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44" r:id="rId2"/>
    <p:sldMasterId id="2147483834" r:id="rId3"/>
    <p:sldMasterId id="2147483846" r:id="rId4"/>
    <p:sldMasterId id="2147483858" r:id="rId5"/>
  </p:sldMasterIdLst>
  <p:notesMasterIdLst>
    <p:notesMasterId r:id="rId34"/>
  </p:notesMasterIdLst>
  <p:handoutMasterIdLst>
    <p:handoutMasterId r:id="rId35"/>
  </p:handoutMasterIdLst>
  <p:sldIdLst>
    <p:sldId id="256" r:id="rId6"/>
    <p:sldId id="261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3" r:id="rId27"/>
    <p:sldId id="286" r:id="rId28"/>
    <p:sldId id="287" r:id="rId29"/>
    <p:sldId id="288" r:id="rId30"/>
    <p:sldId id="289" r:id="rId31"/>
    <p:sldId id="290" r:id="rId32"/>
    <p:sldId id="285" r:id="rId3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FF"/>
    <a:srgbClr val="FF00FF"/>
    <a:srgbClr val="FFFF00"/>
    <a:srgbClr val="FF3300"/>
    <a:srgbClr val="FF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13" autoAdjust="0"/>
    <p:restoredTop sz="94638" autoAdjust="0"/>
  </p:normalViewPr>
  <p:slideViewPr>
    <p:cSldViewPr>
      <p:cViewPr>
        <p:scale>
          <a:sx n="75" d="100"/>
          <a:sy n="75" d="100"/>
        </p:scale>
        <p:origin x="-177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</a:defRPr>
            </a:lvl1pPr>
          </a:lstStyle>
          <a:p>
            <a:fld id="{EFCBAC08-CF0C-4C38-93B6-E675D3CCDFDC}" type="datetimeFigureOut">
              <a:rPr lang="ru-RU"/>
              <a:pPr/>
              <a:t>19.05.2020</a:t>
            </a:fld>
            <a:endParaRPr lang="ru-RU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</a:defRPr>
            </a:lvl1pPr>
          </a:lstStyle>
          <a:p>
            <a:r>
              <a:rPr lang="ru-RU"/>
              <a:t>Учитель математики СШ № 7 г.Лабинска Гончарова Ирина Анатольевна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</a:defRPr>
            </a:lvl1pPr>
          </a:lstStyle>
          <a:p>
            <a:fld id="{7A3D9900-524F-4EDF-BD2B-A3227C1B5B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74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</a:defRPr>
            </a:lvl1pPr>
          </a:lstStyle>
          <a:p>
            <a:fld id="{D1B99FFC-A69A-4391-9E75-0CB76C009C9A}" type="datetimeFigureOut">
              <a:rPr lang="ru-RU"/>
              <a:pPr/>
              <a:t>19.05.2020</a:t>
            </a:fld>
            <a:endParaRPr lang="ru-RU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</a:defRPr>
            </a:lvl1pPr>
          </a:lstStyle>
          <a:p>
            <a:r>
              <a:rPr lang="ru-RU"/>
              <a:t>Учитель математики СШ № 7 г.Лабинска Гончарова Ирина Анатольевна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</a:defRPr>
            </a:lvl1pPr>
          </a:lstStyle>
          <a:p>
            <a:fld id="{7FD4134D-3681-4F66-83DD-B29EE5F08E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1220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ru-RU"/>
              <a:t>Учитель математики СШ № 7 г.Лабинска Гончарова Ирина Анатольевна</a:t>
            </a: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</p:grpSp>
        </p:grpSp>
      </p:grpSp>
      <p:sp>
        <p:nvSpPr>
          <p:cNvPr id="8096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096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0194C70-AEBA-4ED2-A120-FA1D3B3DB3B4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F5134-F263-4E13-81B7-C57E506D7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E31D2D-EF00-4771-ACF5-44AE0AED4CF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DE723-A0A8-4772-AE14-BD06A39B5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002820-B464-4846-8CA8-13C64AB92A6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1C9BD-55F4-4EF4-BEF1-F9FC671A7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D5E627-715D-4222-A7B2-66373AB24AA8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4B2EE-D70E-4EAE-B2A4-99A34711B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294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887AA1D-3F97-44FE-96EB-2945FAEC2D6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4A9349E-15FE-4C47-8E42-227D11A157FB}" type="datetime1">
              <a:rPr lang="ru-RU"/>
              <a:pPr/>
              <a:t>19.05.2020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3E7D2-4A5A-48FA-B3A1-BECF0CC7E256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41D79-2259-43B2-9804-BA461F9530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9AF893-C32D-4E46-8323-ABB37317F866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3A556-4675-4B7F-B0A5-CA080D8F61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A13771-0C6B-435B-960E-D5E4242209E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70C90-4BD0-4C54-89C4-A5E239039F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F21306-BD96-408D-88D9-058489414841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0A0CB-CEE9-4BE4-8523-445AD03B1B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1C7804-8E4A-48E5-B92D-29C5EE28B82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8280-A56B-4081-98A5-FF6B1BFC72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CE6E27-B645-4CD7-A55E-0EA5B3DFB4FA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84C21-81F3-4688-AFD8-613337875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413710-8788-4FC3-B1B6-6E4DF1CD0430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94B99-CA44-4590-B0DC-8A0105F7A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D35E7-1238-47F3-B94D-9A596C2C3D2A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621B0-82A8-4FBF-A1FD-72C027ECA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C4C12-79AE-4C15-9F9A-59D84D98F0F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27738-8BE0-4692-BC50-FD3A91D56D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DAB5B2-E53C-4327-9F7F-A0436624C753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8B54-E687-4490-9EED-9E36F1BB45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134FDC-FEB8-498A-9107-92DA1551EB45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DB4E7-6DC1-42E4-B770-4AD90FB107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071D3-99E6-4118-81CB-27CCA6A0E968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D6045-55AE-4928-B42E-B181203DD0F3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59432956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9D0A-6198-4700-98C0-24E01A716E10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C06C9-1B0A-444B-94BF-D8E92995D5F1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8122963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C-D254-400C-B14B-84220D801580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0F9FB-D1E5-479E-8B46-46BA6908EDF3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0104865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6503-8E58-4A27-AB80-73F4A4148E51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54B7-73CC-4870-9950-1A545DF566B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5510011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7A3C-9D09-4DC5-A19E-BFBA5711D727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A5B20-3791-4633-83C2-88013F14806B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4117903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0CE8-B693-4EEF-8B83-F827C07996C5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DD67-A2F6-4B78-BD37-0E6E7FA3D7B6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5979896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200827-F862-4D4E-A3E6-3845618477A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5C272-7959-4585-B141-8475D1422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7FC5-B1DE-4CE1-93A0-8CEA7F9384E6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DE02A-89C7-4862-B2CA-E649950BF0E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73251126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8EAE1-0A43-405A-85D6-2EA1D82CA67B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5A10-83DC-4550-BED0-ADDC6FB5679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94453767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B4B15-F85C-4D1A-B3E4-B40563C39FC6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5F55-CD76-4A71-97D5-FC8459B7AAC9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63788414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C67D-1294-4F73-B676-C564C1DB2D58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DD26D-ADE7-4238-9303-328CAAE1E11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76400975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E12D-F0C8-4637-BA1F-724E557AA068}" type="datetime1">
              <a:rPr lang="ru-RU" smtClean="0"/>
              <a:pPr/>
              <a:t>19.05.2020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DA87-6743-40D8-8B1D-2291F958EC42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5007092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AE54-F177-4AE0-B1F7-113652218214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E275F-91C6-4D4F-9EF8-AF53575A5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32956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E8A-A28E-4F82-AAC7-0D73B274473D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2D04-88A3-4204-8A73-660E1017D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2963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58940-C3C7-49BB-B13A-DC3A4407A3F7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67DB-5EEB-4E03-85A7-FE110F560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04865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6B3-8507-485A-9E9A-F2DB73DFEC61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2E516-BF39-4819-9ED4-11923BAB5F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10011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5F84-7B20-40DE-8EA8-E8DA06BF76B1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7A830-BFF4-499B-8DCF-79B1C6999C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179034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294B18-51A0-4579-9792-052B31937222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D58F4-DD70-4C6B-A70F-D2DE2E771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7CD5-8617-43D2-B81C-73C41EEB47DD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584B-64CC-41F1-9FA7-1F283D1D14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798960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0293-6C77-4480-BEA8-6478A7F91491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2E16-7A40-408D-8854-C759762370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51126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F46E-9E78-408D-A50A-1A2FEA09008E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A5BC6-5761-4142-83CB-611CA6142D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53767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D3D3-BD66-4821-B18C-78475C04FDB6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CB010-D49A-43E1-9FFA-4D004B83B2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788414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4BEB-D786-48C8-B38F-ABC38BC4632D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008F4-24A8-4BA2-B293-0B70A8031E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0097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39A1-73C8-4127-9B82-37662889C8DA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A3C7-12AD-48E0-BA40-BD5292DCD3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7092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926-3159-46CE-99D5-9120B1B0F7A9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9DFC-9319-46A3-97A7-F531304EB0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3A15C-BB3D-4108-B036-D419B42D3E12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ABBA-706D-42D4-9C18-2C50FD535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1FC-4D58-429C-9F5B-35E7F0346167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EA7D-CD1E-442D-BC3F-564991525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9DE4-2594-4087-9401-B12887F55001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769A-9F70-4336-8617-43216BF7A3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65B228-5B8D-444A-8920-F1C0BB2B849E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3B85E-42DC-4FFC-A318-122C2F92C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EA39-7D93-42FD-B4DF-7C091966F421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5A870-35FC-4B9C-AA42-477494F0DF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25F0-1769-47B1-AA33-69CAB89C18FF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6550C-CBF6-48CC-B1A9-C36FC3AAE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B2537-5FC0-4C97-9640-C19735E761E6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1F2C-01E5-4363-858C-B44CAC996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7C58-5BC9-405A-8BA1-8F7E7749FD27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E0D7F-9E67-4A78-B1CB-77892C44F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EA3A-1ED1-430B-8F8F-6516CD599153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2C41-476F-4013-A723-E822A0CB0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26AE-AD6F-4BCC-A906-8515AF0A2ACE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9A5B-969E-4B2B-B485-85802EEEF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A9E8-96FC-4C00-B02F-EFB37A6AA8F7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D5DE3-3F9E-4BA5-BD1E-9AA10819B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C97262-58F8-40B3-80BE-E62492FA0B19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E0DB-B815-4E9B-8300-B91805AB4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11BDA6-5E70-4BB8-B3F7-26490CE319C7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7B7D5-2C21-4258-B804-86F48BFC8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29F8F2-9385-4872-A593-EE14DC73A4F8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56024-19EA-4E96-A750-ED1B781B1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F9EB6A-269A-4D58-94AF-2F1E13572541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ED15C-3D0D-400D-BD6C-9516345D2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>
              <a:effectLst/>
            </a:endParaRP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7987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effectLst/>
              </a:endParaRPr>
            </a:p>
          </p:txBody>
        </p:sp>
        <p:grpSp>
          <p:nvGrpSpPr>
            <p:cNvPr id="12298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987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7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8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</p:grpSp>
        <p:grpSp>
          <p:nvGrpSpPr>
            <p:cNvPr id="1229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989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89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0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</p:grpSp>
        <p:grpSp>
          <p:nvGrpSpPr>
            <p:cNvPr id="1230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990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1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</p:grpSp>
        <p:grpSp>
          <p:nvGrpSpPr>
            <p:cNvPr id="12301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7992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2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3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3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3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sp>
            <p:nvSpPr>
              <p:cNvPr id="7993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>
                  <a:effectLst/>
                </a:endParaRPr>
              </a:p>
            </p:txBody>
          </p:sp>
          <p:grpSp>
            <p:nvGrpSpPr>
              <p:cNvPr id="12309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799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  <p:sp>
              <p:nvSpPr>
                <p:cNvPr id="799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  <p:sp>
              <p:nvSpPr>
                <p:cNvPr id="799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  <p:sp>
              <p:nvSpPr>
                <p:cNvPr id="7993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l">
                    <a:defRPr/>
                  </a:pPr>
                  <a:endParaRPr lang="ru-RU">
                    <a:effectLst/>
                  </a:endParaRPr>
                </a:p>
              </p:txBody>
            </p:sp>
          </p:grpSp>
        </p:grpSp>
      </p:grpSp>
      <p:sp>
        <p:nvSpPr>
          <p:cNvPr id="7993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99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994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0B02E4E-79A7-4AFB-A14F-45A9F62F77AC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7994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994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ECD597F-B36D-4EA5-9036-9770E4392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1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FE0DDAC-56AB-43C0-B1DC-9577310FC161}" type="datetime1">
              <a:rPr lang="ru-RU"/>
              <a:pPr/>
              <a:t>19.05.2020</a:t>
            </a:fld>
            <a:endParaRPr lang="ru-RU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8D8951B-D8AC-4B94-AB56-C7431D0C690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02E4E-79A7-4AFB-A14F-45A9F62F77AC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CD597F-B36D-4EA5-9036-9770E43927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76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02E4E-79A7-4AFB-A14F-45A9F62F77AC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CD597F-B36D-4EA5-9036-9770E43927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76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B02E4E-79A7-4AFB-A14F-45A9F62F77AC}" type="datetime1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ECD597F-B36D-4EA5-9036-9770E43927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/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audio" Target="../media/audio6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audio" Target="../media/audio6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4" Type="http://schemas.openxmlformats.org/officeDocument/2006/relationships/audio" Target="../media/audio6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4" Type="http://schemas.openxmlformats.org/officeDocument/2006/relationships/audio" Target="../media/audio6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4" Type="http://schemas.openxmlformats.org/officeDocument/2006/relationships/audio" Target="../media/audio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4" Type="http://schemas.openxmlformats.org/officeDocument/2006/relationships/audio" Target="../media/audio6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Relationship Id="rId4" Type="http://schemas.openxmlformats.org/officeDocument/2006/relationships/audio" Target="../media/audio6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2.vml"/><Relationship Id="rId6" Type="http://schemas.openxmlformats.org/officeDocument/2006/relationships/audio" Target="../media/audio6.wav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audio" Target="../media/audio6.wav"/><Relationship Id="rId18" Type="http://schemas.openxmlformats.org/officeDocument/2006/relationships/slide" Target="slide8.xml"/><Relationship Id="rId3" Type="http://schemas.openxmlformats.org/officeDocument/2006/relationships/audio" Target="../media/audio1.wav"/><Relationship Id="rId21" Type="http://schemas.openxmlformats.org/officeDocument/2006/relationships/slide" Target="slide11.xml"/><Relationship Id="rId7" Type="http://schemas.openxmlformats.org/officeDocument/2006/relationships/audio" Target="../media/audio3.wav"/><Relationship Id="rId12" Type="http://schemas.openxmlformats.org/officeDocument/2006/relationships/slide" Target="slide3.xml"/><Relationship Id="rId17" Type="http://schemas.openxmlformats.org/officeDocument/2006/relationships/slide" Target="slide7.xml"/><Relationship Id="rId2" Type="http://schemas.openxmlformats.org/officeDocument/2006/relationships/slide" Target="slide13.xml"/><Relationship Id="rId16" Type="http://schemas.openxmlformats.org/officeDocument/2006/relationships/slide" Target="slide6.xml"/><Relationship Id="rId20" Type="http://schemas.openxmlformats.org/officeDocument/2006/relationships/slide" Target="slide1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5.xml"/><Relationship Id="rId11" Type="http://schemas.openxmlformats.org/officeDocument/2006/relationships/audio" Target="../media/audio5.wav"/><Relationship Id="rId5" Type="http://schemas.openxmlformats.org/officeDocument/2006/relationships/audio" Target="../media/audio2.wav"/><Relationship Id="rId15" Type="http://schemas.openxmlformats.org/officeDocument/2006/relationships/slide" Target="slide5.xml"/><Relationship Id="rId23" Type="http://schemas.openxmlformats.org/officeDocument/2006/relationships/slide" Target="slide23.xml"/><Relationship Id="rId10" Type="http://schemas.openxmlformats.org/officeDocument/2006/relationships/slide" Target="slide17.xml"/><Relationship Id="rId19" Type="http://schemas.openxmlformats.org/officeDocument/2006/relationships/slide" Target="slide9.xml"/><Relationship Id="rId4" Type="http://schemas.openxmlformats.org/officeDocument/2006/relationships/slide" Target="slide14.xml"/><Relationship Id="rId9" Type="http://schemas.openxmlformats.org/officeDocument/2006/relationships/audio" Target="../media/audio4.wav"/><Relationship Id="rId14" Type="http://schemas.openxmlformats.org/officeDocument/2006/relationships/slide" Target="slide4.xml"/><Relationship Id="rId22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10" Type="http://schemas.openxmlformats.org/officeDocument/2006/relationships/audio" Target="../media/audio6.wav"/><Relationship Id="rId4" Type="http://schemas.openxmlformats.org/officeDocument/2006/relationships/oleObject" Target="../embeddings/oleObject5.bin"/><Relationship Id="rId9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10" Type="http://schemas.openxmlformats.org/officeDocument/2006/relationships/audio" Target="../media/audio6.wav"/><Relationship Id="rId4" Type="http://schemas.openxmlformats.org/officeDocument/2006/relationships/oleObject" Target="../embeddings/oleObject10.bin"/><Relationship Id="rId9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3" Type="http://schemas.openxmlformats.org/officeDocument/2006/relationships/oleObject" Target="../embeddings/oleObject14.bin"/><Relationship Id="rId7" Type="http://schemas.openxmlformats.org/officeDocument/2006/relationships/slide" Target="slide2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2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3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audio" Target="../media/audio6.wav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1565275"/>
          </a:xfrm>
        </p:spPr>
        <p:txBody>
          <a:bodyPr/>
          <a:lstStyle/>
          <a:p>
            <a:pPr eaLnBrk="1" hangingPunct="1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Математическая игра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класс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48" y="1785926"/>
            <a:ext cx="7531126" cy="25923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«Интеллектуальный </a:t>
            </a:r>
            <a:r>
              <a:rPr lang="ru-RU" sz="6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дартс</a:t>
            </a:r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провел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а: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Саухина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Евгения Олеговна </a:t>
            </a:r>
          </a:p>
          <a:p>
            <a:pPr eaLnBrk="1" hangingPunct="1">
              <a:lnSpc>
                <a:spcPct val="80000"/>
              </a:lnSpc>
            </a:pPr>
            <a:endParaRPr lang="en-US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гимназия №15 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Орехово-Зуево</a:t>
            </a:r>
          </a:p>
          <a:p>
            <a:pPr eaLnBrk="1" hangingPunct="1">
              <a:lnSpc>
                <a:spcPct val="80000"/>
              </a:lnSpc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6" descr="2c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286124"/>
            <a:ext cx="2577751" cy="147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5" descr="3c4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3286124"/>
            <a:ext cx="1728788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star2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67638" y="188913"/>
            <a:ext cx="1376362" cy="1376362"/>
          </a:xfrm>
          <a:prstGeom prst="rect">
            <a:avLst/>
          </a:prstGeom>
          <a:noFill/>
        </p:spPr>
      </p:pic>
      <p:pic>
        <p:nvPicPr>
          <p:cNvPr id="14345" name="Picture 9" descr="star2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481638"/>
            <a:ext cx="1376363" cy="1376362"/>
          </a:xfrm>
          <a:prstGeom prst="rect">
            <a:avLst/>
          </a:prstGeom>
          <a:noFill/>
        </p:spPr>
      </p:pic>
      <p:pic>
        <p:nvPicPr>
          <p:cNvPr id="14346" name="Picture 10" descr="star2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376363" cy="1376363"/>
          </a:xfrm>
          <a:prstGeom prst="rect">
            <a:avLst/>
          </a:prstGeom>
          <a:noFill/>
        </p:spPr>
      </p:pic>
      <p:pic>
        <p:nvPicPr>
          <p:cNvPr id="14347" name="Picture 11" descr="star2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67638" y="5481638"/>
            <a:ext cx="1376362" cy="1376362"/>
          </a:xfrm>
          <a:prstGeom prst="rect">
            <a:avLst/>
          </a:prstGeom>
          <a:noFill/>
        </p:spPr>
      </p:pic>
      <p:pic>
        <p:nvPicPr>
          <p:cNvPr id="14350" name="Picture 14" descr="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58214" y="2571744"/>
            <a:ext cx="447675" cy="447675"/>
          </a:xfrm>
          <a:prstGeom prst="rect">
            <a:avLst/>
          </a:prstGeom>
          <a:noFill/>
        </p:spPr>
      </p:pic>
      <p:pic>
        <p:nvPicPr>
          <p:cNvPr id="14351" name="Picture 15" descr="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1357298"/>
            <a:ext cx="447675" cy="447675"/>
          </a:xfrm>
          <a:prstGeom prst="rect">
            <a:avLst/>
          </a:prstGeom>
          <a:noFill/>
        </p:spPr>
      </p:pic>
      <p:pic>
        <p:nvPicPr>
          <p:cNvPr id="14352" name="Picture 16" descr="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929198"/>
            <a:ext cx="447675" cy="447675"/>
          </a:xfrm>
          <a:prstGeom prst="rect">
            <a:avLst/>
          </a:prstGeom>
          <a:noFill/>
        </p:spPr>
      </p:pic>
      <p:pic>
        <p:nvPicPr>
          <p:cNvPr id="14353" name="Picture 17" descr="7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3571876"/>
            <a:ext cx="447675" cy="447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2852"/>
            <a:ext cx="9144000" cy="2357454"/>
          </a:xfrm>
        </p:spPr>
        <p:txBody>
          <a:bodyPr anchorCtr="1"/>
          <a:lstStyle/>
          <a:p>
            <a:pPr algn="ctr">
              <a:defRPr/>
            </a:pP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лодки по течению реки 15,3 км/ч. Найди скорость лодки против течения реки и собственную скорость лодки, если скорость течения реки 4,5 км/ч.</a:t>
            </a:r>
            <a:b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4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357422" y="5214950"/>
            <a:ext cx="4780244" cy="1212378"/>
            <a:chOff x="249784" y="4419819"/>
            <a:chExt cx="4662388" cy="1008112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9784" y="4419819"/>
              <a:ext cx="1097872" cy="1008112"/>
            </a:xfrm>
            <a:prstGeom prst="rect">
              <a:avLst/>
            </a:prstGeom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4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0311267"/>
              </p:ext>
            </p:extLst>
          </p:nvPr>
        </p:nvGraphicFramePr>
        <p:xfrm>
          <a:off x="571472" y="2214554"/>
          <a:ext cx="8572528" cy="18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6264"/>
                <a:gridCol w="4286264"/>
              </a:tblGrid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5,4 км/ч; 10,8 км/ч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 км/ч; 6,3 км/ч 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19,8 км/ч; 10,8 км/ч 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 км/ч; 10,8 км/ч</a:t>
                      </a:r>
                      <a:endParaRPr lang="ru-RU" sz="3200" i="1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42900"/>
            <a:ext cx="9144000" cy="2520280"/>
          </a:xfrm>
        </p:spPr>
        <p:txBody>
          <a:bodyPr anchorCtr="1"/>
          <a:lstStyle/>
          <a:p>
            <a:pPr algn="ctr">
              <a:defRPr/>
            </a:pP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Скорость лодки против течения реки 0,9 км/ч. Собственная скорость лодки – 3,2 км/ч. Найди скорость течения реки и скорость лодки по течению. </a:t>
            </a:r>
            <a:endParaRPr lang="ru-RU" sz="3600" i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2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0" y="2143116"/>
          <a:ext cx="8572528" cy="18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6264"/>
                <a:gridCol w="4286264"/>
              </a:tblGrid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4,1 км/ч; 5,2 км/ч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2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 км/ч; 5,5 км/ч 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5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 км/ч; 2,3 км/ч 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5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,2 км/ч; 6,4 км/ч</a:t>
                      </a:r>
                      <a:endParaRPr lang="ru-RU" sz="3200" i="1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730" y="1142984"/>
            <a:ext cx="9135269" cy="1928826"/>
          </a:xfrm>
        </p:spPr>
        <p:txBody>
          <a:bodyPr anchorCtr="1"/>
          <a:lstStyle/>
          <a:p>
            <a:pPr algn="ctr">
              <a:defRPr/>
            </a:pP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Турист движется по шоссе со скоростью </a:t>
            </a:r>
            <a:r>
              <a:rPr lang="el-GR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ν</a:t>
            </a: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км/ч. Сейчас он находится в точке 0. Где будет находиться турист через </a:t>
            </a:r>
            <a:r>
              <a:rPr lang="en-US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часов, если </a:t>
            </a:r>
            <a:r>
              <a:rPr lang="el-GR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=5 км/ч, </a:t>
            </a:r>
            <a:r>
              <a:rPr lang="en-US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=4?</a:t>
            </a: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 				</a:t>
            </a:r>
            <a:b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</a:t>
            </a:r>
            <a:endParaRPr lang="ru-RU" sz="4000" i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071670" y="5214950"/>
            <a:ext cx="4754844" cy="1212378"/>
            <a:chOff x="274558" y="4293096"/>
            <a:chExt cx="4637614" cy="1008112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3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85720" y="2357430"/>
          <a:ext cx="8572528" cy="18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6264"/>
                <a:gridCol w="4286264"/>
              </a:tblGrid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</a:t>
                      </a:r>
                      <a:r>
                        <a:rPr lang="ru-RU" sz="32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км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1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км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20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км 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1,25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км</a:t>
                      </a:r>
                      <a:endParaRPr lang="ru-RU" sz="3200" i="1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7000">
              <a:srgbClr val="D4DEFF"/>
            </a:gs>
            <a:gs pos="89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1365237"/>
          </a:xfrm>
        </p:spPr>
        <p:txBody>
          <a:bodyPr anchorCtr="1">
            <a:noAutofit/>
          </a:bodyPr>
          <a:lstStyle/>
          <a:p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Вычисли: -6,2+6,2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2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57224" y="1071546"/>
          <a:ext cx="7429552" cy="18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14776"/>
                <a:gridCol w="3714776"/>
              </a:tblGrid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3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-6,2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0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6,2</a:t>
                      </a:r>
                      <a:endParaRPr lang="ru-RU" sz="32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12,4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7000">
              <a:srgbClr val="D4DEFF"/>
            </a:gs>
            <a:gs pos="89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1927051"/>
          </a:xfrm>
        </p:spPr>
        <p:txBody>
          <a:bodyPr anchorCtr="1">
            <a:normAutofit/>
          </a:bodyPr>
          <a:lstStyle/>
          <a:p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Вычисли: -3,4+(-4,3) 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ОТВЕТ: 1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100572" y="1988840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-7,7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7,7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-0,9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0,9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7000">
              <a:srgbClr val="D4DEFF"/>
            </a:gs>
            <a:gs pos="89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9036248" cy="2311394"/>
          </a:xfrm>
        </p:spPr>
        <p:txBody>
          <a:bodyPr anchorCtr="1">
            <a:normAutofit/>
          </a:bodyPr>
          <a:lstStyle/>
          <a:p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Вычисли: -47-(-23)</a:t>
            </a: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3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142976" y="1285860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sz="4000" b="1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-70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4000" b="1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4000" b="1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-24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ru-RU" sz="4000" b="1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4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7000">
              <a:srgbClr val="D4DEFF"/>
            </a:gs>
            <a:gs pos="89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1"/>
            <a:ext cx="9144000" cy="1382700"/>
          </a:xfrm>
        </p:spPr>
        <p:txBody>
          <a:bodyPr anchorCtr="1">
            <a:noAutofit/>
          </a:bodyPr>
          <a:lstStyle/>
          <a:p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Вычисли: -2¼ - 4¼ </a:t>
            </a: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	</a:t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ОТВЕТ: 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071538" y="1071546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6½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-6½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7000">
              <a:srgbClr val="D4DEFF"/>
            </a:gs>
            <a:gs pos="89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3511550"/>
          </a:xfrm>
        </p:spPr>
        <p:txBody>
          <a:bodyPr anchorCtr="1">
            <a:normAutofit/>
          </a:bodyPr>
          <a:lstStyle/>
          <a:p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Реши уравнение: 7,1 + </a:t>
            </a:r>
            <a:r>
              <a:rPr lang="en-US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= -1,8</a:t>
            </a: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	</a:t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ОТВЕТ: 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142976" y="1214422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en-US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= 5,3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en-US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= -8,9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en-US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= -5,3</a:t>
                      </a:r>
                      <a:endParaRPr lang="ru-RU" sz="4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ru-RU" sz="40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= 8,9</a:t>
                      </a:r>
                      <a:endParaRPr lang="ru-RU" sz="4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36000">
              <a:srgbClr val="FBA97D">
                <a:lumMod val="98000"/>
                <a:lumOff val="2000"/>
              </a:srgbClr>
            </a:gs>
            <a:gs pos="67000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3367087"/>
          </a:xfrm>
        </p:spPr>
        <p:txBody>
          <a:bodyPr anchorCtr="1">
            <a:noAutofit/>
          </a:bodyPr>
          <a:lstStyle/>
          <a:p>
            <a:pPr algn="l">
              <a:defRPr/>
            </a:pP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Вычисли: 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ru-RU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(-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4,3</a:t>
            </a:r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b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4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214414" y="1142984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sz="4000" b="1" i="1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	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4000" b="1" i="1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4,3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4000" b="1" i="1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ru-RU" sz="4000" b="1" i="1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-4,3</a:t>
                      </a:r>
                      <a:endParaRPr lang="ru-RU" sz="40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3367087"/>
          </a:xfrm>
        </p:spPr>
        <p:txBody>
          <a:bodyPr anchorCtr="1">
            <a:normAutofit/>
          </a:bodyPr>
          <a:lstStyle/>
          <a:p>
            <a:pPr algn="l">
              <a:defRPr/>
            </a:pP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Вычисли:  </a:t>
            </a:r>
            <a:r>
              <a:rPr lang="ru-RU" sz="5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-⅔ </a:t>
            </a:r>
            <a:r>
              <a:rPr lang="ru-RU" sz="5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5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⅜</a:t>
            </a:r>
            <a:r>
              <a:rPr lang="ru-RU" sz="54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54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</a:t>
            </a:r>
            <a:r>
              <a:rPr lang="ru-RU" sz="4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</a:t>
            </a:r>
          </a:p>
        </p:txBody>
      </p:sp>
      <p:graphicFrame>
        <p:nvGraphicFramePr>
          <p:cNvPr id="819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38714121"/>
              </p:ext>
            </p:extLst>
          </p:nvPr>
        </p:nvGraphicFramePr>
        <p:xfrm>
          <a:off x="5143504" y="2214554"/>
          <a:ext cx="660400" cy="787400"/>
        </p:xfrm>
        <a:graphic>
          <a:graphicData uri="http://schemas.openxmlformats.org/presentationml/2006/ole">
            <p:oleObj spid="_x0000_s8233" name="Формула" r:id="rId3" imgW="330120" imgH="393480" progId="Equation.3">
              <p:embed/>
            </p:oleObj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0" name="Скругленный прямоугольник 9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1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WordArt 4">
            <a:hlinkHover r:id="rId5" action="ppaction://hlinksldjump">
              <a:snd r:embed="rId6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5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071538" y="1285860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sz="4000" b="1" i="1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-¼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4000" b="1" i="1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¼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34" name="Object 42"/>
          <p:cNvGraphicFramePr>
            <a:graphicFrameLocks noChangeAspect="1"/>
          </p:cNvGraphicFramePr>
          <p:nvPr/>
        </p:nvGraphicFramePr>
        <p:xfrm>
          <a:off x="5143504" y="1285860"/>
          <a:ext cx="533400" cy="827088"/>
        </p:xfrm>
        <a:graphic>
          <a:graphicData uri="http://schemas.openxmlformats.org/presentationml/2006/ole">
            <p:oleObj spid="_x0000_s8234" name="Формула" r:id="rId7" imgW="25380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98" name="Group 13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1511217675"/>
              </p:ext>
            </p:extLst>
          </p:nvPr>
        </p:nvGraphicFramePr>
        <p:xfrm>
          <a:off x="0" y="260350"/>
          <a:ext cx="9001158" cy="6895602"/>
        </p:xfrm>
        <a:graphic>
          <a:graphicData uri="http://schemas.openxmlformats.org/drawingml/2006/table">
            <a:tbl>
              <a:tblPr/>
              <a:tblGrid>
                <a:gridCol w="2072616"/>
                <a:gridCol w="1480464"/>
                <a:gridCol w="1406441"/>
                <a:gridCol w="1406441"/>
                <a:gridCol w="1349310"/>
                <a:gridCol w="1285886"/>
              </a:tblGrid>
              <a:tr h="1231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Правила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8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Задачи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6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Сложение и вычитание положительных и отрицательных чисел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Умножение и деление положительных и отрицательных чисел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8000" b="1" i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action="ppaction://hlinksldjump">
                            <a:snd r:embed="rId3" name="chimes.wav"/>
                          </a:hlinkClick>
                        </a:rPr>
                        <a:t>10</a:t>
                      </a:r>
                      <a:endParaRPr lang="ru-RU" sz="8000" b="1" i="1" dirty="0" smtClean="0"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8000" b="1" i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>
                            <a:snd r:embed="rId5" name="chimes.wav"/>
                          </a:hlinkClick>
                        </a:rPr>
                        <a:t>20</a:t>
                      </a:r>
                      <a:endParaRPr lang="ru-RU" sz="8000" b="1" i="1" dirty="0" smtClean="0"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8000" b="1" i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>
                            <a:snd r:embed="rId7" name="chimes.wav"/>
                          </a:hlinkClick>
                        </a:rPr>
                        <a:t>30</a:t>
                      </a:r>
                      <a:endParaRPr lang="ru-RU" sz="8000" b="1" i="1" dirty="0" smtClean="0"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8000" b="1" i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sldjump">
                            <a:snd r:embed="rId9" name="chimes.wav"/>
                          </a:hlinkClick>
                        </a:rPr>
                        <a:t>40</a:t>
                      </a:r>
                      <a:endParaRPr lang="ru-RU" sz="8000" b="1" i="1" dirty="0" smtClean="0"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8000" b="1" i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sldjump">
                            <a:snd r:embed="rId11" name="chimes.wav"/>
                          </a:hlinkClick>
                        </a:rPr>
                        <a:t>50</a:t>
                      </a:r>
                      <a:endParaRPr lang="ru-RU" sz="8000" b="1" i="1" dirty="0" smtClean="0"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67" name="Text Box 107">
            <a:hlinkClick r:id="rId12" action="ppaction://hlinksldjump">
              <a:snd r:embed="rId13" name="chimes.wav"/>
            </a:hlinkClick>
          </p:cNvPr>
          <p:cNvSpPr txBox="1">
            <a:spLocks noChangeArrowheads="1"/>
          </p:cNvSpPr>
          <p:nvPr/>
        </p:nvSpPr>
        <p:spPr bwMode="auto">
          <a:xfrm>
            <a:off x="2214546" y="214290"/>
            <a:ext cx="12954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10</a:t>
            </a:r>
            <a:endParaRPr lang="ru-RU" sz="70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68" name="Text Box 108">
            <a:hlinkClick r:id="rId14" action="ppaction://hlinksldjump">
              <a:snd r:embed="rId13" name="chimes.wav"/>
            </a:hlinkClick>
          </p:cNvPr>
          <p:cNvSpPr txBox="1">
            <a:spLocks noChangeArrowheads="1"/>
          </p:cNvSpPr>
          <p:nvPr/>
        </p:nvSpPr>
        <p:spPr bwMode="auto">
          <a:xfrm>
            <a:off x="3571868" y="214290"/>
            <a:ext cx="12255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4" action="ppaction://hlinksldjump"/>
              </a:rPr>
              <a:t>20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69" name="Text Box 109">
            <a:hlinkClick r:id="rId15" action="ppaction://hlinksldjump">
              <a:snd r:embed="rId13" name="chimes.wav"/>
            </a:hlinkClick>
          </p:cNvPr>
          <p:cNvSpPr txBox="1">
            <a:spLocks noChangeArrowheads="1"/>
          </p:cNvSpPr>
          <p:nvPr/>
        </p:nvSpPr>
        <p:spPr bwMode="auto">
          <a:xfrm>
            <a:off x="5000628" y="214290"/>
            <a:ext cx="122396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5" action="ppaction://hlinksldjump"/>
              </a:rPr>
              <a:t>30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0" name="Text Box 110">
            <a:hlinkClick r:id="" action="ppaction://noaction">
              <a:snd r:embed="rId13" name="chimes.wav"/>
            </a:hlinkClick>
          </p:cNvPr>
          <p:cNvSpPr txBox="1">
            <a:spLocks noChangeArrowheads="1"/>
          </p:cNvSpPr>
          <p:nvPr/>
        </p:nvSpPr>
        <p:spPr bwMode="auto">
          <a:xfrm>
            <a:off x="6429388" y="214290"/>
            <a:ext cx="129698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6" action="ppaction://hlinksldjump"/>
              </a:rPr>
              <a:t>40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1" name="Text Box 111"/>
          <p:cNvSpPr txBox="1">
            <a:spLocks noChangeArrowheads="1"/>
          </p:cNvSpPr>
          <p:nvPr/>
        </p:nvSpPr>
        <p:spPr bwMode="auto">
          <a:xfrm>
            <a:off x="7715272" y="214290"/>
            <a:ext cx="12954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>
                  <a:snd r:embed="rId13" name="chimes.wav"/>
                </a:hlinkClick>
              </a:rPr>
              <a:t>50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2" name="Text Box 112"/>
          <p:cNvSpPr txBox="1">
            <a:spLocks noChangeArrowheads="1"/>
          </p:cNvSpPr>
          <p:nvPr/>
        </p:nvSpPr>
        <p:spPr bwMode="auto">
          <a:xfrm>
            <a:off x="2000232" y="1428736"/>
            <a:ext cx="12969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>
                  <a:snd r:embed="rId13" name="chimes.wav"/>
                </a:hlinkClick>
              </a:rPr>
              <a:t> 10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3" name="Text Box 113"/>
          <p:cNvSpPr txBox="1">
            <a:spLocks noChangeArrowheads="1"/>
          </p:cNvSpPr>
          <p:nvPr/>
        </p:nvSpPr>
        <p:spPr bwMode="auto">
          <a:xfrm>
            <a:off x="3500430" y="1428736"/>
            <a:ext cx="13684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9" action="ppaction://hlinksldjump">
                  <a:snd r:embed="rId13" name="chimes.wav"/>
                </a:hlinkClick>
              </a:rPr>
              <a:t>20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4" name="Text Box 114"/>
          <p:cNvSpPr txBox="1">
            <a:spLocks noChangeArrowheads="1"/>
          </p:cNvSpPr>
          <p:nvPr/>
        </p:nvSpPr>
        <p:spPr bwMode="auto">
          <a:xfrm>
            <a:off x="5000628" y="1428736"/>
            <a:ext cx="13684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0" action="ppaction://hlinksldjump">
                  <a:snd r:embed="rId13" name="chimes.wav"/>
                </a:hlinkClick>
              </a:rPr>
              <a:t>30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5" name="Text Box 115"/>
          <p:cNvSpPr txBox="1">
            <a:spLocks noChangeArrowheads="1"/>
          </p:cNvSpPr>
          <p:nvPr/>
        </p:nvSpPr>
        <p:spPr bwMode="auto">
          <a:xfrm>
            <a:off x="6429388" y="1428736"/>
            <a:ext cx="122396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1" action="ppaction://hlinksldjump">
                  <a:snd r:embed="rId13" name="chimes.wav"/>
                </a:hlinkClick>
              </a:rPr>
              <a:t>40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6" name="Text Box 116"/>
          <p:cNvSpPr txBox="1">
            <a:spLocks noChangeArrowheads="1"/>
          </p:cNvSpPr>
          <p:nvPr/>
        </p:nvSpPr>
        <p:spPr bwMode="auto">
          <a:xfrm>
            <a:off x="7786710" y="1428736"/>
            <a:ext cx="122396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2" action="ppaction://hlinksldjump">
                  <a:snd r:embed="rId13" name="chimes.wav"/>
                </a:hlinkClick>
              </a:rPr>
              <a:t>50</a:t>
            </a:r>
            <a:endParaRPr lang="ru-RU" sz="7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7" name="Text Box 117"/>
          <p:cNvSpPr txBox="1">
            <a:spLocks noChangeArrowheads="1"/>
          </p:cNvSpPr>
          <p:nvPr/>
        </p:nvSpPr>
        <p:spPr bwMode="auto">
          <a:xfrm>
            <a:off x="2143108" y="3071810"/>
            <a:ext cx="12239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>
                  <a:snd r:embed="rId13" name="chimes.wav"/>
                </a:hlinkClick>
              </a:rPr>
              <a:t>10</a:t>
            </a:r>
            <a:endParaRPr lang="ru-RU" sz="8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8" name="Text Box 118"/>
          <p:cNvSpPr txBox="1">
            <a:spLocks noChangeArrowheads="1"/>
          </p:cNvSpPr>
          <p:nvPr/>
        </p:nvSpPr>
        <p:spPr bwMode="auto">
          <a:xfrm>
            <a:off x="3500430" y="3071810"/>
            <a:ext cx="13684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>
                  <a:snd r:embed="rId13" name="chimes.wav"/>
                </a:hlinkClick>
              </a:rPr>
              <a:t>20</a:t>
            </a:r>
            <a:endParaRPr lang="ru-RU" sz="8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9" name="Text Box 119"/>
          <p:cNvSpPr txBox="1">
            <a:spLocks noChangeArrowheads="1"/>
          </p:cNvSpPr>
          <p:nvPr/>
        </p:nvSpPr>
        <p:spPr bwMode="auto">
          <a:xfrm>
            <a:off x="5000628" y="3071810"/>
            <a:ext cx="12239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>
                  <a:snd r:embed="rId13" name="chimes.wav"/>
                </a:hlinkClick>
              </a:rPr>
              <a:t>30</a:t>
            </a:r>
            <a:endParaRPr lang="ru-RU" sz="8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80" name="Text Box 120"/>
          <p:cNvSpPr txBox="1">
            <a:spLocks noChangeArrowheads="1"/>
          </p:cNvSpPr>
          <p:nvPr/>
        </p:nvSpPr>
        <p:spPr bwMode="auto">
          <a:xfrm>
            <a:off x="6429388" y="3071810"/>
            <a:ext cx="12255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>
                  <a:snd r:embed="rId13" name="chimes.wav"/>
                </a:hlinkClick>
              </a:rPr>
              <a:t>40</a:t>
            </a:r>
            <a:endParaRPr lang="ru-RU" sz="8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81" name="Text Box 121"/>
          <p:cNvSpPr txBox="1">
            <a:spLocks noChangeArrowheads="1"/>
          </p:cNvSpPr>
          <p:nvPr/>
        </p:nvSpPr>
        <p:spPr bwMode="auto">
          <a:xfrm>
            <a:off x="7715272" y="3071810"/>
            <a:ext cx="1295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>
                  <a:snd r:embed="rId13" name="chimes.wav"/>
                </a:hlinkClick>
              </a:rPr>
              <a:t>50</a:t>
            </a:r>
            <a:endParaRPr lang="ru-RU" sz="80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92" name="Text Box 132"/>
          <p:cNvSpPr txBox="1">
            <a:spLocks noChangeArrowheads="1"/>
          </p:cNvSpPr>
          <p:nvPr/>
        </p:nvSpPr>
        <p:spPr bwMode="auto">
          <a:xfrm>
            <a:off x="0" y="981075"/>
            <a:ext cx="1331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493" name="Text Box 133"/>
          <p:cNvSpPr txBox="1">
            <a:spLocks noChangeArrowheads="1"/>
          </p:cNvSpPr>
          <p:nvPr/>
        </p:nvSpPr>
        <p:spPr bwMode="auto">
          <a:xfrm>
            <a:off x="0" y="90805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Улыбающееся лицо 2">
            <a:hlinkClick r:id="rId23" action="ppaction://hlinksldjump"/>
          </p:cNvPr>
          <p:cNvSpPr/>
          <p:nvPr/>
        </p:nvSpPr>
        <p:spPr>
          <a:xfrm>
            <a:off x="8675688" y="6388100"/>
            <a:ext cx="363628" cy="335924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3656012"/>
          </a:xfrm>
        </p:spPr>
        <p:txBody>
          <a:bodyPr anchorCtr="1">
            <a:normAutofit/>
          </a:bodyPr>
          <a:lstStyle/>
          <a:p>
            <a:pPr algn="l">
              <a:defRPr/>
            </a:pPr>
            <a:r>
              <a:rPr lang="ru-RU" sz="4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Вычисли:</a:t>
            </a:r>
            <a: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  <a:t>				</a:t>
            </a:r>
            <a:r>
              <a:rPr lang="ru-RU" sz="4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b="1" i="1" dirty="0">
                <a:latin typeface="Times New Roman" pitchFamily="18" charset="0"/>
                <a:ea typeface="+mj-ea"/>
                <a:cs typeface="Times New Roman" pitchFamily="18" charset="0"/>
              </a:rPr>
              <a:t>				</a:t>
            </a: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75756534"/>
              </p:ext>
            </p:extLst>
          </p:nvPr>
        </p:nvGraphicFramePr>
        <p:xfrm>
          <a:off x="5508104" y="404664"/>
          <a:ext cx="1295400" cy="1003300"/>
        </p:xfrm>
        <a:graphic>
          <a:graphicData uri="http://schemas.openxmlformats.org/presentationml/2006/ole">
            <p:oleObj spid="_x0000_s9353" name="Формула" r:id="rId3" imgW="507960" imgH="393480" progId="Equation.3">
              <p:embed/>
            </p:oleObj>
          </a:graphicData>
        </a:graphic>
      </p:graphicFrame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41908054"/>
              </p:ext>
            </p:extLst>
          </p:nvPr>
        </p:nvGraphicFramePr>
        <p:xfrm>
          <a:off x="1857356" y="1428736"/>
          <a:ext cx="463550" cy="896937"/>
        </p:xfrm>
        <a:graphic>
          <a:graphicData uri="http://schemas.openxmlformats.org/presentationml/2006/ole">
            <p:oleObj spid="_x0000_s9354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71187619"/>
              </p:ext>
            </p:extLst>
          </p:nvPr>
        </p:nvGraphicFramePr>
        <p:xfrm>
          <a:off x="5357818" y="1428736"/>
          <a:ext cx="700087" cy="865187"/>
        </p:xfrm>
        <a:graphic>
          <a:graphicData uri="http://schemas.openxmlformats.org/presentationml/2006/ole">
            <p:oleObj spid="_x0000_s9355" name="Формула" r:id="rId5" imgW="317160" imgH="393480" progId="Equation.3">
              <p:embed/>
            </p:oleObj>
          </a:graphicData>
        </a:graphic>
      </p:graphicFrame>
      <p:graphicFrame>
        <p:nvGraphicFramePr>
          <p:cNvPr id="922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97205854"/>
              </p:ext>
            </p:extLst>
          </p:nvPr>
        </p:nvGraphicFramePr>
        <p:xfrm>
          <a:off x="1857356" y="2357430"/>
          <a:ext cx="463550" cy="898525"/>
        </p:xfrm>
        <a:graphic>
          <a:graphicData uri="http://schemas.openxmlformats.org/presentationml/2006/ole">
            <p:oleObj spid="_x0000_s9356" name="Формула" r:id="rId6" imgW="203040" imgH="393480" progId="Equation.3">
              <p:embed/>
            </p:oleObj>
          </a:graphicData>
        </a:graphic>
      </p:graphicFrame>
      <p:graphicFrame>
        <p:nvGraphicFramePr>
          <p:cNvPr id="922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54769728"/>
              </p:ext>
            </p:extLst>
          </p:nvPr>
        </p:nvGraphicFramePr>
        <p:xfrm>
          <a:off x="5357818" y="2357430"/>
          <a:ext cx="696912" cy="865188"/>
        </p:xfrm>
        <a:graphic>
          <a:graphicData uri="http://schemas.openxmlformats.org/presentationml/2006/ole">
            <p:oleObj spid="_x0000_s9357" name="Формула" r:id="rId7" imgW="317160" imgH="393480" progId="Equation.3">
              <p:embed/>
            </p:oleObj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4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WordArt 4">
            <a:hlinkHover r:id="rId9" action="ppaction://hlinksldjump">
              <a:snd r:embed="rId10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9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285852" y="1500174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3438525"/>
          </a:xfrm>
        </p:spPr>
        <p:txBody>
          <a:bodyPr anchorCtr="1"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</p:txBody>
      </p:sp>
      <p:graphicFrame>
        <p:nvGraphicFramePr>
          <p:cNvPr id="1126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96332511"/>
              </p:ext>
            </p:extLst>
          </p:nvPr>
        </p:nvGraphicFramePr>
        <p:xfrm>
          <a:off x="3707904" y="908720"/>
          <a:ext cx="2303463" cy="969962"/>
        </p:xfrm>
        <a:graphic>
          <a:graphicData uri="http://schemas.openxmlformats.org/presentationml/2006/ole">
            <p:oleObj spid="_x0000_s11361" name="Формула" r:id="rId3" imgW="736560" imgH="393480" progId="Equation.3">
              <p:embed/>
            </p:oleObj>
          </a:graphicData>
        </a:graphic>
      </p:graphicFrame>
      <p:graphicFrame>
        <p:nvGraphicFramePr>
          <p:cNvPr id="1126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24863713"/>
              </p:ext>
            </p:extLst>
          </p:nvPr>
        </p:nvGraphicFramePr>
        <p:xfrm>
          <a:off x="1785918" y="1928802"/>
          <a:ext cx="347662" cy="898525"/>
        </p:xfrm>
        <a:graphic>
          <a:graphicData uri="http://schemas.openxmlformats.org/presentationml/2006/ole">
            <p:oleObj spid="_x0000_s11362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126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1917849"/>
              </p:ext>
            </p:extLst>
          </p:nvPr>
        </p:nvGraphicFramePr>
        <p:xfrm>
          <a:off x="5214942" y="2000240"/>
          <a:ext cx="557213" cy="865187"/>
        </p:xfrm>
        <a:graphic>
          <a:graphicData uri="http://schemas.openxmlformats.org/presentationml/2006/ole">
            <p:oleObj spid="_x0000_s11363" name="Формула" r:id="rId5" imgW="253800" imgH="393480" progId="Equation.3">
              <p:embed/>
            </p:oleObj>
          </a:graphicData>
        </a:graphic>
      </p:graphicFrame>
      <p:graphicFrame>
        <p:nvGraphicFramePr>
          <p:cNvPr id="112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35009988"/>
              </p:ext>
            </p:extLst>
          </p:nvPr>
        </p:nvGraphicFramePr>
        <p:xfrm>
          <a:off x="1785918" y="2928934"/>
          <a:ext cx="347663" cy="896938"/>
        </p:xfrm>
        <a:graphic>
          <a:graphicData uri="http://schemas.openxmlformats.org/presentationml/2006/ole">
            <p:oleObj spid="_x0000_s11364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1127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43257417"/>
              </p:ext>
            </p:extLst>
          </p:nvPr>
        </p:nvGraphicFramePr>
        <p:xfrm>
          <a:off x="5286380" y="2928934"/>
          <a:ext cx="557213" cy="863600"/>
        </p:xfrm>
        <a:graphic>
          <a:graphicData uri="http://schemas.openxmlformats.org/presentationml/2006/ole">
            <p:oleObj spid="_x0000_s11365" name="Формула" r:id="rId7" imgW="253800" imgH="393480" progId="Equation.3">
              <p:embed/>
            </p:oleObj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4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WordArt 4">
            <a:hlinkHover r:id="rId9" action="ppaction://hlinksldjump">
              <a:snd r:embed="rId10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9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214414" y="2000240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ru-RU" sz="4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640"/>
            <a:ext cx="9036248" cy="3511550"/>
          </a:xfrm>
        </p:spPr>
        <p:txBody>
          <a:bodyPr anchorCtr="1"/>
          <a:lstStyle/>
          <a:p>
            <a:pPr algn="l">
              <a:defRPr/>
            </a:pPr>
            <a:r>
              <a:rPr lang="ru-RU" sz="36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Вычисли: </a:t>
            </a: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				</a:t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</a:p>
        </p:txBody>
      </p:sp>
      <p:graphicFrame>
        <p:nvGraphicFramePr>
          <p:cNvPr id="1024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79301795"/>
              </p:ext>
            </p:extLst>
          </p:nvPr>
        </p:nvGraphicFramePr>
        <p:xfrm>
          <a:off x="4717492" y="404664"/>
          <a:ext cx="1008063" cy="993775"/>
        </p:xfrm>
        <a:graphic>
          <a:graphicData uri="http://schemas.openxmlformats.org/presentationml/2006/ole">
            <p:oleObj spid="_x0000_s10296" name="Формула" r:id="rId3" imgW="368280" imgH="419040" progId="Equation.3">
              <p:embed/>
            </p:oleObj>
          </a:graphicData>
        </a:graphic>
      </p:graphicFrame>
      <p:graphicFrame>
        <p:nvGraphicFramePr>
          <p:cNvPr id="1024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95112328"/>
              </p:ext>
            </p:extLst>
          </p:nvPr>
        </p:nvGraphicFramePr>
        <p:xfrm>
          <a:off x="1928794" y="1500174"/>
          <a:ext cx="603250" cy="935037"/>
        </p:xfrm>
        <a:graphic>
          <a:graphicData uri="http://schemas.openxmlformats.org/presentationml/2006/ole">
            <p:oleObj spid="_x0000_s10297" name="Формула" r:id="rId4" imgW="253800" imgH="393480" progId="Equation.3">
              <p:embed/>
            </p:oleObj>
          </a:graphicData>
        </a:graphic>
      </p:graphicFrame>
      <p:graphicFrame>
        <p:nvGraphicFramePr>
          <p:cNvPr id="1024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78178379"/>
              </p:ext>
            </p:extLst>
          </p:nvPr>
        </p:nvGraphicFramePr>
        <p:xfrm>
          <a:off x="5429256" y="1428736"/>
          <a:ext cx="478880" cy="1079599"/>
        </p:xfrm>
        <a:graphic>
          <a:graphicData uri="http://schemas.openxmlformats.org/presentationml/2006/ole">
            <p:oleObj spid="_x0000_s10298" name="Формула" r:id="rId5" imgW="139680" imgH="393480" progId="Equation.3">
              <p:embed/>
            </p:oleObj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1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WordArt 4">
            <a:hlinkHover r:id="rId7" action="ppaction://hlinksldjump">
              <a:snd r:embed="rId8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7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6231658"/>
              </p:ext>
            </p:extLst>
          </p:nvPr>
        </p:nvGraphicFramePr>
        <p:xfrm>
          <a:off x="1428728" y="1500174"/>
          <a:ext cx="6942856" cy="1836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ru-RU" sz="4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-0,3</a:t>
                      </a:r>
                      <a:endParaRPr lang="ru-RU" sz="40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ru-RU" sz="4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0,3</a:t>
                      </a:r>
                      <a:endParaRPr lang="ru-RU" sz="40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036496" cy="1139825"/>
          </a:xfrm>
          <a:noFill/>
        </p:spPr>
        <p:txBody>
          <a:bodyPr anchor="ctr" anchorCtr="1"/>
          <a:lstStyle/>
          <a:p>
            <a:r>
              <a:rPr lang="ru-RU" sz="3800" b="1" i="1" dirty="0">
                <a:solidFill>
                  <a:srgbClr val="FF00FF"/>
                </a:solidFill>
                <a:latin typeface="Times New Roman" pitchFamily="18" charset="0"/>
              </a:rPr>
              <a:t>Занимательные задания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3692" y="1412776"/>
            <a:ext cx="9157692" cy="2695575"/>
          </a:xfrm>
          <a:noFill/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latin typeface="Times New Roman" pitchFamily="18" charset="0"/>
              </a:rPr>
              <a:t>Однажды </a:t>
            </a:r>
            <a:r>
              <a:rPr lang="ru-RU" sz="3600" b="1" i="1" dirty="0">
                <a:latin typeface="Times New Roman" pitchFamily="18" charset="0"/>
              </a:rPr>
              <a:t>Незнайка пошел с друзьями в поход. </a:t>
            </a:r>
            <a:r>
              <a:rPr lang="ru-RU" sz="3600" b="1" i="1" dirty="0" smtClean="0">
                <a:latin typeface="Times New Roman" pitchFamily="18" charset="0"/>
              </a:rPr>
              <a:t>За час </a:t>
            </a:r>
            <a:r>
              <a:rPr lang="ru-RU" sz="3600" b="1" i="1" dirty="0">
                <a:latin typeface="Times New Roman" pitchFamily="18" charset="0"/>
              </a:rPr>
              <a:t>они прошли 5 км. Он быстро подсчитал, </a:t>
            </a:r>
            <a:r>
              <a:rPr lang="ru-RU" sz="3600" b="1" i="1" dirty="0" smtClean="0">
                <a:latin typeface="Times New Roman" pitchFamily="18" charset="0"/>
              </a:rPr>
              <a:t>что за </a:t>
            </a:r>
            <a:r>
              <a:rPr lang="ru-RU" sz="3600" b="1" i="1" dirty="0">
                <a:latin typeface="Times New Roman" pitchFamily="18" charset="0"/>
              </a:rPr>
              <a:t>сутки они пройдут </a:t>
            </a:r>
            <a:r>
              <a:rPr lang="ru-RU" sz="3600" b="1" i="1" dirty="0" smtClean="0">
                <a:latin typeface="Times New Roman" pitchFamily="18" charset="0"/>
              </a:rPr>
              <a:t>5 </a:t>
            </a:r>
            <a:r>
              <a:rPr lang="ru-RU" sz="3600" b="1" i="1" baseline="30000" dirty="0">
                <a:latin typeface="Times New Roman" pitchFamily="18" charset="0"/>
              </a:rPr>
              <a:t>.</a:t>
            </a:r>
            <a:r>
              <a:rPr lang="ru-RU" sz="3600" b="1" i="1" dirty="0">
                <a:latin typeface="Times New Roman" pitchFamily="18" charset="0"/>
              </a:rPr>
              <a:t>25=120 (км). Не </a:t>
            </a:r>
            <a:r>
              <a:rPr lang="ru-RU" sz="3600" b="1" i="1" dirty="0" smtClean="0">
                <a:latin typeface="Times New Roman" pitchFamily="18" charset="0"/>
              </a:rPr>
              <a:t>ошибся ли </a:t>
            </a:r>
            <a:r>
              <a:rPr lang="ru-RU" sz="3600" b="1" i="1" dirty="0">
                <a:latin typeface="Times New Roman" pitchFamily="18" charset="0"/>
              </a:rPr>
              <a:t>он?</a:t>
            </a:r>
          </a:p>
        </p:txBody>
      </p:sp>
      <p:sp>
        <p:nvSpPr>
          <p:cNvPr id="46084" name="WordArt 4"/>
          <p:cNvSpPr>
            <a:spLocks noChangeArrowheads="1" noChangeShapeType="1" noTextEdit="1"/>
          </p:cNvSpPr>
          <p:nvPr/>
        </p:nvSpPr>
        <p:spPr bwMode="auto">
          <a:xfrm>
            <a:off x="909787" y="4064744"/>
            <a:ext cx="7416055" cy="216021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Ошибся, туристы не могут </a:t>
            </a:r>
          </a:p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идти 24 часа </a:t>
            </a:r>
          </a:p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без остановки и </a:t>
            </a:r>
          </a:p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 одной и той же скоростью</a:t>
            </a:r>
          </a:p>
        </p:txBody>
      </p:sp>
      <p:pic>
        <p:nvPicPr>
          <p:cNvPr id="30725" name="Picture 5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7363" y="603250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noFill/>
        </p:spPr>
        <p:txBody>
          <a:bodyPr anchor="ctr" anchorCtr="1"/>
          <a:lstStyle/>
          <a:p>
            <a:r>
              <a:rPr lang="ru-RU" sz="3800" b="1" i="1" dirty="0">
                <a:solidFill>
                  <a:srgbClr val="FF00FF"/>
                </a:solidFill>
                <a:latin typeface="Times New Roman" pitchFamily="18" charset="0"/>
              </a:rPr>
              <a:t>Занимательные задания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024" y="1268760"/>
            <a:ext cx="9144000" cy="2336800"/>
          </a:xfrm>
          <a:noFill/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latin typeface="Times New Roman" pitchFamily="18" charset="0"/>
              </a:rPr>
              <a:t>	Однажды </a:t>
            </a:r>
            <a:r>
              <a:rPr lang="ru-RU" sz="3600" b="1" i="1" dirty="0">
                <a:latin typeface="Times New Roman" pitchFamily="18" charset="0"/>
              </a:rPr>
              <a:t>Незнайка в течение целого </a:t>
            </a:r>
            <a:r>
              <a:rPr lang="ru-RU" sz="3600" b="1" i="1" dirty="0" smtClean="0">
                <a:latin typeface="Times New Roman" pitchFamily="18" charset="0"/>
              </a:rPr>
              <a:t>часа пытался </a:t>
            </a:r>
            <a:r>
              <a:rPr lang="ru-RU" sz="3600" b="1" i="1" dirty="0">
                <a:latin typeface="Times New Roman" pitchFamily="18" charset="0"/>
              </a:rPr>
              <a:t>отыскать два противоположных числа, которые оба были бы отрицательными, но безуспешно. Почему?</a:t>
            </a:r>
          </a:p>
        </p:txBody>
      </p:sp>
      <p:sp>
        <p:nvSpPr>
          <p:cNvPr id="47108" name="WordArt 4"/>
          <p:cNvSpPr>
            <a:spLocks noChangeArrowheads="1" noChangeShapeType="1" noTextEdit="1"/>
          </p:cNvSpPr>
          <p:nvPr/>
        </p:nvSpPr>
        <p:spPr bwMode="auto">
          <a:xfrm>
            <a:off x="764083" y="3933056"/>
            <a:ext cx="7569201" cy="273642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Потому что </a:t>
            </a:r>
          </a:p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противоположные числа (отличные от нуля) </a:t>
            </a:r>
          </a:p>
          <a:p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имеют разные знаки</a:t>
            </a:r>
          </a:p>
        </p:txBody>
      </p:sp>
      <p:pic>
        <p:nvPicPr>
          <p:cNvPr id="31749" name="Picture 5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692150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noFill/>
        </p:spPr>
        <p:txBody>
          <a:bodyPr anchor="ctr" anchorCtr="1"/>
          <a:lstStyle/>
          <a:p>
            <a:r>
              <a:rPr lang="ru-RU" sz="3800" b="1" i="1" dirty="0">
                <a:solidFill>
                  <a:srgbClr val="FF00FF"/>
                </a:solidFill>
                <a:latin typeface="Times New Roman" pitchFamily="18" charset="0"/>
              </a:rPr>
              <a:t>Занимательные задания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9144000" cy="2408238"/>
          </a:xfrm>
          <a:noFill/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i="1" dirty="0" smtClean="0">
                <a:latin typeface="Times New Roman" pitchFamily="18" charset="0"/>
              </a:rPr>
              <a:t>Даны </a:t>
            </a:r>
            <a:r>
              <a:rPr lang="ru-RU" sz="4000" b="1" i="1" dirty="0">
                <a:latin typeface="Times New Roman" pitchFamily="18" charset="0"/>
              </a:rPr>
              <a:t>три числа. Два из них являются противоположными. Найдите третье число, если сумма всех трех чисел равна -5?</a:t>
            </a:r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4067175" y="4725144"/>
            <a:ext cx="10096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-5</a:t>
            </a:r>
          </a:p>
        </p:txBody>
      </p:sp>
      <p:pic>
        <p:nvPicPr>
          <p:cNvPr id="32773" name="Picture 5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550" y="692150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noFill/>
        </p:spPr>
        <p:txBody>
          <a:bodyPr anchor="ctr" anchorCtr="1"/>
          <a:lstStyle/>
          <a:p>
            <a:r>
              <a:rPr lang="ru-RU" sz="3800" b="1" i="1" dirty="0">
                <a:solidFill>
                  <a:srgbClr val="FF00FF"/>
                </a:solidFill>
                <a:latin typeface="Times New Roman" pitchFamily="18" charset="0"/>
              </a:rPr>
              <a:t>Занимательные задания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0768"/>
            <a:ext cx="9144000" cy="2336800"/>
          </a:xfrm>
          <a:noFill/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i="1" dirty="0" smtClean="0">
                <a:latin typeface="Times New Roman" pitchFamily="18" charset="0"/>
              </a:rPr>
              <a:t>Незнайка </a:t>
            </a:r>
            <a:r>
              <a:rPr lang="ru-RU" sz="4000" b="1" i="1" dirty="0">
                <a:latin typeface="Times New Roman" pitchFamily="18" charset="0"/>
              </a:rPr>
              <a:t>отыскал два числа, произведение которых больше нуля, а частное меньше нуля. Сможете ли вы назвать такие числа?</a:t>
            </a:r>
          </a:p>
        </p:txBody>
      </p:sp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2663937" y="3933056"/>
            <a:ext cx="3816126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Таких чисел </a:t>
            </a:r>
          </a:p>
          <a:p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не существует</a:t>
            </a:r>
          </a:p>
        </p:txBody>
      </p:sp>
      <p:pic>
        <p:nvPicPr>
          <p:cNvPr id="33797" name="Picture 5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2b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692150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39825"/>
          </a:xfrm>
          <a:noFill/>
        </p:spPr>
        <p:txBody>
          <a:bodyPr anchor="ctr" anchorCtr="1"/>
          <a:lstStyle/>
          <a:p>
            <a:r>
              <a:rPr lang="ru-RU" sz="3800" b="1" i="1" dirty="0">
                <a:solidFill>
                  <a:srgbClr val="FF00FF"/>
                </a:solidFill>
                <a:latin typeface="Times New Roman" pitchFamily="18" charset="0"/>
              </a:rPr>
              <a:t>Занимательные задания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776"/>
            <a:ext cx="9144000" cy="2262188"/>
          </a:xfrm>
          <a:noFill/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i="1" dirty="0" smtClean="0">
                <a:latin typeface="Times New Roman" pitchFamily="18" charset="0"/>
              </a:rPr>
              <a:t>Перемножаются </a:t>
            </a:r>
            <a:r>
              <a:rPr lang="ru-RU" sz="4000" b="1" i="1" dirty="0">
                <a:latin typeface="Times New Roman" pitchFamily="18" charset="0"/>
              </a:rPr>
              <a:t>все целые числа от -1 до -5 включительно. Будет ли их произведение больше 100?</a:t>
            </a:r>
          </a:p>
        </p:txBody>
      </p:sp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1881188" y="3501008"/>
            <a:ext cx="5381625" cy="313791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Нет, произведение</a:t>
            </a:r>
          </a:p>
          <a:p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5 отрицательных</a:t>
            </a:r>
          </a:p>
          <a:p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чисел будет отрицательно</a:t>
            </a:r>
          </a:p>
        </p:txBody>
      </p:sp>
      <p:sp>
        <p:nvSpPr>
          <p:cNvPr id="6148" name="WordArt 4">
            <a:hlinkHover r:id="rId2" action="ppaction://hlinksldjump">
              <a:snd r:embed="rId3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589912" y="6086475"/>
            <a:ext cx="43256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*</a:t>
            </a:r>
          </a:p>
        </p:txBody>
      </p:sp>
      <p:pic>
        <p:nvPicPr>
          <p:cNvPr id="34822" name="Picture 6" descr="2b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6207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2b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1013" y="692150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  <p:bldP spid="614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Финал</a:t>
            </a:r>
            <a:endParaRPr lang="ru-RU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1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0" y="1453584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Вычисли: </a:t>
            </a:r>
            <a:r>
              <a:rPr lang="ru-RU" sz="4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4,8 : (-</a:t>
            </a:r>
            <a:r>
              <a:rPr lang="ru-RU" sz="4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0,2 </a:t>
            </a:r>
            <a:r>
              <a:rPr lang="ru-RU" sz="4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· 0,3 </a:t>
            </a:r>
            <a:r>
              <a:rPr lang="ru-RU" sz="4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0,1</a:t>
            </a:r>
            <a:r>
              <a:rPr lang="ru-RU" sz="4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AutoNum type="arabicParenR"/>
            </a:pPr>
            <a:r>
              <a:rPr lang="ru-RU" sz="4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30             2</a:t>
            </a:r>
            <a:r>
              <a:rPr lang="ru-RU" sz="4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3 </a:t>
            </a:r>
            <a:endParaRPr lang="ru-RU" sz="4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-30 </a:t>
            </a:r>
            <a:r>
              <a:rPr lang="ru-RU" sz="4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4</a:t>
            </a:r>
            <a:r>
              <a:rPr lang="ru-RU" sz="4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-3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>
            <a:hlinkHover r:id="rId2" action="ppaction://hlinksldjump">
              <a:snd r:embed="rId3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501090" y="5929330"/>
            <a:ext cx="535158" cy="80747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45254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2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214290"/>
            <a:ext cx="9144000" cy="1841351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правило сложения отрицательных чисел. Приведи пример.</a:t>
            </a:r>
            <a:endParaRPr lang="ru-RU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214414" y="2786058"/>
            <a:ext cx="6572296" cy="3286150"/>
            <a:chOff x="274558" y="3583961"/>
            <a:chExt cx="4637614" cy="2197869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1541579" y="3583961"/>
              <a:ext cx="3370593" cy="219786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</a:t>
              </a:r>
            </a:p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1) сложить модули отрицательных чисел; 2) поставить перед полученным числом знак «-».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146" name="AutoShape 2" descr="https://lh4.ggpht.com/jUMfulr4tEXC5qg_6xJsSFCeYE3_XPq1dyaytSKuFlox2u9YQjaexfICKaqg1A9pbjQ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lh4.ggpht.com/jUMfulr4tEXC5qg_6xJsSFCeYE3_XPq1dyaytSKuFlox2u9YQjaexfICKaqg1A9pbjQ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214290"/>
            <a:ext cx="8786842" cy="2215083"/>
          </a:xfrm>
        </p:spPr>
        <p:txBody>
          <a:bodyPr anchor="ctr" anchorCtr="1">
            <a:no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правило сложения чисел с разными знаками. Приведи пример.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</p:txBody>
      </p:sp>
      <p:sp>
        <p:nvSpPr>
          <p:cNvPr id="10" name="WordArt 4">
            <a:hlinkHover r:id="rId2" action="ppaction://hlinksldjump">
              <a:snd r:embed="rId3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2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42910" y="2214554"/>
            <a:ext cx="7858180" cy="4357721"/>
            <a:chOff x="274558" y="3380455"/>
            <a:chExt cx="5050867" cy="240137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2" name="Скругленный прямоугольник 11"/>
            <p:cNvSpPr/>
            <p:nvPr/>
          </p:nvSpPr>
          <p:spPr>
            <a:xfrm>
              <a:off x="1541579" y="3380455"/>
              <a:ext cx="3783846" cy="240137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</a:t>
              </a:r>
            </a:p>
            <a:p>
              <a:pPr marL="514350" indent="-514350" algn="ctr">
                <a:buAutoNum type="arabicParenR"/>
              </a:pPr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 большего модуля слагаемых вычесть меньший; </a:t>
              </a:r>
            </a:p>
            <a:p>
              <a:pPr marL="514350" indent="-514350"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2) поставить перед полученным числом знак того слагаемого, модуль которого больше.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>
            <a:hlinkHover r:id="rId2" action="ppaction://hlinksldjump">
              <a:snd r:embed="rId3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2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00034" y="142852"/>
            <a:ext cx="8643966" cy="176934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правило вычитания одного числа из другого числа. Приведи пример.</a:t>
            </a:r>
            <a:endParaRPr lang="ru-RU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285852" y="2643182"/>
            <a:ext cx="6572296" cy="3643340"/>
            <a:chOff x="274558" y="3494252"/>
            <a:chExt cx="4637614" cy="2287578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1541579" y="3494252"/>
              <a:ext cx="3370593" cy="228757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</a:t>
              </a:r>
            </a:p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Чтобы из данного числа вычесть другое, надо к уменьшаемому прибавить число, противоположное вычитаемому.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>
            <a:hlinkHover r:id="rId2" action="ppaction://hlinksldjump">
              <a:snd r:embed="rId3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2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500042"/>
            <a:ext cx="9144000" cy="176934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правило умножения чисел с разными знаками. Приведи пример.</a:t>
            </a:r>
          </a:p>
          <a:p>
            <a:pPr fontAlgn="auto">
              <a:spcAft>
                <a:spcPts val="0"/>
              </a:spcAft>
            </a:pPr>
            <a:endParaRPr lang="ru-RU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14348" y="2500306"/>
            <a:ext cx="7643866" cy="3929092"/>
            <a:chOff x="274558" y="3537922"/>
            <a:chExt cx="5050867" cy="2243909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1541579" y="3537922"/>
              <a:ext cx="3783846" cy="224390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</a:t>
              </a:r>
            </a:p>
            <a:p>
              <a:pPr marL="514350" indent="-514350" algn="ctr">
                <a:buAutoNum type="arabicParenR"/>
              </a:pPr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перемножить модули чисел с разными знаками; </a:t>
              </a:r>
            </a:p>
            <a:p>
              <a:pPr marL="514350" indent="-514350"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2) поставить перед полученным числом знак «-».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>
            <a:hlinkHover r:id="rId2" action="ppaction://hlinksldjump">
              <a:snd r:embed="rId3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2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1" name="Rectangle 2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357158" y="142852"/>
            <a:ext cx="8786842" cy="2492375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правило деления чисел с разными знаками. Приведи пример.</a:t>
            </a:r>
          </a:p>
          <a:p>
            <a:pPr fontAlgn="auto">
              <a:spcAft>
                <a:spcPts val="0"/>
              </a:spcAft>
            </a:pPr>
            <a:endParaRPr lang="ru-RU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285852" y="2643182"/>
            <a:ext cx="6786610" cy="3643339"/>
            <a:chOff x="274558" y="3540004"/>
            <a:chExt cx="4637614" cy="2241826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1541579" y="3540004"/>
              <a:ext cx="3370593" cy="224182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</a:t>
              </a:r>
            </a:p>
            <a:p>
              <a:pPr marL="514350" indent="-514350" algn="ctr">
                <a:buAutoNum type="arabicParenR"/>
              </a:pPr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разделить модуль делимого на модуль делителя; </a:t>
              </a:r>
            </a:p>
            <a:p>
              <a:pPr marL="514350" indent="-514350"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2) поставить перед полученным числом знак «-».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116633"/>
            <a:ext cx="8929718" cy="1944215"/>
          </a:xfrm>
        </p:spPr>
        <p:txBody>
          <a:bodyPr anchorCtr="1"/>
          <a:lstStyle/>
          <a:p>
            <a:pPr algn="ctr">
              <a:defRPr/>
            </a:pPr>
            <a:r>
              <a:rPr lang="ru-RU" sz="36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Температура воздуха была равна 9°С. Потом она изменилась на -6°С. Какой стала температура воздуха?</a:t>
            </a:r>
            <a:endParaRPr lang="ru-RU" sz="3600" i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1072" name="Формула" r:id="rId3" imgW="391303" imgH="739129" progId="Equation.3">
              <p:embed/>
            </p:oleObj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2194578" y="4496136"/>
            <a:ext cx="4754844" cy="1212378"/>
            <a:chOff x="274558" y="4293096"/>
            <a:chExt cx="4637614" cy="1008112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0" name="Скругленный прямоугольник 9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1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WordArt 4">
            <a:hlinkHover r:id="rId5" action="ppaction://hlinksldjump">
              <a:snd r:embed="rId6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5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0766207"/>
              </p:ext>
            </p:extLst>
          </p:nvPr>
        </p:nvGraphicFramePr>
        <p:xfrm>
          <a:off x="1100572" y="2132856"/>
          <a:ext cx="6942856" cy="18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00100">
                <a:tc>
                  <a:txBody>
                    <a:bodyPr/>
                    <a:lstStyle/>
                    <a:p>
                      <a:pPr marL="914400" indent="-914400">
                        <a:buAutoNum type="arabicParenR"/>
                      </a:pP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8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2) -3</a:t>
                      </a:r>
                      <a:endParaRPr lang="ru-RU" sz="48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3) 15	</a:t>
                      </a:r>
                      <a:endParaRPr lang="ru-RU" sz="48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4) -15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648"/>
            <a:ext cx="9144000" cy="3744416"/>
          </a:xfrm>
        </p:spPr>
        <p:txBody>
          <a:bodyPr anchorCtr="1"/>
          <a:lstStyle/>
          <a:p>
            <a:pPr>
              <a:defRPr/>
            </a:pP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Чему равна длина отрезка АВ, если </a:t>
            </a:r>
            <a:b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(-5) и В (9) ?</a:t>
            </a:r>
            <a: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4000" i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123728" y="4470971"/>
            <a:ext cx="4754844" cy="1212378"/>
            <a:chOff x="274558" y="4293096"/>
            <a:chExt cx="4637614" cy="1008112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558" y="4293096"/>
              <a:ext cx="1097872" cy="1008112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1541579" y="4473116"/>
              <a:ext cx="3370593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ОТВЕТ: 3</a:t>
              </a:r>
              <a:endParaRPr lang="ru-RU" sz="32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WordArt 4">
            <a:hlinkHover r:id="rId3" action="ppaction://hlinksldjump">
              <a:snd r:embed="rId4" name="chimes.wav"/>
            </a:hlinkHover>
          </p:cNvPr>
          <p:cNvSpPr>
            <a:spLocks noChangeArrowheads="1" noChangeShapeType="1" noTextEdit="1"/>
          </p:cNvSpPr>
          <p:nvPr/>
        </p:nvSpPr>
        <p:spPr bwMode="auto">
          <a:xfrm>
            <a:off x="8604448" y="6165304"/>
            <a:ext cx="43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hlinkClick r:id="rId3" action="ppaction://hlinksldjump"/>
              </a:rPr>
              <a:t>*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0766207"/>
              </p:ext>
            </p:extLst>
          </p:nvPr>
        </p:nvGraphicFramePr>
        <p:xfrm>
          <a:off x="1142976" y="1714488"/>
          <a:ext cx="6942856" cy="18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71428"/>
                <a:gridCol w="3471428"/>
              </a:tblGrid>
              <a:tr h="900100">
                <a:tc>
                  <a:txBody>
                    <a:bodyPr/>
                    <a:lstStyle/>
                    <a:p>
                      <a:pPr marL="914400" indent="-914400">
                        <a:buAutoNum type="arabicParenR"/>
                      </a:pP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8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2) </a:t>
                      </a: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</a:t>
                      </a:r>
                      <a:endParaRPr lang="ru-RU" sz="48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  <a:endParaRPr lang="ru-RU" sz="4800" i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4) </a:t>
                      </a:r>
                      <a:r>
                        <a:rPr lang="ru-RU" sz="4800" i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</a:t>
                      </a:r>
                      <a:endParaRPr lang="ru-RU" sz="4800" i="1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874</TotalTime>
  <Words>839</Words>
  <Application>Microsoft Office PowerPoint</Application>
  <PresentationFormat>Экран (4:3)</PresentationFormat>
  <Paragraphs>198</Paragraphs>
  <Slides>28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Круги</vt:lpstr>
      <vt:lpstr>Океан</vt:lpstr>
      <vt:lpstr>Тема Office</vt:lpstr>
      <vt:lpstr>1_Тема Office</vt:lpstr>
      <vt:lpstr>Воздушный поток</vt:lpstr>
      <vt:lpstr>Формула</vt:lpstr>
      <vt:lpstr> Математическая игра  6 класс</vt:lpstr>
      <vt:lpstr>Слайд 2</vt:lpstr>
      <vt:lpstr>Слайд 3</vt:lpstr>
      <vt:lpstr>Расскажи правило сложения чисел с разными знаками. Приведи пример.       </vt:lpstr>
      <vt:lpstr>Слайд 5</vt:lpstr>
      <vt:lpstr>Слайд 6</vt:lpstr>
      <vt:lpstr>Расскажи правило деления чисел с разными знаками. Приведи пример. </vt:lpstr>
      <vt:lpstr>Температура воздуха была равна 9°С. Потом она изменилась на -6°С. Какой стала температура воздуха?</vt:lpstr>
      <vt:lpstr>Чему равна длина отрезка АВ, если  А (-5) и В (9) ?                         </vt:lpstr>
      <vt:lpstr>Скорость лодки по течению реки 15,3 км/ч. Найди скорость лодки против течения реки и собственную скорость лодки, если скорость течения реки 4,5 км/ч. </vt:lpstr>
      <vt:lpstr>Скорость лодки против течения реки 0,9 км/ч. Собственная скорость лодки – 3,2 км/ч. Найди скорость течения реки и скорость лодки по течению. </vt:lpstr>
      <vt:lpstr>Турист движется по шоссе со скоростью ν км/ч. Сейчас он находится в точке 0. Где будет находиться турист через t часов, если ν=5 км/ч, t=4?              </vt:lpstr>
      <vt:lpstr>   Вычисли: -6,2+6,2        </vt:lpstr>
      <vt:lpstr>Вычисли: -3,4+(-4,3) </vt:lpstr>
      <vt:lpstr>Вычисли: -47-(-23)  </vt:lpstr>
      <vt:lpstr>   Вычисли: -2¼ - 4¼         </vt:lpstr>
      <vt:lpstr>Реши уравнение: 7,1 + x = -1,8         </vt:lpstr>
      <vt:lpstr>Вычисли: 1.(-4,3)       </vt:lpstr>
      <vt:lpstr>Вычисли:  -⅔ . ⅜          </vt:lpstr>
      <vt:lpstr>Вычисли:               </vt:lpstr>
      <vt:lpstr>Реши уравнение:             </vt:lpstr>
      <vt:lpstr>Вычисли:           </vt:lpstr>
      <vt:lpstr>Занимательные задания</vt:lpstr>
      <vt:lpstr>Занимательные задания</vt:lpstr>
      <vt:lpstr>Занимательные задания</vt:lpstr>
      <vt:lpstr>Занимательные задания</vt:lpstr>
      <vt:lpstr>Занимательные задания</vt:lpstr>
      <vt:lpstr>Слайд 28</vt:lpstr>
    </vt:vector>
  </TitlesOfParts>
  <Company>Онежская, 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игра для 6 класса</dc:title>
  <dc:creator>user</dc:creator>
  <cp:lastModifiedBy>user</cp:lastModifiedBy>
  <cp:revision>106</cp:revision>
  <dcterms:created xsi:type="dcterms:W3CDTF">2008-03-21T05:30:36Z</dcterms:created>
  <dcterms:modified xsi:type="dcterms:W3CDTF">2020-05-19T13:27:29Z</dcterms:modified>
</cp:coreProperties>
</file>