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24" r:id="rId1"/>
  </p:sldMasterIdLst>
  <p:sldIdLst>
    <p:sldId id="276" r:id="rId2"/>
    <p:sldId id="277" r:id="rId3"/>
    <p:sldId id="260" r:id="rId4"/>
    <p:sldId id="261" r:id="rId5"/>
    <p:sldId id="264" r:id="rId6"/>
    <p:sldId id="280" r:id="rId7"/>
    <p:sldId id="285" r:id="rId8"/>
    <p:sldId id="281" r:id="rId9"/>
    <p:sldId id="267" r:id="rId10"/>
    <p:sldId id="266" r:id="rId11"/>
    <p:sldId id="282" r:id="rId12"/>
    <p:sldId id="283" r:id="rId13"/>
    <p:sldId id="273" r:id="rId14"/>
    <p:sldId id="274" r:id="rId15"/>
    <p:sldId id="284" r:id="rId16"/>
    <p:sldId id="275" r:id="rId1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A3E"/>
    <a:srgbClr val="006C31"/>
    <a:srgbClr val="00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055" autoAdjust="0"/>
    <p:restoredTop sz="94721" autoAdjust="0"/>
  </p:normalViewPr>
  <p:slideViewPr>
    <p:cSldViewPr>
      <p:cViewPr varScale="1">
        <p:scale>
          <a:sx n="67" d="100"/>
          <a:sy n="67" d="100"/>
        </p:scale>
        <p:origin x="1824" y="6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05AC24E-BC16-40A8-A2C8-0FC6421AE11A}" type="datetimeFigureOut">
              <a:rPr lang="ru-RU" smtClean="0"/>
              <a:pPr>
                <a:defRPr/>
              </a:pPr>
              <a:t>17.05.2020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F6F25AF-8754-4EBD-AFFF-C23DBDF6E70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0135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804F99C-D770-4B34-B950-B75DD97B1335}" type="datetimeFigureOut">
              <a:rPr lang="ru-RU" smtClean="0"/>
              <a:pPr>
                <a:defRPr/>
              </a:pPr>
              <a:t>17.05.2020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6A733FB-FED3-4DE3-8223-0A5770A50B3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12161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0DD2AA1-6504-41DF-B243-614D54372C6E}" type="datetimeFigureOut">
              <a:rPr lang="ru-RU" smtClean="0"/>
              <a:pPr>
                <a:defRPr/>
              </a:pPr>
              <a:t>17.05.2020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A592AB1-22B7-468B-86E2-6B45CADB27B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04525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93190DF-611C-42E4-B007-5C2FB0833433}" type="datetimeFigureOut">
              <a:rPr lang="ru-RU" smtClean="0"/>
              <a:pPr>
                <a:defRPr/>
              </a:pPr>
              <a:t>17.05.2020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18F2FEF-FAB7-420B-BFC9-E07EFD75B4F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88666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29B23B7-AD6B-4CD5-BB44-09FC3CAF01DD}" type="datetimeFigureOut">
              <a:rPr lang="ru-RU" smtClean="0"/>
              <a:pPr>
                <a:defRPr/>
              </a:pPr>
              <a:t>17.05.2020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C23285-CC6F-4FF7-A335-7E1ED7D70D3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25533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A5881F6-2A31-43C2-9252-01B5C879167D}" type="datetimeFigureOut">
              <a:rPr lang="ru-RU" smtClean="0"/>
              <a:pPr>
                <a:defRPr/>
              </a:pPr>
              <a:t>17.05.2020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0C57BB7-FF66-4D3F-9DFD-D7AABB3D705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2201194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89C7EA8-EC66-462C-84EC-BECEDEB66A99}" type="datetimeFigureOut">
              <a:rPr lang="ru-RU" smtClean="0"/>
              <a:pPr>
                <a:defRPr/>
              </a:pPr>
              <a:t>17.05.2020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465920E-E37E-475F-82D2-E91D74CE338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9280257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07814D3-9983-4789-8056-9105AB8F2616}" type="datetimeFigureOut">
              <a:rPr lang="ru-RU" smtClean="0"/>
              <a:pPr>
                <a:defRPr/>
              </a:pPr>
              <a:t>17.05.2020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074F4C1-484E-4B1D-A2B7-BF5240ABF69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70188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C6B35AD-E3D8-4714-A476-EEA6375ED304}" type="datetimeFigureOut">
              <a:rPr lang="ru-RU" smtClean="0"/>
              <a:pPr>
                <a:defRPr/>
              </a:pPr>
              <a:t>17.05.2020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87830A1-53E6-4902-B76A-A2EE97191D8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4817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38E88A6-E70E-44D0-9995-E4458B110A1D}" type="datetimeFigureOut">
              <a:rPr lang="ru-RU" smtClean="0"/>
              <a:pPr>
                <a:defRPr/>
              </a:pPr>
              <a:t>17.05.2020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15814EA-74DF-4B88-9208-7E68F15E1FE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882442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FD41C7E-493E-4374-A5BD-1902CCF794C8}" type="datetimeFigureOut">
              <a:rPr lang="ru-RU" smtClean="0"/>
              <a:pPr>
                <a:defRPr/>
              </a:pPr>
              <a:t>17.05.2020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B6F09B6-A712-405C-81CA-14FAE80C5D4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521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657AC541-B486-460D-971E-0C0C20FCF0CD}" type="datetimeFigureOut">
              <a:rPr lang="ru-RU" smtClean="0"/>
              <a:pPr>
                <a:defRPr/>
              </a:pPr>
              <a:t>17.05.2020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204CEF4F-F860-4467-94B9-57F0D28C49B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09663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25" r:id="rId1"/>
    <p:sldLayoutId id="2147483926" r:id="rId2"/>
    <p:sldLayoutId id="2147483927" r:id="rId3"/>
    <p:sldLayoutId id="2147483928" r:id="rId4"/>
    <p:sldLayoutId id="2147483929" r:id="rId5"/>
    <p:sldLayoutId id="2147483930" r:id="rId6"/>
    <p:sldLayoutId id="2147483931" r:id="rId7"/>
    <p:sldLayoutId id="2147483932" r:id="rId8"/>
    <p:sldLayoutId id="2147483933" r:id="rId9"/>
    <p:sldLayoutId id="2147483934" r:id="rId10"/>
    <p:sldLayoutId id="2147483935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gif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jpeg"/><Relationship Id="rId3" Type="http://schemas.openxmlformats.org/officeDocument/2006/relationships/image" Target="../media/image15.jpeg"/><Relationship Id="rId7" Type="http://schemas.openxmlformats.org/officeDocument/2006/relationships/image" Target="../media/image19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gif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gi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2" cstate="screen">
            <a:duotone>
              <a:schemeClr val="accent3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 flipV="1">
            <a:off x="214282" y="142852"/>
            <a:ext cx="8715436" cy="98185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051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 dirty="0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57290" y="4143380"/>
            <a:ext cx="6400800" cy="1757378"/>
          </a:xfrm>
        </p:spPr>
        <p:txBody>
          <a:bodyPr rtlCol="0">
            <a:norm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44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Русский язык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44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3 класс</a:t>
            </a:r>
            <a:endParaRPr lang="ru-RU" sz="44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pic>
        <p:nvPicPr>
          <p:cNvPr id="1026" name="Picture 2" descr="H:\Documents and Settings\Aida\Рабочий стол\ПРО создание презнетаций шаблонов... и всё!\Картинки к 1 сентября\lqoeyiomhoedxyztswryo.pn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1484238" flipH="1">
            <a:off x="463550" y="215900"/>
            <a:ext cx="611188" cy="6016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TextBox 6"/>
          <p:cNvSpPr txBox="1"/>
          <p:nvPr/>
        </p:nvSpPr>
        <p:spPr>
          <a:xfrm>
            <a:off x="142875" y="6500813"/>
            <a:ext cx="979488" cy="2159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800" dirty="0">
                <a:solidFill>
                  <a:schemeClr val="accent3">
                    <a:lumMod val="60000"/>
                    <a:lumOff val="40000"/>
                  </a:schemeClr>
                </a:solidFill>
                <a:latin typeface="+mn-lt"/>
              </a:rPr>
              <a:t>http://aida.ucoz.ru</a:t>
            </a:r>
            <a:endParaRPr lang="ru-RU" sz="800" dirty="0">
              <a:solidFill>
                <a:schemeClr val="accent3">
                  <a:lumMod val="60000"/>
                  <a:lumOff val="40000"/>
                </a:schemeClr>
              </a:solidFill>
              <a:latin typeface="+mn-lt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714349" y="2143116"/>
            <a:ext cx="7858180" cy="1754326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54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Урок-исследование</a:t>
            </a:r>
          </a:p>
        </p:txBody>
      </p:sp>
      <p:pic>
        <p:nvPicPr>
          <p:cNvPr id="2056" name="Picture 1" descr="E:\Мои рисунки\8f6b5ccd7fcd.gif"/>
          <p:cNvPicPr>
            <a:picLocks noChangeAspect="1" noChangeArrowheads="1" noCrop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786063" y="928688"/>
            <a:ext cx="3571875" cy="1414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10"/>
          <p:cNvSpPr txBox="1"/>
          <p:nvPr/>
        </p:nvSpPr>
        <p:spPr>
          <a:xfrm>
            <a:off x="5072063" y="5715000"/>
            <a:ext cx="4071937" cy="36933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endParaRPr lang="ru-RU" i="1" dirty="0">
              <a:solidFill>
                <a:schemeClr val="accent4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Заголовок 1"/>
          <p:cNvPicPr>
            <a:picLocks noGrp="1" noChangeArrowheads="1"/>
          </p:cNvPicPr>
          <p:nvPr>
            <p:ph type="title"/>
          </p:nvPr>
        </p:nvPicPr>
        <p:blipFill>
          <a:blip r:embed="rId2" cstate="screen"/>
          <a:stretch>
            <a:fillRect/>
          </a:stretch>
        </p:blipFill>
        <p:spPr>
          <a:xfrm>
            <a:off x="671959" y="365125"/>
            <a:ext cx="7800081" cy="1325563"/>
          </a:xfrm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63" y="285750"/>
            <a:ext cx="8258175" cy="6169025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Wingdings 2" pitchFamily="18" charset="2"/>
              <a:buNone/>
              <a:defRPr/>
            </a:pPr>
            <a:r>
              <a:rPr lang="ru-RU" sz="4000" i="1" dirty="0" smtClean="0">
                <a:solidFill>
                  <a:srgbClr val="0000CC"/>
                </a:solidFill>
              </a:rPr>
              <a:t>              </a:t>
            </a:r>
            <a:r>
              <a:rPr lang="ru-RU" sz="4000" i="1" dirty="0" smtClean="0">
                <a:solidFill>
                  <a:srgbClr val="FFFF00"/>
                </a:solidFill>
              </a:rPr>
              <a:t>    </a:t>
            </a:r>
            <a:r>
              <a:rPr lang="ru-RU" sz="4000" i="1" dirty="0" err="1" smtClean="0">
                <a:solidFill>
                  <a:srgbClr val="0000CC"/>
                </a:solidFill>
              </a:rPr>
              <a:t>огорбузы</a:t>
            </a:r>
            <a:endParaRPr lang="ru-RU" i="1" dirty="0" smtClean="0">
              <a:solidFill>
                <a:srgbClr val="0000CC"/>
              </a:solidFill>
            </a:endParaRPr>
          </a:p>
          <a:p>
            <a:pPr eaLnBrk="1" fontAlgn="auto" hangingPunct="1">
              <a:spcAft>
                <a:spcPts val="0"/>
              </a:spcAft>
              <a:buFont typeface="Wingdings 2" pitchFamily="18" charset="2"/>
              <a:buNone/>
              <a:defRPr/>
            </a:pPr>
            <a:r>
              <a:rPr lang="ru-RU" i="1" dirty="0" smtClean="0">
                <a:solidFill>
                  <a:srgbClr val="FFFF00"/>
                </a:solidFill>
              </a:rPr>
              <a:t>   </a:t>
            </a:r>
          </a:p>
          <a:p>
            <a:pPr eaLnBrk="1" fontAlgn="auto" hangingPunct="1">
              <a:spcAft>
                <a:spcPts val="0"/>
              </a:spcAft>
              <a:buFont typeface="Wingdings 2" pitchFamily="18" charset="2"/>
              <a:buNone/>
              <a:defRPr/>
            </a:pPr>
            <a:r>
              <a:rPr lang="ru-RU" i="1" dirty="0" smtClean="0">
                <a:solidFill>
                  <a:srgbClr val="FFFF00"/>
                </a:solidFill>
              </a:rPr>
              <a:t>      огород,                   арбузы                )       </a:t>
            </a:r>
          </a:p>
          <a:p>
            <a:pPr eaLnBrk="1" fontAlgn="auto" hangingPunct="1">
              <a:spcAft>
                <a:spcPts val="0"/>
              </a:spcAft>
              <a:buFont typeface="Wingdings 2" pitchFamily="18" charset="2"/>
              <a:buNone/>
              <a:defRPr/>
            </a:pPr>
            <a:endParaRPr lang="ru-RU" i="1" dirty="0" smtClean="0">
              <a:solidFill>
                <a:srgbClr val="FFFF00"/>
              </a:solidFill>
            </a:endParaRPr>
          </a:p>
          <a:p>
            <a:pPr eaLnBrk="1" fontAlgn="auto" hangingPunct="1">
              <a:spcAft>
                <a:spcPts val="0"/>
              </a:spcAft>
              <a:buFont typeface="Wingdings 2" pitchFamily="18" charset="2"/>
              <a:buNone/>
              <a:defRPr/>
            </a:pPr>
            <a:r>
              <a:rPr lang="ru-RU" i="1" dirty="0" smtClean="0">
                <a:solidFill>
                  <a:srgbClr val="FFFF00"/>
                </a:solidFill>
              </a:rPr>
              <a:t>                      </a:t>
            </a:r>
            <a:r>
              <a:rPr lang="ru-RU" sz="3600" i="1" dirty="0" err="1" smtClean="0">
                <a:solidFill>
                  <a:srgbClr val="0000CC"/>
                </a:solidFill>
              </a:rPr>
              <a:t>помипуста</a:t>
            </a:r>
            <a:endParaRPr lang="ru-RU" i="1" dirty="0" smtClean="0">
              <a:solidFill>
                <a:srgbClr val="0000CC"/>
              </a:solidFill>
            </a:endParaRPr>
          </a:p>
          <a:p>
            <a:pPr eaLnBrk="1" fontAlgn="auto" hangingPunct="1">
              <a:spcAft>
                <a:spcPts val="0"/>
              </a:spcAft>
              <a:buFont typeface="Wingdings 2" pitchFamily="18" charset="2"/>
              <a:buNone/>
              <a:defRPr/>
            </a:pPr>
            <a:endParaRPr lang="ru-RU" i="1" dirty="0" smtClean="0">
              <a:solidFill>
                <a:srgbClr val="FFFF00"/>
              </a:solidFill>
            </a:endParaRPr>
          </a:p>
          <a:p>
            <a:pPr eaLnBrk="1" fontAlgn="auto" hangingPunct="1">
              <a:spcAft>
                <a:spcPts val="0"/>
              </a:spcAft>
              <a:buFont typeface="Wingdings 2" pitchFamily="18" charset="2"/>
              <a:buNone/>
              <a:defRPr/>
            </a:pPr>
            <a:r>
              <a:rPr lang="ru-RU" i="1" dirty="0" smtClean="0">
                <a:solidFill>
                  <a:srgbClr val="FFFF00"/>
                </a:solidFill>
              </a:rPr>
              <a:t>      помидор,                капуста              )</a:t>
            </a:r>
            <a:r>
              <a:rPr lang="ru-RU" i="1" dirty="0" smtClean="0">
                <a:solidFill>
                  <a:srgbClr val="C00000"/>
                </a:solidFill>
              </a:rPr>
              <a:t>   </a:t>
            </a:r>
            <a:r>
              <a:rPr lang="ru-RU" i="1" dirty="0" smtClean="0"/>
              <a:t>                  </a:t>
            </a:r>
          </a:p>
          <a:p>
            <a:pPr eaLnBrk="1" fontAlgn="auto" hangingPunct="1">
              <a:spcAft>
                <a:spcPts val="0"/>
              </a:spcAft>
              <a:buFont typeface="Wingdings 2" pitchFamily="18" charset="2"/>
              <a:buNone/>
              <a:defRPr/>
            </a:pPr>
            <a:r>
              <a:rPr lang="ru-RU" sz="3600" i="1" dirty="0" smtClean="0"/>
              <a:t>                      </a:t>
            </a:r>
          </a:p>
          <a:p>
            <a:pPr eaLnBrk="1" fontAlgn="auto" hangingPunct="1">
              <a:spcAft>
                <a:spcPts val="0"/>
              </a:spcAft>
              <a:buFont typeface="Wingdings 2" pitchFamily="18" charset="2"/>
              <a:buNone/>
              <a:defRPr/>
            </a:pPr>
            <a:r>
              <a:rPr lang="ru-RU" sz="3600" i="1" dirty="0" smtClean="0">
                <a:solidFill>
                  <a:srgbClr val="0000CC"/>
                </a:solidFill>
              </a:rPr>
              <a:t>                   </a:t>
            </a:r>
            <a:r>
              <a:rPr lang="ru-RU" sz="3600" i="1" dirty="0" err="1" smtClean="0">
                <a:solidFill>
                  <a:srgbClr val="0000CC"/>
                </a:solidFill>
              </a:rPr>
              <a:t>моркофель</a:t>
            </a:r>
            <a:r>
              <a:rPr lang="ru-RU" sz="3600" i="1" dirty="0" smtClean="0">
                <a:solidFill>
                  <a:srgbClr val="0000CC"/>
                </a:solidFill>
              </a:rPr>
              <a:t> </a:t>
            </a:r>
          </a:p>
          <a:p>
            <a:pPr eaLnBrk="1" fontAlgn="auto" hangingPunct="1">
              <a:spcAft>
                <a:spcPts val="0"/>
              </a:spcAft>
              <a:buFont typeface="Wingdings 2" pitchFamily="18" charset="2"/>
              <a:buNone/>
              <a:defRPr/>
            </a:pPr>
            <a:r>
              <a:rPr lang="ru-RU" i="1" dirty="0" smtClean="0"/>
              <a:t>       </a:t>
            </a:r>
            <a:r>
              <a:rPr lang="ru-RU" i="1" dirty="0" smtClean="0">
                <a:solidFill>
                  <a:srgbClr val="FFFF00"/>
                </a:solidFill>
              </a:rPr>
              <a:t>морковь,              картофель              )</a:t>
            </a:r>
          </a:p>
        </p:txBody>
      </p:sp>
      <p:pic>
        <p:nvPicPr>
          <p:cNvPr id="8" name="Рисунок 7" descr="image6.jpe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571750" y="1285875"/>
            <a:ext cx="1541463" cy="1090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images7.jpeg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000750" y="1285875"/>
            <a:ext cx="1357313" cy="1214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images8.jpeg"/>
          <p:cNvPicPr>
            <a:picLocks noChangeAspect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2928938" y="3429000"/>
            <a:ext cx="1076325" cy="1114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images9.jpeg"/>
          <p:cNvPicPr>
            <a:picLocks noChangeAspect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6143625" y="3429000"/>
            <a:ext cx="1238250" cy="1181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 descr="images.11jpeg.jpeg"/>
          <p:cNvPicPr>
            <a:picLocks noChangeAspect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2786063" y="5357813"/>
            <a:ext cx="1238250" cy="1019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Рисунок 12" descr="images22.jpeg"/>
          <p:cNvPicPr>
            <a:picLocks noChangeAspect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6572250" y="5429250"/>
            <a:ext cx="1285875" cy="100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omb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4313" y="285750"/>
            <a:ext cx="8243887" cy="1500188"/>
          </a:xfrm>
        </p:spPr>
        <p:txBody>
          <a:bodyPr/>
          <a:lstStyle/>
          <a:p>
            <a:pPr algn="l" eaLnBrk="1" hangingPunct="1"/>
            <a:r>
              <a:rPr lang="ru-RU" smtClean="0">
                <a:solidFill>
                  <a:srgbClr val="C00000"/>
                </a:solidFill>
              </a:rPr>
              <a:t>Работа в группах.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85750" y="1571625"/>
            <a:ext cx="8858250" cy="4067175"/>
          </a:xfrm>
        </p:spPr>
        <p:txBody>
          <a:bodyPr rtlCol="0">
            <a:normAutofit/>
          </a:bodyPr>
          <a:lstStyle/>
          <a:p>
            <a:pPr algn="l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>
              <a:solidFill>
                <a:srgbClr val="FFFF00"/>
              </a:solidFill>
            </a:endParaRPr>
          </a:p>
          <a:p>
            <a:pPr algn="l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>
                <a:solidFill>
                  <a:srgbClr val="FFFF00"/>
                </a:solidFill>
              </a:rPr>
              <a:t>1 гр.- </a:t>
            </a:r>
            <a:r>
              <a:rPr lang="ru-RU" i="1" dirty="0" smtClean="0">
                <a:solidFill>
                  <a:srgbClr val="FFFF00"/>
                </a:solidFill>
              </a:rPr>
              <a:t>надел, покрыл, пошел, понес;</a:t>
            </a:r>
          </a:p>
          <a:p>
            <a:pPr algn="l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>
              <a:solidFill>
                <a:srgbClr val="FFFF00"/>
              </a:solidFill>
            </a:endParaRPr>
          </a:p>
          <a:p>
            <a:pPr algn="l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>
                <a:solidFill>
                  <a:srgbClr val="FFFF00"/>
                </a:solidFill>
              </a:rPr>
              <a:t>2 гр</a:t>
            </a:r>
            <a:r>
              <a:rPr lang="ru-RU" i="1" dirty="0" smtClean="0">
                <a:solidFill>
                  <a:srgbClr val="FFFF00"/>
                </a:solidFill>
              </a:rPr>
              <a:t>.- прочитать, переиграть,    просмотреть,     просмотреть, прожить;</a:t>
            </a:r>
          </a:p>
          <a:p>
            <a:pPr algn="l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>
              <a:solidFill>
                <a:srgbClr val="FFFF00"/>
              </a:solidFill>
            </a:endParaRPr>
          </a:p>
          <a:p>
            <a:pPr algn="l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>
                <a:solidFill>
                  <a:srgbClr val="FFFF00"/>
                </a:solidFill>
              </a:rPr>
              <a:t>3 гр.- </a:t>
            </a:r>
            <a:r>
              <a:rPr lang="ru-RU" i="1" dirty="0" smtClean="0">
                <a:solidFill>
                  <a:srgbClr val="FFFF00"/>
                </a:solidFill>
              </a:rPr>
              <a:t>догнал, доплыл, наследил, докатил;</a:t>
            </a:r>
          </a:p>
          <a:p>
            <a:pPr algn="l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>
              <a:solidFill>
                <a:srgbClr val="FFFF00"/>
              </a:solidFill>
            </a:endParaRPr>
          </a:p>
          <a:p>
            <a:pPr algn="l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>
                <a:solidFill>
                  <a:srgbClr val="FFFF00"/>
                </a:solidFill>
              </a:rPr>
              <a:t> </a:t>
            </a:r>
            <a:endParaRPr lang="ru-RU" i="1" dirty="0" smtClean="0">
              <a:solidFill>
                <a:srgbClr val="FFFF00"/>
              </a:solidFill>
            </a:endParaRPr>
          </a:p>
          <a:p>
            <a:pPr algn="l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  <a:p>
            <a:pPr algn="l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>
              <a:solidFill>
                <a:srgbClr val="FFFF00"/>
              </a:solidFill>
            </a:endParaRPr>
          </a:p>
          <a:p>
            <a:pPr algn="l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4313" y="285750"/>
            <a:ext cx="8643937" cy="1357313"/>
          </a:xfrm>
        </p:spPr>
        <p:txBody>
          <a:bodyPr>
            <a:normAutofit/>
          </a:bodyPr>
          <a:lstStyle/>
          <a:p>
            <a:pPr algn="l" eaLnBrk="1" hangingPunct="1"/>
            <a:r>
              <a:rPr lang="ru-RU" smtClean="0">
                <a:solidFill>
                  <a:srgbClr val="C00000"/>
                </a:solidFill>
              </a:rPr>
              <a:t>Образовать новые слова от слов</a:t>
            </a:r>
            <a:r>
              <a:rPr lang="ru-RU" b="1" smtClean="0">
                <a:solidFill>
                  <a:srgbClr val="C00000"/>
                </a:solidFill>
              </a:rPr>
              <a:t>:</a:t>
            </a:r>
            <a:endParaRPr lang="ru-RU" smtClean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57250" y="1428750"/>
            <a:ext cx="6915150" cy="5143500"/>
          </a:xfrm>
        </p:spPr>
        <p:txBody>
          <a:bodyPr rtlCol="0">
            <a:normAutofit fontScale="70000" lnSpcReduction="20000"/>
          </a:bodyPr>
          <a:lstStyle/>
          <a:p>
            <a:pPr algn="l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>
              <a:solidFill>
                <a:srgbClr val="FFFF00"/>
              </a:solidFill>
            </a:endParaRPr>
          </a:p>
          <a:p>
            <a:pPr algn="l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6400" dirty="0" smtClean="0">
                <a:solidFill>
                  <a:srgbClr val="FFFF00"/>
                </a:solidFill>
              </a:rPr>
              <a:t>1 гр</a:t>
            </a:r>
            <a:r>
              <a:rPr lang="ru-RU" sz="6400" i="1" dirty="0" smtClean="0">
                <a:solidFill>
                  <a:srgbClr val="FFFF00"/>
                </a:solidFill>
              </a:rPr>
              <a:t>.- работать. </a:t>
            </a:r>
          </a:p>
          <a:p>
            <a:pPr algn="l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z="6400" dirty="0" smtClean="0">
              <a:solidFill>
                <a:srgbClr val="FFFF00"/>
              </a:solidFill>
            </a:endParaRPr>
          </a:p>
          <a:p>
            <a:pPr algn="l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6400" dirty="0" smtClean="0">
                <a:solidFill>
                  <a:srgbClr val="FFFF00"/>
                </a:solidFill>
              </a:rPr>
              <a:t>2 гр. </a:t>
            </a:r>
            <a:r>
              <a:rPr lang="ru-RU" sz="6400" i="1" dirty="0" smtClean="0">
                <a:solidFill>
                  <a:srgbClr val="FFFF00"/>
                </a:solidFill>
              </a:rPr>
              <a:t>–учить.</a:t>
            </a:r>
            <a:r>
              <a:rPr lang="ru-RU" sz="6400" dirty="0" smtClean="0">
                <a:solidFill>
                  <a:srgbClr val="FFFF00"/>
                </a:solidFill>
              </a:rPr>
              <a:t> </a:t>
            </a:r>
          </a:p>
          <a:p>
            <a:pPr algn="l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z="6400" dirty="0" smtClean="0">
              <a:solidFill>
                <a:srgbClr val="FFFF00"/>
              </a:solidFill>
            </a:endParaRPr>
          </a:p>
          <a:p>
            <a:pPr algn="l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6400" dirty="0" smtClean="0">
                <a:solidFill>
                  <a:srgbClr val="FFFF00"/>
                </a:solidFill>
              </a:rPr>
              <a:t>3 гр</a:t>
            </a:r>
            <a:r>
              <a:rPr lang="ru-RU" sz="6400" i="1" dirty="0" smtClean="0">
                <a:solidFill>
                  <a:srgbClr val="FFFF00"/>
                </a:solidFill>
              </a:rPr>
              <a:t>.- резать.</a:t>
            </a:r>
            <a:r>
              <a:rPr lang="ru-RU" sz="6400" dirty="0" smtClean="0">
                <a:solidFill>
                  <a:srgbClr val="FFFF00"/>
                </a:solidFill>
              </a:rPr>
              <a:t> </a:t>
            </a:r>
          </a:p>
          <a:p>
            <a:pPr algn="l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z="6400" dirty="0" smtClean="0">
              <a:solidFill>
                <a:srgbClr val="FFFF00"/>
              </a:solidFill>
            </a:endParaRPr>
          </a:p>
          <a:p>
            <a:pPr algn="l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6400" dirty="0" smtClean="0">
                <a:solidFill>
                  <a:srgbClr val="FFFF00"/>
                </a:solidFill>
              </a:rPr>
              <a:t> </a:t>
            </a:r>
            <a:r>
              <a:rPr lang="ru-RU" sz="6000" dirty="0" smtClean="0">
                <a:solidFill>
                  <a:srgbClr val="FFFF00"/>
                </a:solidFill>
              </a:rPr>
              <a:t/>
            </a:r>
            <a:br>
              <a:rPr lang="ru-RU" sz="6000" dirty="0" smtClean="0">
                <a:solidFill>
                  <a:srgbClr val="FFFF00"/>
                </a:solidFill>
              </a:rPr>
            </a:br>
            <a:endParaRPr lang="ru-RU" sz="6000" dirty="0" smtClean="0">
              <a:solidFill>
                <a:srgbClr val="FFFF00"/>
              </a:solidFill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8A3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Заголовок 1"/>
          <p:cNvPicPr>
            <a:picLocks noGrp="1" noChangeArrowheads="1"/>
          </p:cNvPicPr>
          <p:nvPr>
            <p:ph type="title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420688" y="128588"/>
            <a:ext cx="8272462" cy="1541462"/>
          </a:xfrm>
        </p:spPr>
      </p:pic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642938" y="1000125"/>
            <a:ext cx="6215062" cy="1938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sz="2400" b="1">
              <a:solidFill>
                <a:srgbClr val="C00000"/>
              </a:solidFill>
              <a:latin typeface="Century Gothic" pitchFamily="34" charset="0"/>
            </a:endParaRPr>
          </a:p>
          <a:p>
            <a:r>
              <a:rPr lang="ru-RU" sz="2400" b="1">
                <a:solidFill>
                  <a:srgbClr val="C00000"/>
                </a:solidFill>
                <a:latin typeface="Century Gothic" pitchFamily="34" charset="0"/>
              </a:rPr>
              <a:t>1. Корень это: </a:t>
            </a:r>
            <a:r>
              <a:rPr lang="ru-RU" sz="2400">
                <a:latin typeface="Century Gothic" pitchFamily="34" charset="0"/>
              </a:rPr>
              <a:t/>
            </a:r>
            <a:br>
              <a:rPr lang="ru-RU" sz="2400">
                <a:latin typeface="Century Gothic" pitchFamily="34" charset="0"/>
              </a:rPr>
            </a:br>
            <a:r>
              <a:rPr lang="ru-RU" sz="2400">
                <a:solidFill>
                  <a:srgbClr val="FFFF00"/>
                </a:solidFill>
                <a:latin typeface="Century Gothic" pitchFamily="34" charset="0"/>
              </a:rPr>
              <a:t>а) часть речи —</a:t>
            </a:r>
            <a:r>
              <a:rPr lang="ru-RU" sz="2400">
                <a:solidFill>
                  <a:srgbClr val="0000CC"/>
                </a:solidFill>
                <a:latin typeface="Century Gothic" pitchFamily="34" charset="0"/>
              </a:rPr>
              <a:t>п</a:t>
            </a:r>
            <a:r>
              <a:rPr lang="ru-RU" sz="2400">
                <a:solidFill>
                  <a:srgbClr val="FFFF00"/>
                </a:solidFill>
                <a:latin typeface="Century Gothic" pitchFamily="34" charset="0"/>
              </a:rPr>
              <a:t>                                                                                                       б) часть слова — </a:t>
            </a:r>
            <a:r>
              <a:rPr lang="ru-RU" sz="2400" i="1">
                <a:solidFill>
                  <a:srgbClr val="0000CC"/>
                </a:solidFill>
                <a:latin typeface="Century Gothic" pitchFamily="34" charset="0"/>
              </a:rPr>
              <a:t>м </a:t>
            </a:r>
            <a:r>
              <a:rPr lang="ru-RU" sz="2400">
                <a:solidFill>
                  <a:srgbClr val="0000CC"/>
                </a:solidFill>
                <a:latin typeface="Century Gothic" pitchFamily="34" charset="0"/>
              </a:rPr>
              <a:t/>
            </a:r>
            <a:br>
              <a:rPr lang="ru-RU" sz="2400">
                <a:solidFill>
                  <a:srgbClr val="0000CC"/>
                </a:solidFill>
                <a:latin typeface="Century Gothic" pitchFamily="34" charset="0"/>
              </a:rPr>
            </a:br>
            <a:endParaRPr lang="ru-RU" sz="2400">
              <a:solidFill>
                <a:srgbClr val="0000CC"/>
              </a:solidFill>
              <a:latin typeface="Century Gothic" pitchFamily="34" charset="0"/>
            </a:endParaRPr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571500" y="1928813"/>
            <a:ext cx="6215063" cy="221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>
              <a:latin typeface="Century Gothic" pitchFamily="34" charset="0"/>
            </a:endParaRPr>
          </a:p>
          <a:p>
            <a:endParaRPr lang="ru-RU" sz="2400" b="1">
              <a:solidFill>
                <a:srgbClr val="C00000"/>
              </a:solidFill>
              <a:latin typeface="Century Gothic" pitchFamily="34" charset="0"/>
            </a:endParaRPr>
          </a:p>
          <a:p>
            <a:r>
              <a:rPr lang="ru-RU" sz="2400" b="1">
                <a:solidFill>
                  <a:srgbClr val="C00000"/>
                </a:solidFill>
                <a:latin typeface="Century Gothic" pitchFamily="34" charset="0"/>
              </a:rPr>
              <a:t>2. Приставка служит для: </a:t>
            </a:r>
            <a:r>
              <a:rPr lang="ru-RU" sz="2400">
                <a:latin typeface="Century Gothic" pitchFamily="34" charset="0"/>
              </a:rPr>
              <a:t/>
            </a:r>
            <a:br>
              <a:rPr lang="ru-RU" sz="2400">
                <a:latin typeface="Century Gothic" pitchFamily="34" charset="0"/>
              </a:rPr>
            </a:br>
            <a:r>
              <a:rPr lang="ru-RU" sz="2400">
                <a:solidFill>
                  <a:srgbClr val="FFFF00"/>
                </a:solidFill>
                <a:latin typeface="Century Gothic" pitchFamily="34" charset="0"/>
              </a:rPr>
              <a:t>а) связи слов в предложении — </a:t>
            </a:r>
            <a:r>
              <a:rPr lang="ru-RU" sz="2400">
                <a:solidFill>
                  <a:srgbClr val="0000CC"/>
                </a:solidFill>
                <a:latin typeface="Century Gothic" pitchFamily="34" charset="0"/>
              </a:rPr>
              <a:t>н</a:t>
            </a:r>
            <a:r>
              <a:rPr lang="ru-RU" sz="2400">
                <a:solidFill>
                  <a:srgbClr val="FFFF00"/>
                </a:solidFill>
                <a:latin typeface="Century Gothic" pitchFamily="34" charset="0"/>
              </a:rPr>
              <a:t> </a:t>
            </a:r>
            <a:br>
              <a:rPr lang="ru-RU" sz="2400">
                <a:solidFill>
                  <a:srgbClr val="FFFF00"/>
                </a:solidFill>
                <a:latin typeface="Century Gothic" pitchFamily="34" charset="0"/>
              </a:rPr>
            </a:br>
            <a:r>
              <a:rPr lang="ru-RU" sz="2400">
                <a:solidFill>
                  <a:srgbClr val="FFFF00"/>
                </a:solidFill>
                <a:latin typeface="Century Gothic" pitchFamily="34" charset="0"/>
              </a:rPr>
              <a:t>б) для образования новых слов — </a:t>
            </a:r>
            <a:r>
              <a:rPr lang="ru-RU" sz="2400" i="1">
                <a:solidFill>
                  <a:srgbClr val="0000CC"/>
                </a:solidFill>
                <a:latin typeface="Century Gothic" pitchFamily="34" charset="0"/>
              </a:rPr>
              <a:t>о</a:t>
            </a:r>
            <a:r>
              <a:rPr lang="ru-RU" sz="2400" i="1">
                <a:solidFill>
                  <a:srgbClr val="FFFF00"/>
                </a:solidFill>
                <a:latin typeface="Century Gothic" pitchFamily="34" charset="0"/>
              </a:rPr>
              <a:t> </a:t>
            </a:r>
            <a:r>
              <a:rPr lang="ru-RU" sz="2400" i="1">
                <a:latin typeface="Century Gothic" pitchFamily="34" charset="0"/>
              </a:rPr>
              <a:t/>
            </a:r>
            <a:br>
              <a:rPr lang="ru-RU" sz="2400" i="1">
                <a:latin typeface="Century Gothic" pitchFamily="34" charset="0"/>
              </a:rPr>
            </a:br>
            <a:endParaRPr lang="ru-RU" sz="2400">
              <a:latin typeface="Century Gothic" pitchFamily="34" charset="0"/>
            </a:endParaRPr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571500" y="3429000"/>
            <a:ext cx="6286500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sz="2400" b="1">
              <a:solidFill>
                <a:srgbClr val="C00000"/>
              </a:solidFill>
              <a:latin typeface="Century Gothic" pitchFamily="34" charset="0"/>
            </a:endParaRPr>
          </a:p>
          <a:p>
            <a:r>
              <a:rPr lang="ru-RU" sz="2400" b="1">
                <a:solidFill>
                  <a:srgbClr val="C00000"/>
                </a:solidFill>
                <a:latin typeface="Century Gothic" pitchFamily="34" charset="0"/>
              </a:rPr>
              <a:t>3. Приставка стоит: </a:t>
            </a:r>
            <a:br>
              <a:rPr lang="ru-RU" sz="2400" b="1">
                <a:solidFill>
                  <a:srgbClr val="C00000"/>
                </a:solidFill>
                <a:latin typeface="Century Gothic" pitchFamily="34" charset="0"/>
              </a:rPr>
            </a:br>
            <a:r>
              <a:rPr lang="ru-RU" sz="2400">
                <a:solidFill>
                  <a:srgbClr val="FFFF00"/>
                </a:solidFill>
                <a:latin typeface="Century Gothic" pitchFamily="34" charset="0"/>
              </a:rPr>
              <a:t>а) перед корнем - </a:t>
            </a:r>
            <a:r>
              <a:rPr lang="ru-RU" sz="2400">
                <a:solidFill>
                  <a:srgbClr val="0000CC"/>
                </a:solidFill>
                <a:latin typeface="Century Gothic" pitchFamily="34" charset="0"/>
              </a:rPr>
              <a:t>л</a:t>
            </a:r>
            <a:r>
              <a:rPr lang="ru-RU" sz="2400">
                <a:solidFill>
                  <a:srgbClr val="FFFF00"/>
                </a:solidFill>
                <a:latin typeface="Century Gothic" pitchFamily="34" charset="0"/>
              </a:rPr>
              <a:t/>
            </a:r>
            <a:br>
              <a:rPr lang="ru-RU" sz="2400">
                <a:solidFill>
                  <a:srgbClr val="FFFF00"/>
                </a:solidFill>
                <a:latin typeface="Century Gothic" pitchFamily="34" charset="0"/>
              </a:rPr>
            </a:br>
            <a:r>
              <a:rPr lang="ru-RU" sz="2400">
                <a:solidFill>
                  <a:srgbClr val="FFFF00"/>
                </a:solidFill>
                <a:latin typeface="Century Gothic" pitchFamily="34" charset="0"/>
              </a:rPr>
              <a:t>б) после корня — </a:t>
            </a:r>
            <a:r>
              <a:rPr lang="ru-RU" sz="2400">
                <a:solidFill>
                  <a:srgbClr val="0000CC"/>
                </a:solidFill>
                <a:latin typeface="Century Gothic" pitchFamily="34" charset="0"/>
              </a:rPr>
              <a:t>с</a:t>
            </a:r>
            <a:r>
              <a:rPr lang="ru-RU" sz="2400">
                <a:solidFill>
                  <a:srgbClr val="FFFF00"/>
                </a:solidFill>
                <a:latin typeface="Century Gothic" pitchFamily="34" charset="0"/>
              </a:rPr>
              <a:t> </a:t>
            </a:r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500063" y="4643438"/>
            <a:ext cx="6357937" cy="1938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sz="2400">
              <a:latin typeface="Century Gothic" pitchFamily="34" charset="0"/>
            </a:endParaRPr>
          </a:p>
          <a:p>
            <a:r>
              <a:rPr lang="ru-RU" sz="2400" b="1">
                <a:solidFill>
                  <a:srgbClr val="C00000"/>
                </a:solidFill>
                <a:latin typeface="Century Gothic" pitchFamily="34" charset="0"/>
              </a:rPr>
              <a:t>4. Приставка это: </a:t>
            </a:r>
            <a:r>
              <a:rPr lang="ru-RU" sz="2400">
                <a:latin typeface="Century Gothic" pitchFamily="34" charset="0"/>
              </a:rPr>
              <a:t/>
            </a:r>
            <a:br>
              <a:rPr lang="ru-RU" sz="2400">
                <a:latin typeface="Century Gothic" pitchFamily="34" charset="0"/>
              </a:rPr>
            </a:br>
            <a:r>
              <a:rPr lang="ru-RU" sz="2400">
                <a:solidFill>
                  <a:srgbClr val="FFFF00"/>
                </a:solidFill>
                <a:latin typeface="Century Gothic" pitchFamily="34" charset="0"/>
              </a:rPr>
              <a:t>а) изменяемая часть слова — </a:t>
            </a:r>
            <a:r>
              <a:rPr lang="ru-RU" sz="2400">
                <a:solidFill>
                  <a:srgbClr val="0000CC"/>
                </a:solidFill>
                <a:latin typeface="Century Gothic" pitchFamily="34" charset="0"/>
              </a:rPr>
              <a:t>а</a:t>
            </a:r>
            <a:r>
              <a:rPr lang="ru-RU" sz="2400">
                <a:solidFill>
                  <a:srgbClr val="FFFF00"/>
                </a:solidFill>
                <a:latin typeface="Century Gothic" pitchFamily="34" charset="0"/>
              </a:rPr>
              <a:t/>
            </a:r>
            <a:br>
              <a:rPr lang="ru-RU" sz="2400">
                <a:solidFill>
                  <a:srgbClr val="FFFF00"/>
                </a:solidFill>
                <a:latin typeface="Century Gothic" pitchFamily="34" charset="0"/>
              </a:rPr>
            </a:br>
            <a:r>
              <a:rPr lang="ru-RU" sz="2400">
                <a:solidFill>
                  <a:srgbClr val="FFFF00"/>
                </a:solidFill>
                <a:latin typeface="Century Gothic" pitchFamily="34" charset="0"/>
              </a:rPr>
              <a:t>б) неизменяемая часть слова — </a:t>
            </a:r>
            <a:r>
              <a:rPr lang="ru-RU" sz="2400">
                <a:solidFill>
                  <a:srgbClr val="0000CC"/>
                </a:solidFill>
                <a:latin typeface="Century Gothic" pitchFamily="34" charset="0"/>
              </a:rPr>
              <a:t>о</a:t>
            </a:r>
            <a:r>
              <a:rPr lang="ru-RU" sz="2400">
                <a:solidFill>
                  <a:srgbClr val="FFFF00"/>
                </a:solidFill>
                <a:latin typeface="Century Gothic" pitchFamily="34" charset="0"/>
              </a:rPr>
              <a:t> </a:t>
            </a:r>
            <a:br>
              <a:rPr lang="ru-RU" sz="2400">
                <a:solidFill>
                  <a:srgbClr val="FFFF00"/>
                </a:solidFill>
                <a:latin typeface="Century Gothic" pitchFamily="34" charset="0"/>
              </a:rPr>
            </a:br>
            <a:endParaRPr lang="ru-RU" sz="2400">
              <a:solidFill>
                <a:srgbClr val="FFFF00"/>
              </a:solidFill>
              <a:latin typeface="Century Gothic" pitchFamily="34" charset="0"/>
            </a:endParaRPr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2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20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8A3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>
            <a:spLocks noChangeArrowheads="1"/>
          </p:cNvSpPr>
          <p:nvPr/>
        </p:nvSpPr>
        <p:spPr bwMode="auto">
          <a:xfrm>
            <a:off x="500063" y="500063"/>
            <a:ext cx="6357937" cy="1570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 i="1">
                <a:solidFill>
                  <a:srgbClr val="C00000"/>
                </a:solidFill>
                <a:latin typeface="Century Gothic" pitchFamily="34" charset="0"/>
              </a:rPr>
              <a:t>5. </a:t>
            </a:r>
            <a:r>
              <a:rPr lang="ru-RU" sz="2400" b="1">
                <a:solidFill>
                  <a:srgbClr val="C00000"/>
                </a:solidFill>
                <a:latin typeface="Century Gothic" pitchFamily="34" charset="0"/>
              </a:rPr>
              <a:t>Чтобы найти в слове корень надо: </a:t>
            </a:r>
            <a:r>
              <a:rPr lang="ru-RU" sz="2400">
                <a:latin typeface="Century Gothic" pitchFamily="34" charset="0"/>
              </a:rPr>
              <a:t/>
            </a:r>
            <a:br>
              <a:rPr lang="ru-RU" sz="2400">
                <a:latin typeface="Century Gothic" pitchFamily="34" charset="0"/>
              </a:rPr>
            </a:br>
            <a:r>
              <a:rPr lang="ru-RU" sz="2400">
                <a:solidFill>
                  <a:srgbClr val="FFFF00"/>
                </a:solidFill>
                <a:latin typeface="Century Gothic" pitchFamily="34" charset="0"/>
              </a:rPr>
              <a:t>а) изменить форму слова — </a:t>
            </a:r>
            <a:r>
              <a:rPr lang="ru-RU" sz="2400">
                <a:solidFill>
                  <a:srgbClr val="0000CC"/>
                </a:solidFill>
                <a:latin typeface="Century Gothic" pitchFamily="34" charset="0"/>
              </a:rPr>
              <a:t>т </a:t>
            </a:r>
            <a:r>
              <a:rPr lang="ru-RU" sz="2400">
                <a:solidFill>
                  <a:srgbClr val="FFFF00"/>
                </a:solidFill>
                <a:latin typeface="Century Gothic" pitchFamily="34" charset="0"/>
              </a:rPr>
              <a:t/>
            </a:r>
            <a:br>
              <a:rPr lang="ru-RU" sz="2400">
                <a:solidFill>
                  <a:srgbClr val="FFFF00"/>
                </a:solidFill>
                <a:latin typeface="Century Gothic" pitchFamily="34" charset="0"/>
              </a:rPr>
            </a:br>
            <a:r>
              <a:rPr lang="ru-RU" sz="2400">
                <a:solidFill>
                  <a:srgbClr val="FFFF00"/>
                </a:solidFill>
                <a:latin typeface="Century Gothic" pitchFamily="34" charset="0"/>
              </a:rPr>
              <a:t>б) подобрать однокоренные слова — </a:t>
            </a:r>
            <a:r>
              <a:rPr lang="ru-RU" sz="2400">
                <a:solidFill>
                  <a:srgbClr val="0000CC"/>
                </a:solidFill>
                <a:latin typeface="Century Gothic" pitchFamily="34" charset="0"/>
              </a:rPr>
              <a:t>д </a:t>
            </a:r>
            <a:br>
              <a:rPr lang="ru-RU" sz="2400">
                <a:solidFill>
                  <a:srgbClr val="0000CC"/>
                </a:solidFill>
                <a:latin typeface="Century Gothic" pitchFamily="34" charset="0"/>
              </a:rPr>
            </a:br>
            <a:endParaRPr lang="ru-RU" sz="2400">
              <a:solidFill>
                <a:srgbClr val="0000CC"/>
              </a:solidFill>
              <a:latin typeface="Century Gothic" pitchFamily="34" charset="0"/>
            </a:endParaRPr>
          </a:p>
        </p:txBody>
      </p:sp>
      <p:sp>
        <p:nvSpPr>
          <p:cNvPr id="28674" name="Rectangle 2"/>
          <p:cNvSpPr>
            <a:spLocks noChangeArrowheads="1"/>
          </p:cNvSpPr>
          <p:nvPr/>
        </p:nvSpPr>
        <p:spPr bwMode="auto">
          <a:xfrm>
            <a:off x="285750" y="0"/>
            <a:ext cx="8858250" cy="5786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ru-RU" sz="1400">
              <a:cs typeface="Times New Roman" pitchFamily="18" charset="0"/>
            </a:endParaRPr>
          </a:p>
          <a:p>
            <a:endParaRPr lang="ru-RU" sz="1400">
              <a:cs typeface="Times New Roman" pitchFamily="18" charset="0"/>
            </a:endParaRPr>
          </a:p>
          <a:p>
            <a:endParaRPr lang="ru-RU" sz="1400">
              <a:cs typeface="Times New Roman" pitchFamily="18" charset="0"/>
            </a:endParaRPr>
          </a:p>
          <a:p>
            <a:endParaRPr lang="ru-RU" sz="1400">
              <a:cs typeface="Times New Roman" pitchFamily="18" charset="0"/>
            </a:endParaRPr>
          </a:p>
          <a:p>
            <a:endParaRPr lang="ru-RU" sz="1400">
              <a:cs typeface="Times New Roman" pitchFamily="18" charset="0"/>
            </a:endParaRPr>
          </a:p>
          <a:p>
            <a:endParaRPr lang="ru-RU" sz="1400">
              <a:cs typeface="Times New Roman" pitchFamily="18" charset="0"/>
            </a:endParaRPr>
          </a:p>
          <a:p>
            <a:endParaRPr lang="ru-RU" sz="1400">
              <a:cs typeface="Times New Roman" pitchFamily="18" charset="0"/>
            </a:endParaRPr>
          </a:p>
          <a:p>
            <a:endParaRPr lang="ru-RU" sz="1400">
              <a:cs typeface="Times New Roman" pitchFamily="18" charset="0"/>
            </a:endParaRPr>
          </a:p>
          <a:p>
            <a:endParaRPr lang="ru-RU" sz="1400">
              <a:cs typeface="Times New Roman" pitchFamily="18" charset="0"/>
            </a:endParaRPr>
          </a:p>
          <a:p>
            <a:endParaRPr lang="ru-RU" sz="1400">
              <a:cs typeface="Times New Roman" pitchFamily="18" charset="0"/>
            </a:endParaRPr>
          </a:p>
          <a:p>
            <a:r>
              <a:rPr lang="ru-RU" sz="2000" b="1">
                <a:solidFill>
                  <a:srgbClr val="C00000"/>
                </a:solidFill>
                <a:cs typeface="Times New Roman" pitchFamily="18" charset="0"/>
              </a:rPr>
              <a:t>6. </a:t>
            </a:r>
            <a:r>
              <a:rPr lang="ru-RU" sz="2400" b="1" u="sng">
                <a:solidFill>
                  <a:srgbClr val="C00000"/>
                </a:solidFill>
                <a:cs typeface="Times New Roman" pitchFamily="18" charset="0"/>
              </a:rPr>
              <a:t>Укажите правильную </a:t>
            </a:r>
            <a:r>
              <a:rPr lang="ru-RU" sz="2400" b="1">
                <a:solidFill>
                  <a:srgbClr val="C00000"/>
                </a:solidFill>
                <a:cs typeface="Times New Roman" pitchFamily="18" charset="0"/>
              </a:rPr>
              <a:t>схему разбора слов</a:t>
            </a:r>
            <a:r>
              <a:rPr lang="ru-RU" sz="2000" b="1">
                <a:solidFill>
                  <a:srgbClr val="C00000"/>
                </a:solidFill>
                <a:cs typeface="Times New Roman" pitchFamily="18" charset="0"/>
              </a:rPr>
              <a:t>: </a:t>
            </a:r>
          </a:p>
          <a:p>
            <a:endParaRPr lang="ru-RU" sz="2000" b="1">
              <a:solidFill>
                <a:srgbClr val="C00000"/>
              </a:solidFill>
              <a:cs typeface="Times New Roman" pitchFamily="18" charset="0"/>
            </a:endParaRPr>
          </a:p>
          <a:p>
            <a:r>
              <a:rPr lang="ru-RU" sz="2400">
                <a:solidFill>
                  <a:srgbClr val="FFFF00"/>
                </a:solidFill>
                <a:cs typeface="Times New Roman" pitchFamily="18" charset="0"/>
              </a:rPr>
              <a:t>А)        -  </a:t>
            </a:r>
            <a:r>
              <a:rPr lang="ru-RU" sz="2400">
                <a:solidFill>
                  <a:srgbClr val="0000CC"/>
                </a:solidFill>
                <a:cs typeface="Times New Roman" pitchFamily="18" charset="0"/>
              </a:rPr>
              <a:t>о</a:t>
            </a:r>
            <a:endParaRPr lang="ru-RU" sz="2400">
              <a:solidFill>
                <a:srgbClr val="0000CC"/>
              </a:solidFill>
              <a:latin typeface="Century Gothic" pitchFamily="34" charset="0"/>
            </a:endParaRPr>
          </a:p>
          <a:p>
            <a:endParaRPr lang="ru-RU" sz="2400">
              <a:solidFill>
                <a:srgbClr val="FFFF00"/>
              </a:solidFill>
              <a:latin typeface="Century Gothic" pitchFamily="34" charset="0"/>
            </a:endParaRPr>
          </a:p>
          <a:p>
            <a:endParaRPr lang="ru-RU" sz="2400">
              <a:solidFill>
                <a:srgbClr val="FFFF00"/>
              </a:solidFill>
              <a:latin typeface="Century Gothic" pitchFamily="34" charset="0"/>
            </a:endParaRPr>
          </a:p>
          <a:p>
            <a:endParaRPr lang="ru-RU" sz="2400">
              <a:solidFill>
                <a:srgbClr val="FFFF00"/>
              </a:solidFill>
              <a:latin typeface="Century Gothic" pitchFamily="34" charset="0"/>
            </a:endParaRPr>
          </a:p>
          <a:p>
            <a:r>
              <a:rPr lang="ru-RU" sz="2400">
                <a:solidFill>
                  <a:srgbClr val="FFFF00"/>
                </a:solidFill>
                <a:latin typeface="Century Gothic" pitchFamily="34" charset="0"/>
              </a:rPr>
              <a:t>Б)        -  </a:t>
            </a:r>
            <a:r>
              <a:rPr lang="ru-RU" sz="2400">
                <a:solidFill>
                  <a:srgbClr val="0000CC"/>
                </a:solidFill>
                <a:latin typeface="Century Gothic" pitchFamily="34" charset="0"/>
              </a:rPr>
              <a:t>е</a:t>
            </a:r>
            <a:r>
              <a:rPr lang="ru-RU" sz="1600">
                <a:latin typeface="Century Gothic" pitchFamily="34" charset="0"/>
              </a:rPr>
              <a:t/>
            </a:r>
            <a:br>
              <a:rPr lang="ru-RU" sz="1600">
                <a:latin typeface="Century Gothic" pitchFamily="34" charset="0"/>
              </a:rPr>
            </a:br>
            <a:endParaRPr lang="ru-RU" sz="1600">
              <a:latin typeface="Century Gothic" pitchFamily="34" charset="0"/>
            </a:endParaRPr>
          </a:p>
          <a:p>
            <a:endParaRPr lang="ru-RU" sz="1600">
              <a:latin typeface="Century Gothic" pitchFamily="34" charset="0"/>
            </a:endParaRPr>
          </a:p>
          <a:p>
            <a:pPr eaLnBrk="0" hangingPunct="0"/>
            <a:r>
              <a:rPr lang="ru-RU" sz="1600">
                <a:solidFill>
                  <a:srgbClr val="800080"/>
                </a:solidFill>
                <a:cs typeface="Times New Roman" pitchFamily="18" charset="0"/>
              </a:rPr>
              <a:t/>
            </a:r>
            <a:br>
              <a:rPr lang="ru-RU" sz="1600">
                <a:solidFill>
                  <a:srgbClr val="800080"/>
                </a:solidFill>
                <a:cs typeface="Times New Roman" pitchFamily="18" charset="0"/>
              </a:rPr>
            </a:br>
            <a:endParaRPr lang="ru-RU"/>
          </a:p>
        </p:txBody>
      </p:sp>
      <p:pic>
        <p:nvPicPr>
          <p:cNvPr id="28673" name="Picture 1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071688" y="2786063"/>
            <a:ext cx="2409825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571500" y="5072063"/>
            <a:ext cx="7143750" cy="1477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solidFill>
                  <a:srgbClr val="C00000"/>
                </a:solidFill>
                <a:latin typeface="Century Gothic" pitchFamily="34" charset="0"/>
              </a:rPr>
              <a:t>7. В каких из этих слов есть приставка: </a:t>
            </a:r>
            <a:br>
              <a:rPr lang="ru-RU" sz="2400" b="1">
                <a:solidFill>
                  <a:srgbClr val="C00000"/>
                </a:solidFill>
                <a:latin typeface="Century Gothic" pitchFamily="34" charset="0"/>
              </a:rPr>
            </a:br>
            <a:r>
              <a:rPr lang="ru-RU" sz="2400">
                <a:solidFill>
                  <a:srgbClr val="FFFF00"/>
                </a:solidFill>
                <a:latin typeface="Century Gothic" pitchFamily="34" charset="0"/>
              </a:rPr>
              <a:t>а) замок — </a:t>
            </a:r>
            <a:r>
              <a:rPr lang="ru-RU" sz="2400">
                <a:solidFill>
                  <a:srgbClr val="0000CC"/>
                </a:solidFill>
                <a:latin typeface="Century Gothic" pitchFamily="34" charset="0"/>
              </a:rPr>
              <a:t>ч </a:t>
            </a:r>
            <a:r>
              <a:rPr lang="ru-RU" sz="2400">
                <a:solidFill>
                  <a:srgbClr val="FFFF00"/>
                </a:solidFill>
                <a:latin typeface="Century Gothic" pitchFamily="34" charset="0"/>
              </a:rPr>
              <a:t/>
            </a:r>
            <a:br>
              <a:rPr lang="ru-RU" sz="2400">
                <a:solidFill>
                  <a:srgbClr val="FFFF00"/>
                </a:solidFill>
                <a:latin typeface="Century Gothic" pitchFamily="34" charset="0"/>
              </a:rPr>
            </a:br>
            <a:r>
              <a:rPr lang="ru-RU" sz="2400">
                <a:solidFill>
                  <a:srgbClr val="FFFF00"/>
                </a:solidFill>
                <a:latin typeface="Century Gothic" pitchFamily="34" charset="0"/>
              </a:rPr>
              <a:t>б) записка — </a:t>
            </a:r>
            <a:r>
              <a:rPr lang="ru-RU" sz="2400">
                <a:solidFill>
                  <a:srgbClr val="0000CC"/>
                </a:solidFill>
                <a:latin typeface="Century Gothic" pitchFamily="34" charset="0"/>
              </a:rPr>
              <a:t>ц</a:t>
            </a:r>
            <a:r>
              <a:rPr lang="ru-RU">
                <a:latin typeface="Century Gothic" pitchFamily="34" charset="0"/>
              </a:rPr>
              <a:t/>
            </a:r>
            <a:br>
              <a:rPr lang="ru-RU">
                <a:latin typeface="Century Gothic" pitchFamily="34" charset="0"/>
              </a:rPr>
            </a:br>
            <a:endParaRPr lang="ru-RU">
              <a:latin typeface="Century Gothic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2867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2867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2" dur="500"/>
                                        <p:tgtEl>
                                          <p:spTgt spid="28674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5" dur="2000"/>
                                        <p:tgtEl>
                                          <p:spTgt spid="286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00250"/>
            <a:ext cx="8229600" cy="2571750"/>
          </a:xfrm>
        </p:spPr>
        <p:txBody>
          <a:bodyPr/>
          <a:lstStyle/>
          <a:p>
            <a:pPr eaLnBrk="1" hangingPunct="1"/>
            <a:r>
              <a:rPr lang="ru-RU" sz="9600" dirty="0" smtClean="0">
                <a:solidFill>
                  <a:srgbClr val="C00000"/>
                </a:solidFill>
              </a:rPr>
              <a:t>Молодцы!</a:t>
            </a:r>
            <a:endParaRPr lang="ru-RU" sz="9600" dirty="0" smtClean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484188" eaLnBrk="1" hangingPunct="1"/>
            <a:r>
              <a:rPr lang="ru-RU" smtClean="0">
                <a:solidFill>
                  <a:srgbClr val="C00000"/>
                </a:solidFill>
              </a:rPr>
              <a:t>            Домашнее задание:</a:t>
            </a:r>
          </a:p>
        </p:txBody>
      </p:sp>
      <p:pic>
        <p:nvPicPr>
          <p:cNvPr id="29698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571625" y="4572000"/>
            <a:ext cx="2286000" cy="1852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2bd80f411d746e70fd617691bad8ccb9.gif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500813" y="3571875"/>
            <a:ext cx="2000250" cy="290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d0a1d0bed0bbd0bdd0b5d187d0bdd0b0d18f20d180d0b0d0b4d0bed181d1.gif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0" y="-214313"/>
            <a:ext cx="2357438" cy="23653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62" name="Прямоугольник 8"/>
          <p:cNvSpPr>
            <a:spLocks noChangeArrowheads="1"/>
          </p:cNvSpPr>
          <p:nvPr/>
        </p:nvSpPr>
        <p:spPr bwMode="auto">
          <a:xfrm>
            <a:off x="2286000" y="2214563"/>
            <a:ext cx="4572000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lvl="1"/>
            <a:r>
              <a:rPr lang="ru-RU">
                <a:cs typeface="Times New Roman" pitchFamily="18" charset="0"/>
              </a:rPr>
              <a:t/>
            </a:r>
            <a:br>
              <a:rPr lang="ru-RU">
                <a:cs typeface="Times New Roman" pitchFamily="18" charset="0"/>
              </a:rPr>
            </a:br>
            <a:endParaRPr lang="ru-RU">
              <a:cs typeface="Times New Roman" pitchFamily="18" charset="0"/>
            </a:endParaRPr>
          </a:p>
          <a:p>
            <a:endParaRPr lang="ru-RU" sz="2400"/>
          </a:p>
        </p:txBody>
      </p:sp>
      <p:sp>
        <p:nvSpPr>
          <p:cNvPr id="19463" name="Прямоугольник 9"/>
          <p:cNvSpPr>
            <a:spLocks noChangeArrowheads="1"/>
          </p:cNvSpPr>
          <p:nvPr/>
        </p:nvSpPr>
        <p:spPr bwMode="auto">
          <a:xfrm>
            <a:off x="2286000" y="1571625"/>
            <a:ext cx="4572000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 dirty="0" smtClean="0">
                <a:solidFill>
                  <a:srgbClr val="008080"/>
                </a:solidFill>
                <a:cs typeface="Times New Roman" pitchFamily="18" charset="0"/>
              </a:rPr>
              <a:t>С 84 правило</a:t>
            </a:r>
            <a:r>
              <a:rPr lang="ru-RU" sz="3200" smtClean="0">
                <a:solidFill>
                  <a:srgbClr val="008080"/>
                </a:solidFill>
                <a:cs typeface="Times New Roman" pitchFamily="18" charset="0"/>
              </a:rPr>
              <a:t>, </a:t>
            </a:r>
            <a:endParaRPr lang="ru-RU" sz="3200" smtClean="0">
              <a:solidFill>
                <a:srgbClr val="008080"/>
              </a:solidFill>
              <a:cs typeface="Times New Roman" pitchFamily="18" charset="0"/>
            </a:endParaRPr>
          </a:p>
          <a:p>
            <a:pPr algn="ctr"/>
            <a:r>
              <a:rPr lang="ru-RU" sz="3200" smtClean="0">
                <a:solidFill>
                  <a:srgbClr val="008080"/>
                </a:solidFill>
                <a:cs typeface="Times New Roman" pitchFamily="18" charset="0"/>
              </a:rPr>
              <a:t>упр. </a:t>
            </a:r>
            <a:r>
              <a:rPr lang="ru-RU" sz="3200" dirty="0" smtClean="0">
                <a:solidFill>
                  <a:srgbClr val="008080"/>
                </a:solidFill>
                <a:cs typeface="Times New Roman" pitchFamily="18" charset="0"/>
              </a:rPr>
              <a:t>154. 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2000" fill="hold"/>
                                        <p:tgtEl>
                                          <p:spTgt spid="296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2000" fill="hold"/>
                                        <p:tgtEl>
                                          <p:spTgt spid="296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0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00034" y="1071546"/>
            <a:ext cx="5857916" cy="47705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600" b="1" i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lang="ru-RU" sz="3600" b="1" i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4400" b="1" i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Исследователь</a:t>
            </a:r>
            <a:r>
              <a:rPr lang="ru-RU" sz="3600" b="1" i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3600" b="1" i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lang="ru-RU" sz="3600" b="1" i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тот, кто занимается научными исследованиями. </a:t>
            </a:r>
          </a:p>
          <a:p>
            <a:pPr algn="ctr">
              <a:defRPr/>
            </a:pPr>
            <a:endParaRPr lang="ru-RU" sz="3600" b="1" i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206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algn="ctr">
              <a:defRPr/>
            </a:pPr>
            <a:r>
              <a:rPr lang="ru-RU" sz="4400" b="1" i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Исследовать</a:t>
            </a:r>
            <a:r>
              <a:rPr lang="ru-RU" sz="3600" b="1" i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3600" b="1" i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lang="ru-RU" sz="3600" b="1" i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подвергать научному изучению</a:t>
            </a:r>
            <a:r>
              <a:rPr lang="ru-RU" sz="3600" b="1" i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lang="ru-RU" sz="3600" b="1" i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</a:p>
          <a:p>
            <a:pPr algn="ctr">
              <a:defRPr/>
            </a:pPr>
            <a:r>
              <a:rPr lang="ru-RU" sz="3600" b="1" i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       С. И. Ожегов</a:t>
            </a:r>
            <a:endParaRPr lang="ru-RU" sz="36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2060"/>
              </a:soli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7950" y="0"/>
            <a:ext cx="2786050" cy="2304256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642938" y="500063"/>
            <a:ext cx="8501062" cy="1754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 b="1">
                <a:solidFill>
                  <a:srgbClr val="C00000"/>
                </a:solidFill>
                <a:latin typeface="Century Gothic" pitchFamily="34" charset="0"/>
              </a:rPr>
              <a:t>Путешествие по «Океану Знаний»</a:t>
            </a:r>
          </a:p>
          <a:p>
            <a:endParaRPr lang="ru-RU" sz="3600" b="1">
              <a:solidFill>
                <a:srgbClr val="C00000"/>
              </a:solidFill>
              <a:latin typeface="Century Gothic" pitchFamily="34" charset="0"/>
            </a:endParaRPr>
          </a:p>
          <a:p>
            <a:endParaRPr lang="ru-RU" sz="3600" b="1">
              <a:solidFill>
                <a:srgbClr val="C00000"/>
              </a:solidFill>
              <a:latin typeface="Century Gothic" pitchFamily="34" charset="0"/>
            </a:endParaRP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1071563" y="1785938"/>
            <a:ext cx="7858125" cy="1570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solidFill>
                  <a:srgbClr val="FFFF00"/>
                </a:solidFill>
                <a:latin typeface="Century Gothic" pitchFamily="34" charset="0"/>
              </a:rPr>
              <a:t>Привет, друзья! Примите приглашение!</a:t>
            </a:r>
          </a:p>
          <a:p>
            <a:r>
              <a:rPr lang="ru-RU" sz="2400" b="1">
                <a:solidFill>
                  <a:srgbClr val="FFFF00"/>
                </a:solidFill>
                <a:latin typeface="Century Gothic" pitchFamily="34" charset="0"/>
              </a:rPr>
              <a:t>В нашей стране мы ждём вас с нетерпением.</a:t>
            </a:r>
          </a:p>
          <a:p>
            <a:r>
              <a:rPr lang="ru-RU" sz="2400" b="1">
                <a:solidFill>
                  <a:srgbClr val="FFFF00"/>
                </a:solidFill>
                <a:latin typeface="Century Gothic" pitchFamily="34" charset="0"/>
              </a:rPr>
              <a:t>Познаете вы много разных тайн</a:t>
            </a:r>
          </a:p>
          <a:p>
            <a:r>
              <a:rPr lang="ru-RU" sz="2400" b="1">
                <a:solidFill>
                  <a:srgbClr val="FFFF00"/>
                </a:solidFill>
                <a:latin typeface="Century Gothic" pitchFamily="34" charset="0"/>
              </a:rPr>
              <a:t>Морфемы тут живут и здесь, и там.</a:t>
            </a:r>
          </a:p>
        </p:txBody>
      </p:sp>
      <p:pic>
        <p:nvPicPr>
          <p:cNvPr id="4" name="Рисунок 3" descr="Буратино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000250" y="3500438"/>
            <a:ext cx="4500563" cy="306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ut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357438" y="1714500"/>
            <a:ext cx="4214812" cy="271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500063" y="571500"/>
            <a:ext cx="8643937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 b="1">
                <a:solidFill>
                  <a:srgbClr val="C00000"/>
                </a:solidFill>
                <a:latin typeface="Century Gothic" pitchFamily="34" charset="0"/>
              </a:rPr>
              <a:t>Что за страну мы с вами посетим?</a:t>
            </a: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2428875" y="5000625"/>
            <a:ext cx="428625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800" b="1">
                <a:solidFill>
                  <a:srgbClr val="FFFF00"/>
                </a:solidFill>
                <a:latin typeface="Century Gothic" pitchFamily="34" charset="0"/>
              </a:rPr>
              <a:t>Морфемика</a:t>
            </a:r>
          </a:p>
        </p:txBody>
      </p:sp>
      <p:sp>
        <p:nvSpPr>
          <p:cNvPr id="9" name="TextBox 8"/>
          <p:cNvSpPr txBox="1"/>
          <p:nvPr/>
        </p:nvSpPr>
        <p:spPr>
          <a:xfrm rot="20697102">
            <a:off x="315913" y="2606675"/>
            <a:ext cx="1658937" cy="58578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accent3">
                    <a:lumMod val="60000"/>
                    <a:lumOff val="40000"/>
                  </a:schemeClr>
                </a:solidFill>
                <a:latin typeface="+mn-lt"/>
              </a:rPr>
              <a:t>корень</a:t>
            </a:r>
          </a:p>
        </p:txBody>
      </p:sp>
      <p:sp>
        <p:nvSpPr>
          <p:cNvPr id="10" name="TextBox 9"/>
          <p:cNvSpPr txBox="1"/>
          <p:nvPr/>
        </p:nvSpPr>
        <p:spPr>
          <a:xfrm rot="1363167">
            <a:off x="6959600" y="2395538"/>
            <a:ext cx="2176463" cy="5238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accent5">
                    <a:lumMod val="20000"/>
                    <a:lumOff val="80000"/>
                  </a:schemeClr>
                </a:solidFill>
                <a:latin typeface="+mn-lt"/>
              </a:rPr>
              <a:t>приставка</a:t>
            </a:r>
          </a:p>
        </p:txBody>
      </p:sp>
      <p:sp>
        <p:nvSpPr>
          <p:cNvPr id="11" name="TextBox 10"/>
          <p:cNvSpPr txBox="1"/>
          <p:nvPr/>
        </p:nvSpPr>
        <p:spPr>
          <a:xfrm rot="892718">
            <a:off x="6924675" y="4684713"/>
            <a:ext cx="2146300" cy="52228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accent5">
                    <a:lumMod val="75000"/>
                  </a:schemeClr>
                </a:solidFill>
                <a:latin typeface="+mn-lt"/>
              </a:rPr>
              <a:t>окончание</a:t>
            </a:r>
          </a:p>
        </p:txBody>
      </p:sp>
      <p:sp>
        <p:nvSpPr>
          <p:cNvPr id="12" name="TextBox 11"/>
          <p:cNvSpPr txBox="1"/>
          <p:nvPr/>
        </p:nvSpPr>
        <p:spPr>
          <a:xfrm rot="20443338">
            <a:off x="333375" y="4995863"/>
            <a:ext cx="1982788" cy="52228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суффикс</a:t>
            </a:r>
          </a:p>
        </p:txBody>
      </p:sp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4000"/>
                            </p:stCondLst>
                            <p:childTnLst>
                              <p:par>
                                <p:cTn id="2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000"/>
                            </p:stCondLst>
                            <p:childTnLst>
                              <p:par>
                                <p:cTn id="2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7" grpId="0"/>
      <p:bldP spid="9" grpId="0"/>
      <p:bldP spid="10" grpId="0"/>
      <p:bldP spid="11" grpId="0"/>
      <p:bldP spid="1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Заголовок 1"/>
          <p:cNvPicPr>
            <a:picLocks noGrp="1" noChangeArrowheads="1"/>
          </p:cNvPicPr>
          <p:nvPr>
            <p:ph type="title"/>
          </p:nvPr>
        </p:nvPicPr>
        <p:blipFill>
          <a:blip r:embed="rId2" cstate="screen"/>
          <a:stretch>
            <a:fillRect/>
          </a:stretch>
        </p:blipFill>
        <p:spPr>
          <a:xfrm>
            <a:off x="671959" y="365125"/>
            <a:ext cx="7800081" cy="1325563"/>
          </a:xfrm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b="1" dirty="0" smtClean="0">
                <a:solidFill>
                  <a:srgbClr val="FFFF00"/>
                </a:solidFill>
              </a:rPr>
              <a:t>Служит для образования новых слов.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b="1" dirty="0" smtClean="0">
                <a:solidFill>
                  <a:srgbClr val="FFFF00"/>
                </a:solidFill>
              </a:rPr>
              <a:t>Часть слова.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b="1" dirty="0" smtClean="0">
                <a:solidFill>
                  <a:srgbClr val="FFFF00"/>
                </a:solidFill>
              </a:rPr>
              <a:t>Стоит перед корнем.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b="1" dirty="0" smtClean="0">
                <a:solidFill>
                  <a:srgbClr val="FFFF00"/>
                </a:solidFill>
              </a:rPr>
              <a:t>Может состоять из 1,2,3,4 букв.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 smtClean="0"/>
          </a:p>
          <a:p>
            <a:pPr eaLnBrk="1" fontAlgn="auto" hangingPunct="1">
              <a:spcAft>
                <a:spcPts val="0"/>
              </a:spcAft>
              <a:buFont typeface="Wingdings 2" pitchFamily="18" charset="2"/>
              <a:buNone/>
              <a:defRPr/>
            </a:pPr>
            <a:endParaRPr lang="ru-RU" dirty="0" smtClean="0"/>
          </a:p>
          <a:p>
            <a:pPr algn="ctr" eaLnBrk="1" fontAlgn="auto" hangingPunct="1">
              <a:spcAft>
                <a:spcPts val="0"/>
              </a:spcAft>
              <a:buFont typeface="Wingdings 2" pitchFamily="18" charset="2"/>
              <a:buNone/>
              <a:defRPr/>
            </a:pPr>
            <a:r>
              <a:rPr lang="ru-RU" sz="6000" dirty="0" smtClean="0"/>
              <a:t>   </a:t>
            </a:r>
            <a:r>
              <a:rPr lang="ru-RU" sz="6000" b="1" dirty="0" smtClean="0">
                <a:solidFill>
                  <a:srgbClr val="C00000"/>
                </a:solidFill>
              </a:rPr>
              <a:t>Приставка</a:t>
            </a:r>
          </a:p>
        </p:txBody>
      </p:sp>
    </p:spTree>
  </p:cSld>
  <p:clrMapOvr>
    <a:masterClrMapping/>
  </p:clrMapOvr>
  <p:transition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1" descr="E:\Картинки\Анимашки\j0288870.gif"/>
          <p:cNvPicPr>
            <a:picLocks noChangeAspect="1" noChangeArrowheads="1" noCrop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572375" y="5072063"/>
            <a:ext cx="1000125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428625" y="571500"/>
          <a:ext cx="8143875" cy="4626864"/>
        </p:xfrm>
        <a:graphic>
          <a:graphicData uri="http://schemas.openxmlformats.org/drawingml/2006/table">
            <a:tbl>
              <a:tblPr/>
              <a:tblGrid>
                <a:gridCol w="904875"/>
                <a:gridCol w="904875"/>
                <a:gridCol w="904875"/>
                <a:gridCol w="928684"/>
                <a:gridCol w="881066"/>
                <a:gridCol w="904875"/>
                <a:gridCol w="904875"/>
                <a:gridCol w="904875"/>
                <a:gridCol w="904875"/>
              </a:tblGrid>
              <a:tr h="8255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к </a:t>
                      </a:r>
                    </a:p>
                  </a:txBody>
                  <a:tcPr marL="0" marR="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6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</a:t>
                      </a:r>
                      <a:r>
                        <a:rPr kumimoji="0" lang="ru-RU" sz="6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</a:p>
                  </a:txBody>
                  <a:tcPr marL="0" marR="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о </a:t>
                      </a:r>
                    </a:p>
                  </a:txBody>
                  <a:tcPr marL="0" marR="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6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</a:t>
                      </a:r>
                      <a:r>
                        <a:rPr kumimoji="0" lang="ru-RU" sz="6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</a:p>
                  </a:txBody>
                  <a:tcPr marL="0" marR="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6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ы</a:t>
                      </a:r>
                      <a:r>
                        <a:rPr kumimoji="0" lang="ru-RU" sz="6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</a:p>
                  </a:txBody>
                  <a:tcPr marL="0" marR="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ч </a:t>
                      </a:r>
                    </a:p>
                  </a:txBody>
                  <a:tcPr marL="0" marR="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м </a:t>
                      </a:r>
                    </a:p>
                  </a:txBody>
                  <a:tcPr marL="0" marR="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и </a:t>
                      </a:r>
                    </a:p>
                  </a:txBody>
                  <a:tcPr marL="0" marR="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6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ю</a:t>
                      </a:r>
                      <a:r>
                        <a:rPr kumimoji="0" lang="ru-RU" sz="6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</a:p>
                  </a:txBody>
                  <a:tcPr marL="0" marR="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810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6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й</a:t>
                      </a:r>
                      <a:r>
                        <a:rPr kumimoji="0" lang="ru-RU" sz="6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</a:p>
                  </a:txBody>
                  <a:tcPr marL="0" marR="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ц </a:t>
                      </a:r>
                    </a:p>
                  </a:txBody>
                  <a:tcPr marL="0" marR="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в </a:t>
                      </a:r>
                    </a:p>
                  </a:txBody>
                  <a:tcPr marL="0" marR="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к</a:t>
                      </a:r>
                    </a:p>
                  </a:txBody>
                  <a:tcPr marL="0" marR="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а </a:t>
                      </a:r>
                    </a:p>
                  </a:txBody>
                  <a:tcPr marL="0" marR="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6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</a:t>
                      </a:r>
                      <a:r>
                        <a:rPr kumimoji="0" lang="ru-RU" sz="6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</a:p>
                  </a:txBody>
                  <a:tcPr marL="0" marR="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6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</a:t>
                      </a:r>
                      <a:r>
                        <a:rPr kumimoji="0" lang="ru-RU" sz="6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</a:p>
                  </a:txBody>
                  <a:tcPr marL="0" marR="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6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</a:t>
                      </a:r>
                      <a:r>
                        <a:rPr kumimoji="0" lang="ru-RU" sz="6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</a:p>
                  </a:txBody>
                  <a:tcPr marL="0" marR="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б </a:t>
                      </a:r>
                    </a:p>
                  </a:txBody>
                  <a:tcPr marL="0" marR="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255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г </a:t>
                      </a:r>
                    </a:p>
                  </a:txBody>
                  <a:tcPr marL="0" marR="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щ </a:t>
                      </a:r>
                    </a:p>
                  </a:txBody>
                  <a:tcPr marL="0" marR="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у </a:t>
                      </a:r>
                    </a:p>
                  </a:txBody>
                  <a:tcPr marL="0" marR="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ы </a:t>
                      </a:r>
                    </a:p>
                  </a:txBody>
                  <a:tcPr marL="0" marR="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ч </a:t>
                      </a:r>
                    </a:p>
                  </a:txBody>
                  <a:tcPr marL="0" marR="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т </a:t>
                      </a:r>
                    </a:p>
                  </a:txBody>
                  <a:tcPr marL="0" marR="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к</a:t>
                      </a:r>
                    </a:p>
                  </a:txBody>
                  <a:tcPr marL="0" marR="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э </a:t>
                      </a:r>
                    </a:p>
                  </a:txBody>
                  <a:tcPr marL="0" marR="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я </a:t>
                      </a:r>
                    </a:p>
                  </a:txBody>
                  <a:tcPr marL="0" marR="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810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з  </a:t>
                      </a:r>
                    </a:p>
                  </a:txBody>
                  <a:tcPr marL="0" marR="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х </a:t>
                      </a:r>
                    </a:p>
                  </a:txBody>
                  <a:tcPr marL="0" marR="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ф </a:t>
                      </a:r>
                    </a:p>
                  </a:txBody>
                  <a:tcPr marL="0" marR="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ъ </a:t>
                      </a:r>
                    </a:p>
                  </a:txBody>
                  <a:tcPr marL="0" marR="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о </a:t>
                      </a:r>
                    </a:p>
                  </a:txBody>
                  <a:tcPr marL="0" marR="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д </a:t>
                      </a:r>
                    </a:p>
                  </a:txBody>
                  <a:tcPr marL="0" marR="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ж </a:t>
                      </a:r>
                    </a:p>
                  </a:txBody>
                  <a:tcPr marL="0" marR="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к</a:t>
                      </a:r>
                    </a:p>
                  </a:txBody>
                  <a:tcPr marL="0" marR="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е </a:t>
                      </a:r>
                    </a:p>
                  </a:txBody>
                  <a:tcPr marL="0" marR="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75" y="2143125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sz="20000" smtClean="0"/>
              <a:t>К к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mph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to="1.5" calcmode="lin" valueType="num">
                                      <p:cBhvr override="childStyle">
                                        <p:cTn id="11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eaLnBrk="1" hangingPunct="1"/>
            <a:r>
              <a:rPr lang="ru-RU" sz="5400" smtClean="0">
                <a:solidFill>
                  <a:srgbClr val="C00000"/>
                </a:solidFill>
              </a:rPr>
              <a:t>Задачи урока: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313" y="1882775"/>
            <a:ext cx="8643937" cy="4572000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ru-RU" smtClean="0"/>
              <a:t>   </a:t>
            </a:r>
            <a:r>
              <a:rPr lang="ru-RU" sz="4000" b="1" smtClean="0">
                <a:solidFill>
                  <a:srgbClr val="FFFF00"/>
                </a:solidFill>
              </a:rPr>
              <a:t>а) Доказать, что приставка часть   слова. </a:t>
            </a:r>
            <a:br>
              <a:rPr lang="ru-RU" sz="4000" b="1" smtClean="0">
                <a:solidFill>
                  <a:srgbClr val="FFFF00"/>
                </a:solidFill>
              </a:rPr>
            </a:br>
            <a:r>
              <a:rPr lang="ru-RU" sz="4000" b="1" smtClean="0">
                <a:solidFill>
                  <a:srgbClr val="FFFF00"/>
                </a:solidFill>
              </a:rPr>
              <a:t>б) Исследовать, для чего служит приставка. </a:t>
            </a:r>
            <a:br>
              <a:rPr lang="ru-RU" sz="4000" b="1" smtClean="0">
                <a:solidFill>
                  <a:srgbClr val="FFFF00"/>
                </a:solidFill>
              </a:rPr>
            </a:br>
            <a:r>
              <a:rPr lang="ru-RU" sz="4000" b="1" smtClean="0">
                <a:solidFill>
                  <a:srgbClr val="FFFF00"/>
                </a:solidFill>
              </a:rPr>
              <a:t>в)  Научиться писать приставку слитно со словом.</a:t>
            </a:r>
            <a:endParaRPr lang="ru-RU" b="1" smtClean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Заголовок 1"/>
          <p:cNvPicPr>
            <a:picLocks noGrp="1" noChangeArrowheads="1"/>
          </p:cNvPicPr>
          <p:nvPr>
            <p:ph type="title"/>
          </p:nvPr>
        </p:nvPicPr>
        <p:blipFill>
          <a:blip r:embed="rId2" cstate="screen"/>
          <a:stretch>
            <a:fillRect/>
          </a:stretch>
        </p:blipFill>
        <p:spPr>
          <a:xfrm>
            <a:off x="671959" y="365125"/>
            <a:ext cx="7800081" cy="1325563"/>
          </a:xfrm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625" y="1428750"/>
            <a:ext cx="8258175" cy="5026025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ru-RU" sz="4000" i="1" smtClean="0">
                <a:solidFill>
                  <a:srgbClr val="0000CC"/>
                </a:solidFill>
              </a:rPr>
              <a:t>                 соробака   </a:t>
            </a:r>
            <a:r>
              <a:rPr lang="ru-RU" sz="4000" i="1" smtClean="0"/>
              <a:t>            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4000" i="1" smtClean="0">
                <a:solidFill>
                  <a:srgbClr val="0000CC"/>
                </a:solidFill>
              </a:rPr>
              <a:t>      </a:t>
            </a:r>
            <a:r>
              <a:rPr lang="ru-RU" i="1" smtClean="0">
                <a:solidFill>
                  <a:srgbClr val="FFFF00"/>
                </a:solidFill>
              </a:rPr>
              <a:t>сорока,             собака              ) </a:t>
            </a:r>
          </a:p>
          <a:p>
            <a:pPr eaLnBrk="1" hangingPunct="1">
              <a:buFont typeface="Wingdings 2" pitchFamily="18" charset="2"/>
              <a:buNone/>
            </a:pPr>
            <a:endParaRPr lang="ru-RU" i="1" smtClean="0">
              <a:solidFill>
                <a:srgbClr val="FFFF00"/>
              </a:solidFill>
            </a:endParaRPr>
          </a:p>
          <a:p>
            <a:pPr eaLnBrk="1" hangingPunct="1">
              <a:buFont typeface="Wingdings 2" pitchFamily="18" charset="2"/>
              <a:buNone/>
            </a:pPr>
            <a:r>
              <a:rPr lang="ru-RU" sz="4000" i="1" smtClean="0">
                <a:solidFill>
                  <a:srgbClr val="0000CC"/>
                </a:solidFill>
              </a:rPr>
              <a:t>                  корозаяц   </a:t>
            </a:r>
          </a:p>
          <a:p>
            <a:pPr eaLnBrk="1" hangingPunct="1">
              <a:buFont typeface="Wingdings 2" pitchFamily="18" charset="2"/>
              <a:buNone/>
            </a:pPr>
            <a:endParaRPr lang="ru-RU" i="1" smtClean="0">
              <a:solidFill>
                <a:srgbClr val="FFFF00"/>
              </a:solidFill>
            </a:endParaRPr>
          </a:p>
          <a:p>
            <a:pPr eaLnBrk="1" hangingPunct="1">
              <a:buFont typeface="Wingdings 2" pitchFamily="18" charset="2"/>
              <a:buNone/>
            </a:pPr>
            <a:r>
              <a:rPr lang="ru-RU" i="1" smtClean="0">
                <a:solidFill>
                  <a:srgbClr val="FFFF00"/>
                </a:solidFill>
              </a:rPr>
              <a:t>         корова,               заяц                )</a:t>
            </a:r>
          </a:p>
          <a:p>
            <a:pPr eaLnBrk="1" hangingPunct="1">
              <a:buFont typeface="Wingdings 2" pitchFamily="18" charset="2"/>
              <a:buNone/>
            </a:pPr>
            <a:endParaRPr lang="ru-RU" i="1" smtClean="0">
              <a:solidFill>
                <a:srgbClr val="FFFF00"/>
              </a:solidFill>
            </a:endParaRPr>
          </a:p>
        </p:txBody>
      </p:sp>
      <p:pic>
        <p:nvPicPr>
          <p:cNvPr id="4" name="Рисунок 3" descr="4560.gif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857500" y="4500563"/>
            <a:ext cx="1214438" cy="132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9baa37b09769.gif1.gif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357813" y="4572000"/>
            <a:ext cx="1238250" cy="1171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default6.jpeg"/>
          <p:cNvPicPr>
            <a:picLocks noChangeAspect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2643188" y="2143125"/>
            <a:ext cx="1000125" cy="1071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images5.jpeg"/>
          <p:cNvPicPr>
            <a:picLocks noChangeAspect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5500688" y="2071688"/>
            <a:ext cx="1000125" cy="1171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Обычная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568</TotalTime>
  <Words>357</Words>
  <Application>Microsoft Office PowerPoint</Application>
  <PresentationFormat>Экран (4:3)</PresentationFormat>
  <Paragraphs>135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3" baseType="lpstr">
      <vt:lpstr>Arial</vt:lpstr>
      <vt:lpstr>Calibri</vt:lpstr>
      <vt:lpstr>Calibri Light</vt:lpstr>
      <vt:lpstr>Century Gothic</vt:lpstr>
      <vt:lpstr>Times New Roman</vt:lpstr>
      <vt:lpstr>Wingdings 2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К к</vt:lpstr>
      <vt:lpstr>Задачи урока:</vt:lpstr>
      <vt:lpstr>Презентация PowerPoint</vt:lpstr>
      <vt:lpstr>Презентация PowerPoint</vt:lpstr>
      <vt:lpstr>Работа в группах.</vt:lpstr>
      <vt:lpstr>Образовать новые слова от слов:</vt:lpstr>
      <vt:lpstr>Презентация PowerPoint</vt:lpstr>
      <vt:lpstr>Презентация PowerPoint</vt:lpstr>
      <vt:lpstr>Молодцы!</vt:lpstr>
      <vt:lpstr>            Домашнее задание: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домашний</cp:lastModifiedBy>
  <cp:revision>60</cp:revision>
  <dcterms:created xsi:type="dcterms:W3CDTF">2010-05-07T14:00:43Z</dcterms:created>
  <dcterms:modified xsi:type="dcterms:W3CDTF">2020-05-17T20:21:53Z</dcterms:modified>
</cp:coreProperties>
</file>