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  <p:sldMasterId id="2147483752" r:id="rId2"/>
    <p:sldMasterId id="2147483770" r:id="rId3"/>
    <p:sldMasterId id="2147483788" r:id="rId4"/>
  </p:sldMasterIdLst>
  <p:notesMasterIdLst>
    <p:notesMasterId r:id="rId21"/>
  </p:notesMasterIdLst>
  <p:sldIdLst>
    <p:sldId id="339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34" r:id="rId16"/>
    <p:sldId id="335" r:id="rId17"/>
    <p:sldId id="336" r:id="rId18"/>
    <p:sldId id="337" r:id="rId19"/>
    <p:sldId id="33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title>
      <c:layout>
        <c:manualLayout>
          <c:xMode val="edge"/>
          <c:yMode val="edge"/>
          <c:x val="0.20833587598425188"/>
          <c:y val="1.8749998846579803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4451537893700831"/>
          <c:y val="9.7054681529608666E-2"/>
          <c:w val="0.54534424212598465"/>
          <c:h val="0.8180163128680916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Распределение лесных ресурсов по регионам.млн.га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Лист1!$A$2:$A$6</c:f>
              <c:strCache>
                <c:ptCount val="5"/>
                <c:pt idx="0">
                  <c:v>Европа </c:v>
                </c:pt>
                <c:pt idx="1">
                  <c:v>Южная Америка</c:v>
                </c:pt>
                <c:pt idx="2">
                  <c:v>Африка</c:v>
                </c:pt>
                <c:pt idx="3">
                  <c:v>Азия</c:v>
                </c:pt>
                <c:pt idx="4">
                  <c:v>Австралия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1001</c:v>
                </c:pt>
                <c:pt idx="1">
                  <c:v>860</c:v>
                </c:pt>
                <c:pt idx="2">
                  <c:v>635</c:v>
                </c:pt>
                <c:pt idx="3">
                  <c:v>572</c:v>
                </c:pt>
                <c:pt idx="4">
                  <c:v>206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Европа </c:v>
                </c:pt>
                <c:pt idx="1">
                  <c:v>Южная Америка</c:v>
                </c:pt>
                <c:pt idx="2">
                  <c:v>Африка</c:v>
                </c:pt>
                <c:pt idx="3">
                  <c:v>Азия</c:v>
                </c:pt>
                <c:pt idx="4">
                  <c:v>Австралия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0.31000000000000072</c:v>
                </c:pt>
                <c:pt idx="1">
                  <c:v>0.26</c:v>
                </c:pt>
                <c:pt idx="2">
                  <c:v>0.19000000000000034</c:v>
                </c:pt>
                <c:pt idx="3">
                  <c:v>0.17</c:v>
                </c:pt>
                <c:pt idx="4">
                  <c:v>6.0000000000000137E-2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03AD8-0A65-4C83-A137-53E2208FE4C6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F8E31-D937-4A57-94E6-8BA7B4240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542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970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384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002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5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60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59595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783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8572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303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1116" y="75416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18169" y="29935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604894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96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02007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542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9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132" y="2943542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542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82436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440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440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440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32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9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2" y="478131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6461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9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566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795" y="609785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785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395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970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384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0024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9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1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9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1220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0" y="828746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0" y="3657643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2546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3" y="618702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9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9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411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3" y="618702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7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3" y="3051202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267" y="3051202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883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0573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9253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9" y="609785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428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1906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7" y="609600"/>
            <a:ext cx="4451227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68716" y="609601"/>
            <a:ext cx="2441519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633034"/>
            <a:ext cx="4451212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3656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5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60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595951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783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85724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3031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1116" y="75416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18169" y="29935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604894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0" y="828746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0" y="3657643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2546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956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020072"/>
      </p:ext>
    </p:extLst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542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9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129" y="2943542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542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824362"/>
      </p:ext>
    </p:extLst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440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440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440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315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91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2" y="4781313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64613"/>
      </p:ext>
    </p:extLst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9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5661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792" y="609785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785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395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970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384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0024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9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1220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0" y="828746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0" y="3657643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2546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3" y="618702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9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9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4118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3" y="618702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7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3" y="3051202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256" y="3051202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88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3" y="618702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9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9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4118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0573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9253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9" y="609785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428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1906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7" y="609600"/>
            <a:ext cx="4451227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68708" y="609601"/>
            <a:ext cx="2441519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633034"/>
            <a:ext cx="4451212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3656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5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60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595951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783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85724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3009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1116" y="75416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18169" y="29935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6048944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934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020072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542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9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118" y="2943542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542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824362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437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437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437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293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80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2" y="4781291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6461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3" y="618702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7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3" y="3051202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270" y="3051202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883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9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5661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781" y="609785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785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3958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970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384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00242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9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1220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0" y="828746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0" y="3657643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2546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3" y="618702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9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9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41189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3" y="618702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7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3" y="3051202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247" y="3051202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883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05738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92530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9" y="609785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428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19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05738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7" y="609600"/>
            <a:ext cx="4451227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68699" y="609601"/>
            <a:ext cx="2441519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633034"/>
            <a:ext cx="4451212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3656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5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60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595951"/>
      </p:ext>
    </p:extLst>
  </p:cSld>
  <p:clrMapOvr>
    <a:masterClrMapping/>
  </p:clrMapOvr>
  <p:hf sldNum="0"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783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85724"/>
      </p:ext>
    </p:extLst>
  </p:cSld>
  <p:clrMapOvr>
    <a:masterClrMapping/>
  </p:clrMapOvr>
  <p:hf sldNum="0"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991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1116" y="75416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18169" y="29935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6048944"/>
      </p:ext>
    </p:extLst>
  </p:cSld>
  <p:clrMapOvr>
    <a:masterClrMapping/>
  </p:clrMapOvr>
  <p:hf sldNum="0"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916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020072"/>
      </p:ext>
    </p:extLst>
  </p:cSld>
  <p:clrMapOvr>
    <a:masterClrMapping/>
  </p:clrMapOvr>
  <p:hf sldNum="0"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542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9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109" y="2943542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542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824362"/>
      </p:ext>
    </p:extLst>
  </p:cSld>
  <p:clrMapOvr>
    <a:masterClrMapping/>
  </p:clrMapOvr>
  <p:hf sldNum="0"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426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426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426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275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71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2" y="4781273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64613"/>
      </p:ext>
    </p:extLst>
  </p:cSld>
  <p:clrMapOvr>
    <a:masterClrMapping/>
  </p:clrMapOvr>
  <p:hf sldNum="0"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9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5661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772" y="609785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785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3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925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9" y="609785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428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190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7" y="609600"/>
            <a:ext cx="4451227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68722" y="609601"/>
            <a:ext cx="2441519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633034"/>
            <a:ext cx="4451212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365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3" y="618702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9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429" y="588351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629" y="588351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321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3" y="618702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9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51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429" y="5883510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626" y="5883510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321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  <p:sldLayoutId id="2147483767" r:id="rId15"/>
    <p:sldLayoutId id="2147483768" r:id="rId16"/>
    <p:sldLayoutId id="2147483769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3" y="618702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9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4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429" y="5883488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615" y="5883488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321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  <p:sldLayoutId id="2147483783" r:id="rId13"/>
    <p:sldLayoutId id="2147483784" r:id="rId14"/>
    <p:sldLayoutId id="2147483785" r:id="rId15"/>
    <p:sldLayoutId id="2147483786" r:id="rId16"/>
    <p:sldLayoutId id="2147483787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3" y="618702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9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47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424" y="5883470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606" y="5883470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321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  <p:sldLayoutId id="2147483803" r:id="rId15"/>
    <p:sldLayoutId id="2147483804" r:id="rId16"/>
    <p:sldLayoutId id="2147483805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5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jpeg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386" y="1787237"/>
            <a:ext cx="7543800" cy="1039091"/>
          </a:xfrm>
        </p:spPr>
        <p:txBody>
          <a:bodyPr>
            <a:normAutofit fontScale="90000"/>
          </a:bodyPr>
          <a:lstStyle/>
          <a:p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/>
              <a:t/>
            </a:r>
            <a:br>
              <a:rPr lang="en-US" sz="2200" dirty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1800" dirty="0" smtClean="0"/>
              <a:t>Государственное бюджетное профессиональное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ru-RU" sz="1800" dirty="0" smtClean="0"/>
              <a:t>образовательное </a:t>
            </a:r>
            <a:r>
              <a:rPr lang="ru-RU" sz="1800" dirty="0"/>
              <a:t>учреждение</a:t>
            </a:r>
            <a:br>
              <a:rPr lang="ru-RU" sz="1800" dirty="0"/>
            </a:br>
            <a:r>
              <a:rPr lang="ru-RU" sz="1800" dirty="0" smtClean="0"/>
              <a:t>Департамента </a:t>
            </a:r>
            <a:r>
              <a:rPr lang="ru-RU" sz="1800" dirty="0"/>
              <a:t>здравоохранения города Москвы</a:t>
            </a:r>
            <a:r>
              <a:rPr lang="ru-RU" sz="1800"/>
              <a:t/>
            </a:r>
            <a:br>
              <a:rPr lang="ru-RU" sz="1800"/>
            </a:br>
            <a:r>
              <a:rPr lang="ru-RU" sz="1800" smtClean="0"/>
              <a:t>«Медицинский </a:t>
            </a:r>
            <a:r>
              <a:rPr lang="ru-RU" sz="1800" dirty="0"/>
              <a:t>колледж </a:t>
            </a:r>
            <a:r>
              <a:rPr lang="ru-RU" sz="1800"/>
              <a:t>№</a:t>
            </a:r>
            <a:r>
              <a:rPr lang="ru-RU" sz="1800" smtClean="0"/>
              <a:t>5» </a:t>
            </a:r>
            <a:r>
              <a:rPr lang="ru-RU" sz="1800" dirty="0" smtClean="0"/>
              <a:t>ОП№3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Тема:</a:t>
            </a:r>
            <a:br>
              <a:rPr lang="ru-RU" sz="2700" dirty="0" smtClean="0"/>
            </a:br>
            <a:r>
              <a:rPr lang="ru-RU" sz="2700" dirty="0" smtClean="0"/>
              <a:t>экологические проблемы тропических и таежных лесов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000" dirty="0"/>
              <a:t>Дисциплина</a:t>
            </a:r>
            <a:r>
              <a:rPr lang="ru-RU" sz="2000" dirty="0" smtClean="0"/>
              <a:t>: Биология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Специальность: 34.02.01 </a:t>
            </a:r>
            <a:r>
              <a:rPr lang="ru-RU" sz="2000" dirty="0" smtClean="0"/>
              <a:t>Сестринское дело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smtClean="0"/>
              <a:t>                                                                 </a:t>
            </a:r>
            <a:r>
              <a:rPr lang="ru-RU" sz="1600" smtClean="0"/>
              <a:t>   выполнила: </a:t>
            </a:r>
            <a:r>
              <a:rPr lang="ru-RU" sz="1600" dirty="0" smtClean="0"/>
              <a:t>студентка 11 группы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600" dirty="0" smtClean="0"/>
              <a:t>                                                                                                                                           Ким  Софья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                                     </a:t>
            </a:r>
            <a:r>
              <a:rPr lang="ru-RU" sz="1600" dirty="0" smtClean="0"/>
              <a:t> руководитель : преподаватель  биологии   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                                                                                                                            Эрендженова  Н.Г</a:t>
            </a:r>
            <a:br>
              <a:rPr lang="ru-RU" sz="16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Москва </a:t>
            </a:r>
            <a:r>
              <a:rPr lang="ru-RU" sz="2700" smtClean="0"/>
              <a:t>2018 -2019 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21464212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0109" y="394926"/>
            <a:ext cx="3273705" cy="92640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таёжные леса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3"/>
          </p:nvPr>
        </p:nvSpPr>
        <p:spPr>
          <a:xfrm>
            <a:off x="3851505" y="422034"/>
            <a:ext cx="5031845" cy="6076949"/>
          </a:xfrm>
        </p:spPr>
        <p:txBody>
          <a:bodyPr>
            <a:normAutofit/>
          </a:bodyPr>
          <a:lstStyle/>
          <a:p>
            <a:r>
              <a:rPr lang="ru-RU" sz="1600" dirty="0"/>
              <a:t>Тайга – характеризуется преобладанием хвойных </a:t>
            </a:r>
            <a:r>
              <a:rPr lang="ru-RU" sz="1600" dirty="0" smtClean="0"/>
              <a:t>пород, </a:t>
            </a:r>
            <a:r>
              <a:rPr lang="ru-RU" sz="1600" dirty="0"/>
              <a:t>различных видов ели, пихты, лиственницы и сосны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это самая большая по площади природная зона России. </a:t>
            </a:r>
          </a:p>
          <a:p>
            <a:r>
              <a:rPr lang="ru-RU" sz="1600" dirty="0" smtClean="0"/>
              <a:t>Еще </a:t>
            </a:r>
            <a:r>
              <a:rPr lang="ru-RU" sz="1600" dirty="0"/>
              <a:t>в конце XIX века таёжные леса были не исследованы человеком и считались непригодными к жизни. Освоение началось с </a:t>
            </a:r>
            <a:r>
              <a:rPr lang="ru-RU" sz="1600" dirty="0" smtClean="0"/>
              <a:t>лесозаготовки.</a:t>
            </a:r>
          </a:p>
          <a:p>
            <a:endParaRPr lang="ru-RU" sz="18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62" y="1828800"/>
            <a:ext cx="3721043" cy="410775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112" y="3643314"/>
            <a:ext cx="4291531" cy="256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6044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047" y="351692"/>
            <a:ext cx="2951766" cy="9755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Таёжные леса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4" y="1497073"/>
            <a:ext cx="4157663" cy="572452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400" dirty="0" smtClean="0"/>
          </a:p>
          <a:p>
            <a:r>
              <a:rPr lang="ru-RU" sz="1400" dirty="0" smtClean="0"/>
              <a:t>Главная </a:t>
            </a:r>
            <a:r>
              <a:rPr lang="ru-RU" sz="1400" dirty="0"/>
              <a:t>экологическая проблема тайги сегодня – ускоренная вырубка хвойных деревьев. Особенно плохо с кедром, который медленно растёт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Что касается животного мира. Есть проблемы со снижением численности копытных из-за неумеренного отстрела, с амурским тигром. </a:t>
            </a:r>
            <a:endParaRPr lang="ru-RU" sz="1400" dirty="0" smtClean="0"/>
          </a:p>
          <a:p>
            <a:r>
              <a:rPr lang="ru-RU" sz="1400" dirty="0"/>
              <a:t>Экономическая активность людей в таёжной зоне России значительно снизилась в последние 20 лет.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81971" y="2422492"/>
            <a:ext cx="2951767" cy="31583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" t="209" r="236" b="13124"/>
          <a:stretch/>
        </p:blipFill>
        <p:spPr>
          <a:xfrm>
            <a:off x="4143372" y="281354"/>
            <a:ext cx="5000628" cy="657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39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79913" y="175606"/>
            <a:ext cx="4983704" cy="1195994"/>
          </a:xfrm>
        </p:spPr>
        <p:txBody>
          <a:bodyPr>
            <a:normAutofit fontScale="90000"/>
          </a:bodyPr>
          <a:lstStyle/>
          <a:p>
            <a:r>
              <a:rPr lang="ru-RU" dirty="0"/>
              <a:t>Лесные пожары на Байкале </a:t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685330" y="967097"/>
            <a:ext cx="7772870" cy="3424107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/>
              <a:t>На Байкале из-за лесных пожаров в пик сезона для посещения закрыты несколько самых популярных туристических </a:t>
            </a:r>
            <a:r>
              <a:rPr lang="ru-RU" sz="1600" dirty="0" smtClean="0"/>
              <a:t>мест.</a:t>
            </a:r>
          </a:p>
          <a:p>
            <a:r>
              <a:rPr lang="ru-RU" sz="1600" dirty="0" smtClean="0"/>
              <a:t>со </a:t>
            </a:r>
            <a:r>
              <a:rPr lang="ru-RU" sz="1600" dirty="0"/>
              <a:t>стороны Иркутской области леса горят на площади более 40 тыс. га</a:t>
            </a:r>
            <a:r>
              <a:rPr lang="ru-RU" sz="1600" b="1" dirty="0"/>
              <a:t>,</a:t>
            </a:r>
            <a:r>
              <a:rPr lang="ru-RU" sz="1600" dirty="0"/>
              <a:t> то со стороны Республики Бурятии ситуация еще хуже — в огне 75 тыс. га тайги. </a:t>
            </a:r>
            <a:endParaRPr lang="ru-RU" sz="1600" dirty="0" smtClean="0"/>
          </a:p>
          <a:p>
            <a:r>
              <a:rPr lang="ru-RU" sz="1600" dirty="0"/>
              <a:t>Основной причиной природного бедствия специалисты называют сухие грозы и высокую температуру воздуха</a:t>
            </a:r>
            <a:r>
              <a:rPr lang="ru-RU" sz="1600" b="1" dirty="0"/>
              <a:t>,</a:t>
            </a:r>
            <a:r>
              <a:rPr lang="ru-RU" sz="1600" dirty="0"/>
              <a:t> а также географию пожаров</a:t>
            </a:r>
            <a:r>
              <a:rPr lang="ru-RU" sz="1600" b="1" dirty="0"/>
              <a:t>, </a:t>
            </a:r>
            <a:r>
              <a:rPr lang="ru-RU" sz="1600" dirty="0"/>
              <a:t>приблизиться к которым можно только с </a:t>
            </a:r>
            <a:r>
              <a:rPr lang="ru-RU" sz="1600" dirty="0" smtClean="0"/>
              <a:t>воздуха</a:t>
            </a:r>
          </a:p>
          <a:p>
            <a:r>
              <a:rPr lang="ru-RU" sz="1600" dirty="0"/>
              <a:t>В результате площадь пожаров достигла десятков тысяч гектаров.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50" y="4143380"/>
            <a:ext cx="3531175" cy="27146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" t="11426" r="960" b="22073"/>
          <a:stretch/>
        </p:blipFill>
        <p:spPr>
          <a:xfrm>
            <a:off x="4897042" y="4143567"/>
            <a:ext cx="3571730" cy="2714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18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5141" y="195262"/>
            <a:ext cx="3262049" cy="167640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Последствия массовых вырубок леса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62" y="428604"/>
            <a:ext cx="3111103" cy="304749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375" y="2000240"/>
            <a:ext cx="2951767" cy="3158348"/>
          </a:xfrm>
        </p:spPr>
        <p:txBody>
          <a:bodyPr>
            <a:normAutofit lnSpcReduction="10000"/>
          </a:bodyPr>
          <a:lstStyle/>
          <a:p>
            <a:pPr marL="342900" indent="-342900" algn="l">
              <a:buAutoNum type="arabicPeriod"/>
            </a:pPr>
            <a:r>
              <a:rPr lang="ru-RU" dirty="0" smtClean="0"/>
              <a:t>Эффект </a:t>
            </a:r>
            <a:r>
              <a:rPr lang="ru-RU" dirty="0"/>
              <a:t>альбедо</a:t>
            </a:r>
            <a:r>
              <a:rPr lang="ru-RU" dirty="0" smtClean="0"/>
              <a:t>.</a:t>
            </a:r>
          </a:p>
          <a:p>
            <a:pPr marL="342900" indent="-342900" algn="l"/>
            <a:r>
              <a:rPr lang="ru-RU" sz="1400" dirty="0" smtClean="0"/>
              <a:t>ИЗМЕНЕНИЕ ВЕТРОВЫХ ТЕЧЕНИЙ</a:t>
            </a:r>
          </a:p>
          <a:p>
            <a:pPr marL="342900" indent="-342900" algn="l"/>
            <a:r>
              <a:rPr lang="ru-RU" sz="1400" b="1" dirty="0" smtClean="0"/>
              <a:t>,</a:t>
            </a:r>
            <a:r>
              <a:rPr lang="ru-RU" sz="1400" dirty="0" smtClean="0"/>
              <a:t>ЦИРКУЛЯЦИИ И КОНВЕКЦИИ</a:t>
            </a:r>
          </a:p>
          <a:p>
            <a:pPr marL="342900" indent="-342900" algn="l"/>
            <a:r>
              <a:rPr lang="ru-RU" sz="1400" dirty="0" smtClean="0"/>
              <a:t>ВОЗДУШНЫХ МАСС</a:t>
            </a:r>
            <a:r>
              <a:rPr lang="ru-RU" sz="1400" b="1" dirty="0" smtClean="0"/>
              <a:t>. </a:t>
            </a:r>
          </a:p>
          <a:p>
            <a:pPr marL="342900" indent="-342900" algn="l"/>
            <a:r>
              <a:rPr lang="ru-RU" dirty="0" smtClean="0"/>
              <a:t>2.   Эрозия </a:t>
            </a:r>
            <a:r>
              <a:rPr lang="ru-RU" dirty="0"/>
              <a:t>почв</a:t>
            </a:r>
            <a:r>
              <a:rPr lang="ru-RU" dirty="0" smtClean="0"/>
              <a:t>.</a:t>
            </a:r>
          </a:p>
          <a:p>
            <a:pPr marL="342900" indent="-342900" algn="l"/>
            <a:r>
              <a:rPr lang="ru-RU" dirty="0" smtClean="0"/>
              <a:t>3.   Вспышки </a:t>
            </a:r>
            <a:r>
              <a:rPr lang="ru-RU" dirty="0"/>
              <a:t>болезней</a:t>
            </a:r>
            <a:r>
              <a:rPr lang="ru-RU" dirty="0" smtClean="0"/>
              <a:t>.</a:t>
            </a:r>
          </a:p>
          <a:p>
            <a:pPr marL="342900" indent="-342900" algn="l"/>
            <a:r>
              <a:rPr lang="ru-RU" dirty="0" smtClean="0"/>
              <a:t>4.   Опустынивание.</a:t>
            </a:r>
          </a:p>
          <a:p>
            <a:pPr marL="342900" indent="-342900" algn="l">
              <a:buFont typeface="+mj-lt"/>
              <a:buAutoNum type="arabicPeriod"/>
            </a:pPr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8032351"/>
              </p:ext>
            </p:extLst>
          </p:nvPr>
        </p:nvGraphicFramePr>
        <p:xfrm>
          <a:off x="1" y="6418262"/>
          <a:ext cx="329528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Объект упаковщика для оболочки" showAsIcon="1" r:id="rId4" imgW="325800" imgH="440280" progId="Package">
                  <p:embed/>
                </p:oleObj>
              </mc:Choice>
              <mc:Fallback>
                <p:oleObj name="Объект упаковщика для оболочки" showAsIcon="1" r:id="rId4" imgW="325800" imgH="440280" progId="Packag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6418262"/>
                        <a:ext cx="329528" cy="439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89" y="3500438"/>
            <a:ext cx="3021806" cy="27439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656" y="3500438"/>
            <a:ext cx="3183344" cy="290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4265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idx="1"/>
          </p:nvPr>
        </p:nvSpPr>
        <p:spPr>
          <a:xfrm>
            <a:off x="405271" y="679938"/>
            <a:ext cx="2474232" cy="1500554"/>
          </a:xfrm>
        </p:spPr>
        <p:txBody>
          <a:bodyPr/>
          <a:lstStyle/>
          <a:p>
            <a:r>
              <a:rPr lang="ru-RU" dirty="0" smtClean="0"/>
              <a:t>⦁</a:t>
            </a:r>
            <a:r>
              <a:rPr lang="ru-RU" sz="1800" dirty="0" smtClean="0"/>
              <a:t>Необходимо </a:t>
            </a:r>
            <a:r>
              <a:rPr lang="ru-RU" sz="1800" dirty="0"/>
              <a:t>придерживаться следующих направлений:</a:t>
            </a:r>
          </a:p>
          <a:p>
            <a:endParaRPr lang="ru-RU" sz="180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half" idx="15"/>
          </p:nvPr>
        </p:nvSpPr>
        <p:spPr>
          <a:xfrm>
            <a:off x="396478" y="1979127"/>
            <a:ext cx="2762492" cy="988089"/>
          </a:xfrm>
        </p:spPr>
        <p:txBody>
          <a:bodyPr>
            <a:normAutofit fontScale="92500"/>
          </a:bodyPr>
          <a:lstStyle/>
          <a:p>
            <a:pPr algn="l"/>
            <a:r>
              <a:rPr lang="ru-RU" sz="1600" dirty="0"/>
              <a:t>1</a:t>
            </a:r>
            <a:r>
              <a:rPr lang="ru-RU" sz="1600" dirty="0" smtClean="0"/>
              <a:t>.Обучение </a:t>
            </a:r>
            <a:r>
              <a:rPr lang="ru-RU" sz="1600" dirty="0"/>
              <a:t>населения навыкам бережного отношению к </a:t>
            </a:r>
            <a:r>
              <a:rPr lang="ru-RU" sz="1600" dirty="0" smtClean="0"/>
              <a:t>лесу</a:t>
            </a:r>
            <a:r>
              <a:rPr lang="ru-RU" sz="1600" b="1" dirty="0" smtClean="0"/>
              <a:t>.</a:t>
            </a:r>
            <a:endParaRPr lang="ru-RU" sz="1600" b="1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3331103" y="1000125"/>
            <a:ext cx="2468641" cy="576262"/>
          </a:xfrm>
        </p:spPr>
        <p:txBody>
          <a:bodyPr/>
          <a:lstStyle/>
          <a:p>
            <a:r>
              <a:rPr lang="ru-RU" dirty="0" smtClean="0"/>
              <a:t>⦁</a:t>
            </a:r>
            <a:r>
              <a:rPr lang="ru-RU" sz="1800" dirty="0" smtClean="0"/>
              <a:t>Для </a:t>
            </a:r>
            <a:r>
              <a:rPr lang="ru-RU" sz="1800" dirty="0"/>
              <a:t>того чтобы уменьшить ущерб от вырубки, необходимо 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half" idx="16"/>
          </p:nvPr>
        </p:nvSpPr>
        <p:spPr>
          <a:xfrm>
            <a:off x="3313151" y="1740759"/>
            <a:ext cx="2894768" cy="4902864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/>
              <a:t>1.Увеличивать </a:t>
            </a:r>
            <a:r>
              <a:rPr lang="ru-RU" sz="1600" dirty="0"/>
              <a:t>территории высадки новых </a:t>
            </a:r>
            <a:r>
              <a:rPr lang="ru-RU" sz="1600" dirty="0" smtClean="0"/>
              <a:t>лесов</a:t>
            </a:r>
            <a:r>
              <a:rPr lang="ru-RU" sz="1600" b="1" dirty="0" smtClean="0"/>
              <a:t>.</a:t>
            </a:r>
          </a:p>
          <a:p>
            <a:pPr algn="l"/>
            <a:endParaRPr lang="ru-RU" sz="1600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3"/>
          </p:nvPr>
        </p:nvSpPr>
        <p:spPr>
          <a:xfrm>
            <a:off x="5979974" y="819216"/>
            <a:ext cx="2478696" cy="576262"/>
          </a:xfrm>
        </p:spPr>
        <p:txBody>
          <a:bodyPr/>
          <a:lstStyle/>
          <a:p>
            <a:r>
              <a:rPr lang="ru-RU" sz="1800" dirty="0" smtClean="0"/>
              <a:t>⦁Что </a:t>
            </a:r>
            <a:r>
              <a:rPr lang="ru-RU" sz="1800" dirty="0"/>
              <a:t>могут делать люди для спасения </a:t>
            </a:r>
            <a:r>
              <a:rPr lang="ru-RU" sz="1800" dirty="0" smtClean="0"/>
              <a:t>лесов</a:t>
            </a:r>
            <a:endParaRPr lang="ru-RU" sz="1800" dirty="0"/>
          </a:p>
        </p:txBody>
      </p:sp>
      <p:sp>
        <p:nvSpPr>
          <p:cNvPr id="19" name="Текст 18"/>
          <p:cNvSpPr>
            <a:spLocks noGrp="1"/>
          </p:cNvSpPr>
          <p:nvPr>
            <p:ph type="body" sz="half" idx="17"/>
          </p:nvPr>
        </p:nvSpPr>
        <p:spPr>
          <a:xfrm>
            <a:off x="6208007" y="1819347"/>
            <a:ext cx="2936081" cy="4745701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/>
              <a:t>1.Рационально </a:t>
            </a:r>
            <a:r>
              <a:rPr lang="ru-RU" sz="1600" dirty="0"/>
              <a:t>и экономно использовать бумажную </a:t>
            </a:r>
            <a:r>
              <a:rPr lang="ru-RU" sz="1600" dirty="0" smtClean="0"/>
              <a:t>продукцию</a:t>
            </a:r>
            <a:r>
              <a:rPr lang="ru-RU" sz="1600" b="1" dirty="0" smtClean="0"/>
              <a:t>.</a:t>
            </a:r>
          </a:p>
          <a:p>
            <a:pPr algn="l"/>
            <a:r>
              <a:rPr lang="ru-RU" sz="1600" dirty="0" smtClean="0"/>
              <a:t>2.Озеленять </a:t>
            </a:r>
            <a:r>
              <a:rPr lang="ru-RU" sz="1600" dirty="0"/>
              <a:t>территорию около своего </a:t>
            </a:r>
            <a:r>
              <a:rPr lang="ru-RU" sz="1600" dirty="0" smtClean="0"/>
              <a:t>жилья</a:t>
            </a:r>
            <a:r>
              <a:rPr lang="ru-RU" sz="1600" b="1" dirty="0" smtClean="0"/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2" y="3459788"/>
            <a:ext cx="3228502" cy="31840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2714620"/>
            <a:ext cx="2885590" cy="25549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750" y="4033773"/>
            <a:ext cx="2870418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7439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9" y="172"/>
            <a:ext cx="7773338" cy="1596177"/>
          </a:xfrm>
        </p:spPr>
        <p:txBody>
          <a:bodyPr>
            <a:normAutofit/>
          </a:bodyPr>
          <a:lstStyle/>
          <a:p>
            <a:r>
              <a:rPr lang="ru-RU" sz="3200" dirty="0"/>
              <a:t>12 мая в России объявлено Национальным днем посадки лесов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317663" y="1295529"/>
            <a:ext cx="8929923" cy="4590921"/>
          </a:xfrm>
        </p:spPr>
        <p:txBody>
          <a:bodyPr>
            <a:normAutofit/>
          </a:bodyPr>
          <a:lstStyle/>
          <a:p>
            <a:r>
              <a:rPr lang="ru-RU" sz="1400" dirty="0"/>
              <a:t>В этот день по всей стране будут закладываться аллеи</a:t>
            </a:r>
            <a:r>
              <a:rPr lang="ru-RU" sz="1400" b="1" dirty="0"/>
              <a:t>,</a:t>
            </a:r>
            <a:r>
              <a:rPr lang="ru-RU" sz="1400" dirty="0"/>
              <a:t> парки</a:t>
            </a:r>
            <a:r>
              <a:rPr lang="ru-RU" sz="1400" b="1" dirty="0"/>
              <a:t>,</a:t>
            </a:r>
            <a:r>
              <a:rPr lang="ru-RU" sz="1400" dirty="0"/>
              <a:t> на бывших гарях и пустырях посадят </a:t>
            </a:r>
            <a:r>
              <a:rPr lang="ru-RU" sz="1400" dirty="0" smtClean="0"/>
              <a:t>деревья</a:t>
            </a:r>
            <a:r>
              <a:rPr lang="ru-RU" sz="1400" b="1" dirty="0" smtClean="0"/>
              <a:t>.</a:t>
            </a:r>
          </a:p>
          <a:p>
            <a:r>
              <a:rPr lang="ru-RU" sz="1400" dirty="0" smtClean="0"/>
              <a:t>впервые </a:t>
            </a:r>
            <a:r>
              <a:rPr lang="ru-RU" sz="1400" dirty="0"/>
              <a:t>День посадки леса в масштабах всей страны был проведен в 2011 году</a:t>
            </a:r>
            <a:r>
              <a:rPr lang="ru-RU" sz="1400" b="1" dirty="0"/>
              <a:t>, </a:t>
            </a:r>
            <a:r>
              <a:rPr lang="ru-RU" sz="1400" dirty="0"/>
              <a:t>признанном Международным годом </a:t>
            </a:r>
            <a:r>
              <a:rPr lang="ru-RU" sz="1400" dirty="0" smtClean="0"/>
              <a:t>леса</a:t>
            </a:r>
            <a:r>
              <a:rPr lang="ru-RU" sz="1400" b="1" dirty="0" smtClean="0"/>
              <a:t>.</a:t>
            </a:r>
          </a:p>
          <a:p>
            <a:r>
              <a:rPr lang="ru-RU" sz="1400" dirty="0"/>
              <a:t>По итогам акции Рослесхоз принял решение проводить такие дни регулярно</a:t>
            </a:r>
            <a:r>
              <a:rPr lang="ru-RU" sz="1400" b="1" dirty="0"/>
              <a:t>.</a:t>
            </a:r>
            <a:r>
              <a:rPr lang="ru-RU" sz="1400" dirty="0"/>
              <a:t> Главной целью в лесном ведомстве называют привлечение внимания к проблеме сохранения лесов</a:t>
            </a:r>
            <a:r>
              <a:rPr lang="ru-RU" sz="1400" b="1" dirty="0"/>
              <a:t>, </a:t>
            </a:r>
            <a:r>
              <a:rPr lang="ru-RU" sz="1400" dirty="0"/>
              <a:t>а также воспитание у россиян бережного отношения к зеленому богатству планеты</a:t>
            </a:r>
            <a:r>
              <a:rPr lang="ru-RU" sz="1400" b="1" dirty="0"/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682" y="3571876"/>
            <a:ext cx="4801727" cy="31337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3643314"/>
            <a:ext cx="2926110" cy="310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91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85333" y="173"/>
            <a:ext cx="7773338" cy="1596177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13" y="3288680"/>
            <a:ext cx="3210222" cy="3424237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526" y="1404484"/>
            <a:ext cx="2701654" cy="288176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90" y="1404484"/>
            <a:ext cx="2737865" cy="456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8659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5197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692" y="1586508"/>
            <a:ext cx="4649390" cy="4142184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0" y="1932167"/>
            <a:ext cx="3808810" cy="5183008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smtClean="0"/>
              <a:t>Лес </a:t>
            </a:r>
            <a:r>
              <a:rPr lang="ru-RU" sz="1800" dirty="0"/>
              <a:t>— множество деревьев, растущих на большом пространстве с сомкнутыми </a:t>
            </a:r>
            <a:r>
              <a:rPr lang="ru-RU" sz="1800" dirty="0" smtClean="0"/>
              <a:t>кронами</a:t>
            </a:r>
            <a:r>
              <a:rPr lang="ru-RU" sz="1800" b="1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smtClean="0"/>
              <a:t>В </a:t>
            </a:r>
            <a:r>
              <a:rPr lang="ru-RU" sz="1800" dirty="0"/>
              <a:t>старину на Руси говорили: «Рядом с лесом жить — голодному не быть</a:t>
            </a:r>
            <a:r>
              <a:rPr lang="ru-RU" sz="1800" b="1" dirty="0"/>
              <a:t>.</a:t>
            </a:r>
            <a:r>
              <a:rPr lang="ru-RU" sz="1800" dirty="0"/>
              <a:t> Лес — богаче царя</a:t>
            </a:r>
            <a:r>
              <a:rPr lang="ru-RU" sz="1800" b="1" dirty="0"/>
              <a:t>.</a:t>
            </a:r>
            <a:r>
              <a:rPr lang="ru-RU" sz="1800" dirty="0"/>
              <a:t> Лес не только волка</a:t>
            </a:r>
            <a:r>
              <a:rPr lang="ru-RU" sz="1800" b="1" dirty="0"/>
              <a:t>, </a:t>
            </a:r>
            <a:r>
              <a:rPr lang="ru-RU" sz="1800" dirty="0"/>
              <a:t>но и мужика досыта кормит</a:t>
            </a:r>
            <a:r>
              <a:rPr lang="ru-RU" sz="1800" dirty="0" smtClean="0"/>
              <a:t>»</a:t>
            </a:r>
            <a:r>
              <a:rPr lang="ru-RU" sz="1800" b="1" dirty="0" smtClean="0"/>
              <a:t>.</a:t>
            </a:r>
          </a:p>
          <a:p>
            <a:r>
              <a:rPr lang="ru-RU" sz="1800" dirty="0" smtClean="0"/>
              <a:t>.</a:t>
            </a:r>
            <a:endParaRPr lang="ru-RU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693590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333" y="183"/>
            <a:ext cx="7773338" cy="1596177"/>
          </a:xfrm>
        </p:spPr>
        <p:txBody>
          <a:bodyPr/>
          <a:lstStyle/>
          <a:p>
            <a:r>
              <a:rPr lang="ru-RU" dirty="0" smtClean="0"/>
              <a:t>Цель работы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685801" y="1596362"/>
            <a:ext cx="7772870" cy="3424107"/>
          </a:xfrm>
        </p:spPr>
        <p:txBody>
          <a:bodyPr/>
          <a:lstStyle/>
          <a:p>
            <a:r>
              <a:rPr lang="ru-RU" sz="1800" dirty="0"/>
              <a:t>Цель этой работы изучить проблемы сокращения таёжных и тропических лесов на планете и возможные методы их спасения</a:t>
            </a:r>
            <a:r>
              <a:rPr lang="ru-RU" sz="1800" b="1" dirty="0"/>
              <a:t>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242" y="2643182"/>
            <a:ext cx="2872187" cy="38295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1" y="2643182"/>
            <a:ext cx="4063365" cy="382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8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4862" y="180"/>
            <a:ext cx="7773338" cy="1171575"/>
          </a:xfrm>
        </p:spPr>
        <p:txBody>
          <a:bodyPr/>
          <a:lstStyle/>
          <a:p>
            <a:r>
              <a:rPr lang="ru-RU" dirty="0" smtClean="0"/>
              <a:t>Значение лесов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634953" y="1184262"/>
            <a:ext cx="7359001" cy="2344281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Леса </a:t>
            </a:r>
            <a:r>
              <a:rPr lang="ru-RU" sz="1800" dirty="0"/>
              <a:t>являются «легкими планеты</a:t>
            </a:r>
            <a:r>
              <a:rPr lang="ru-RU" sz="1800" b="1" dirty="0"/>
              <a:t>»,</a:t>
            </a:r>
            <a:r>
              <a:rPr lang="ru-RU" sz="1800" dirty="0"/>
              <a:t> а уменьшение площади лесов нарушает процесс круговорота кислорода и углерода в биосфере</a:t>
            </a:r>
            <a:r>
              <a:rPr lang="ru-RU" sz="1800" dirty="0" smtClean="0"/>
              <a:t>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30" y="2833152"/>
            <a:ext cx="5366464" cy="40248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1479" y="2286098"/>
            <a:ext cx="38121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НЕСМОТРЯ НА ТО</a:t>
            </a:r>
            <a:r>
              <a:rPr lang="ru-RU" b="1" dirty="0" smtClean="0"/>
              <a:t>,</a:t>
            </a:r>
            <a:r>
              <a:rPr lang="ru-RU" dirty="0" smtClean="0"/>
              <a:t>ЧТО КАТАСТРОФИЧЕСКИЕ ПОСЛЕДСТВИЯ ВЫРУБКИ ЛЕСОВ УЖЕ ШИРОКО ИЗВЕСТНЫ</a:t>
            </a:r>
            <a:r>
              <a:rPr lang="ru-RU" b="1" dirty="0" smtClean="0"/>
              <a:t>,</a:t>
            </a:r>
            <a:r>
              <a:rPr lang="ru-RU" dirty="0" smtClean="0"/>
              <a:t>НО УНИЧТОЖЕНИЕ ИХ ПРОДОЛЖАЕТСЯ.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67346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3" y="-300038"/>
            <a:ext cx="7773338" cy="20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4653" y="552759"/>
            <a:ext cx="7772870" cy="3424107"/>
          </a:xfrm>
        </p:spPr>
        <p:txBody>
          <a:bodyPr/>
          <a:lstStyle/>
          <a:p>
            <a:r>
              <a:rPr lang="ru-RU" dirty="0"/>
              <a:t>Лес защищает окружающую местность от сильных перепадов температур</a:t>
            </a:r>
            <a:r>
              <a:rPr lang="ru-RU" b="1" dirty="0"/>
              <a:t>,</a:t>
            </a:r>
            <a:r>
              <a:rPr lang="ru-RU" dirty="0"/>
              <a:t> ночных заморозков</a:t>
            </a:r>
            <a:r>
              <a:rPr lang="ru-RU" b="1" dirty="0"/>
              <a:t>,</a:t>
            </a:r>
            <a:r>
              <a:rPr lang="ru-RU" dirty="0"/>
              <a:t> что благоприятно сказывается на состоянии сельхозугодий</a:t>
            </a:r>
            <a:r>
              <a:rPr lang="ru-RU" b="1" dirty="0"/>
              <a:t>. </a:t>
            </a:r>
            <a:r>
              <a:rPr lang="ru-RU" dirty="0"/>
              <a:t>Ученые выяснили</a:t>
            </a:r>
            <a:r>
              <a:rPr lang="ru-RU" b="1" dirty="0"/>
              <a:t>, </a:t>
            </a:r>
            <a:r>
              <a:rPr lang="ru-RU" dirty="0"/>
              <a:t>что климат мягче там</a:t>
            </a:r>
            <a:r>
              <a:rPr lang="ru-RU" b="1" dirty="0"/>
              <a:t>, </a:t>
            </a:r>
            <a:r>
              <a:rPr lang="ru-RU" dirty="0"/>
              <a:t>где большая часть территории заросла </a:t>
            </a:r>
            <a:r>
              <a:rPr lang="ru-RU" dirty="0" smtClean="0"/>
              <a:t>деревьями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53" y="2379123"/>
            <a:ext cx="3857624" cy="40187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106" y="2378932"/>
            <a:ext cx="4021931" cy="401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7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051" y="183"/>
            <a:ext cx="7773338" cy="1596177"/>
          </a:xfrm>
        </p:spPr>
        <p:txBody>
          <a:bodyPr/>
          <a:lstStyle/>
          <a:p>
            <a:r>
              <a:rPr lang="ru-RU" dirty="0" smtClean="0"/>
              <a:t>НАШЕ ЗДОРОВЬЕ: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2112" y="1416488"/>
            <a:ext cx="4044382" cy="5687883"/>
          </a:xfrm>
        </p:spPr>
        <p:txBody>
          <a:bodyPr>
            <a:noAutofit/>
          </a:bodyPr>
          <a:lstStyle/>
          <a:p>
            <a:r>
              <a:rPr lang="ru-RU" sz="1800" dirty="0" smtClean="0"/>
              <a:t>Лес </a:t>
            </a:r>
            <a:r>
              <a:rPr lang="ru-RU" sz="1800" dirty="0"/>
              <a:t>имеет огромное санитарно-гигиеническое и целебное значение</a:t>
            </a:r>
            <a:r>
              <a:rPr lang="ru-RU" sz="1800" b="1" dirty="0"/>
              <a:t>.</a:t>
            </a:r>
            <a:r>
              <a:rPr lang="ru-RU" sz="1800" dirty="0"/>
              <a:t> В воздухе природных лесов присутствует более 300 наименований различных химических соединений</a:t>
            </a:r>
            <a:r>
              <a:rPr lang="ru-RU" sz="1800" b="1" dirty="0"/>
              <a:t>.</a:t>
            </a:r>
            <a:r>
              <a:rPr lang="ru-RU" sz="1800" dirty="0"/>
              <a:t> Леса активно преобразовывают атмосферные загрязнения</a:t>
            </a:r>
            <a:r>
              <a:rPr lang="ru-RU" sz="1800" b="1" dirty="0"/>
              <a:t>,</a:t>
            </a:r>
            <a:r>
              <a:rPr lang="ru-RU" sz="1800" dirty="0"/>
              <a:t> особенно газообразные</a:t>
            </a:r>
            <a:r>
              <a:rPr lang="ru-RU" sz="1800" b="1" dirty="0"/>
              <a:t>.</a:t>
            </a:r>
            <a:r>
              <a:rPr lang="ru-RU" sz="1800" dirty="0"/>
              <a:t> </a:t>
            </a:r>
            <a:r>
              <a:rPr lang="ru-RU" sz="1800" dirty="0" smtClean="0"/>
              <a:t>Лес </a:t>
            </a:r>
            <a:r>
              <a:rPr lang="ru-RU" sz="1800" dirty="0"/>
              <a:t>активно поглощает промышленные загрязнения</a:t>
            </a:r>
            <a:r>
              <a:rPr lang="ru-RU" sz="1800" b="1" dirty="0"/>
              <a:t>,</a:t>
            </a:r>
            <a:r>
              <a:rPr lang="ru-RU" sz="1800" dirty="0"/>
              <a:t> в частности пыль</a:t>
            </a:r>
            <a:r>
              <a:rPr lang="ru-RU" sz="1800" b="1" dirty="0"/>
              <a:t>, </a:t>
            </a:r>
            <a:r>
              <a:rPr lang="ru-RU" sz="1800" dirty="0" smtClean="0"/>
              <a:t>углеводороды</a:t>
            </a:r>
            <a:r>
              <a:rPr lang="ru-RU" sz="1800" b="1" dirty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926" y="1377096"/>
            <a:ext cx="4648566" cy="464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3845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85333" y="181"/>
            <a:ext cx="7773338" cy="18756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333" y="123955"/>
            <a:ext cx="7772870" cy="34241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Лес</a:t>
            </a:r>
            <a:r>
              <a:rPr lang="ru-RU" b="1" dirty="0"/>
              <a:t>, </a:t>
            </a:r>
            <a:r>
              <a:rPr lang="ru-RU" dirty="0"/>
              <a:t>особенно хвойный</a:t>
            </a:r>
            <a:r>
              <a:rPr lang="ru-RU" b="1" dirty="0"/>
              <a:t>,</a:t>
            </a:r>
            <a:r>
              <a:rPr lang="ru-RU" dirty="0"/>
              <a:t> выделяет фитонциды — летучие вещества</a:t>
            </a:r>
            <a:r>
              <a:rPr lang="ru-RU" b="1" dirty="0"/>
              <a:t>, </a:t>
            </a:r>
            <a:r>
              <a:rPr lang="ru-RU" dirty="0"/>
              <a:t>обладающие бактерицидными свойствами</a:t>
            </a:r>
            <a:r>
              <a:rPr lang="ru-RU" b="1" dirty="0"/>
              <a:t>. </a:t>
            </a:r>
            <a:r>
              <a:rPr lang="ru-RU" dirty="0"/>
              <a:t>Фитонциды убивают болезнетворные микробы</a:t>
            </a:r>
            <a:r>
              <a:rPr lang="ru-RU" b="1" dirty="0"/>
              <a:t>. </a:t>
            </a:r>
            <a:r>
              <a:rPr lang="ru-RU" dirty="0"/>
              <a:t>В определённых дозах они благотворно влияют на нервную систему</a:t>
            </a:r>
            <a:r>
              <a:rPr lang="ru-RU" b="1" dirty="0"/>
              <a:t>, </a:t>
            </a:r>
            <a:r>
              <a:rPr lang="ru-RU" dirty="0"/>
              <a:t>усиливают двигательную и секреторную функции желудочно-кишечного тракта</a:t>
            </a:r>
            <a:r>
              <a:rPr lang="ru-RU" b="1" dirty="0"/>
              <a:t>, </a:t>
            </a:r>
            <a:r>
              <a:rPr lang="ru-RU" dirty="0"/>
              <a:t>способствуют улучшению обмена веществ и стимулируют сердечную деятельность</a:t>
            </a:r>
            <a:r>
              <a:rPr lang="ru-RU" b="1" dirty="0"/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656" y="3214878"/>
            <a:ext cx="3769407" cy="364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90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1" y="257175"/>
            <a:ext cx="2951766" cy="1089802"/>
          </a:xfrm>
        </p:spPr>
        <p:txBody>
          <a:bodyPr/>
          <a:lstStyle/>
          <a:p>
            <a:r>
              <a:rPr lang="ru-RU" dirty="0" smtClean="0"/>
              <a:t>Площадь всех лесов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872941" y="2071678"/>
            <a:ext cx="5271161" cy="3113284"/>
          </a:xfrm>
        </p:spPr>
        <p:txBody>
          <a:bodyPr>
            <a:normAutofit fontScale="85000" lnSpcReduction="10000"/>
          </a:bodyPr>
          <a:lstStyle/>
          <a:p>
            <a:r>
              <a:rPr lang="ru-RU" sz="1800" dirty="0"/>
              <a:t>Леса занимают около трети площади суши</a:t>
            </a:r>
            <a:r>
              <a:rPr lang="ru-RU" sz="1800" b="1" dirty="0"/>
              <a:t>,</a:t>
            </a:r>
            <a:r>
              <a:rPr lang="ru-RU" sz="1800" dirty="0"/>
              <a:t> площадь леса на Земле составляет 38 млн км²</a:t>
            </a:r>
            <a:r>
              <a:rPr lang="ru-RU" sz="1800" b="1" dirty="0"/>
              <a:t>. </a:t>
            </a:r>
            <a:endParaRPr lang="ru-RU" sz="1800" b="1" dirty="0" smtClean="0"/>
          </a:p>
          <a:p>
            <a:r>
              <a:rPr lang="ru-RU" sz="1800" dirty="0" smtClean="0">
                <a:solidFill>
                  <a:srgbClr val="C00000"/>
                </a:solidFill>
              </a:rPr>
              <a:t>Тропические </a:t>
            </a:r>
            <a:r>
              <a:rPr lang="ru-RU" sz="1800" dirty="0">
                <a:solidFill>
                  <a:srgbClr val="C00000"/>
                </a:solidFill>
              </a:rPr>
              <a:t>леса </a:t>
            </a:r>
            <a:r>
              <a:rPr lang="ru-RU" sz="1800" dirty="0"/>
              <a:t>-занимают 7% площади суши</a:t>
            </a:r>
            <a:r>
              <a:rPr lang="ru-RU" sz="1800" b="1" dirty="0"/>
              <a:t>.</a:t>
            </a:r>
            <a:r>
              <a:rPr lang="ru-RU" sz="1800" dirty="0"/>
              <a:t> Общая площадь </a:t>
            </a:r>
            <a:r>
              <a:rPr lang="ru-RU" sz="1800" dirty="0" smtClean="0"/>
              <a:t>тропических лесов составляла когда-то 1,6 миллиарда гектар</a:t>
            </a:r>
            <a:r>
              <a:rPr lang="ru-RU" sz="1800" b="1" dirty="0" smtClean="0"/>
              <a:t>. </a:t>
            </a:r>
            <a:endParaRPr lang="ru-RU" sz="1800" b="1" dirty="0"/>
          </a:p>
          <a:p>
            <a:r>
              <a:rPr lang="ru-RU" sz="1800" dirty="0" smtClean="0">
                <a:solidFill>
                  <a:srgbClr val="C00000"/>
                </a:solidFill>
              </a:rPr>
              <a:t>Таёжные леса</a:t>
            </a:r>
            <a:r>
              <a:rPr lang="ru-RU" sz="1800" dirty="0" smtClean="0"/>
              <a:t>-самая </a:t>
            </a:r>
            <a:r>
              <a:rPr lang="ru-RU" sz="1800" dirty="0"/>
              <a:t>большая по площади ландшафтная зона России</a:t>
            </a:r>
            <a:r>
              <a:rPr lang="ru-RU" sz="1800" b="1" dirty="0"/>
              <a:t>.</a:t>
            </a:r>
            <a:r>
              <a:rPr lang="ru-RU" sz="1800" dirty="0"/>
              <a:t> Ее ширина в Европейской части достигает примерно 800 км</a:t>
            </a:r>
            <a:r>
              <a:rPr lang="ru-RU" sz="1800" b="1" dirty="0"/>
              <a:t>,</a:t>
            </a:r>
            <a:r>
              <a:rPr lang="ru-RU" sz="1800" dirty="0"/>
              <a:t> а в Западной и Восточной Сибири примерно 2 150 км</a:t>
            </a:r>
            <a:r>
              <a:rPr lang="ru-RU" sz="1800" b="1" dirty="0"/>
              <a:t>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847927498"/>
              </p:ext>
            </p:extLst>
          </p:nvPr>
        </p:nvGraphicFramePr>
        <p:xfrm>
          <a:off x="-428660" y="1357298"/>
          <a:ext cx="5786478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88326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/>
          <p:cNvSpPr>
            <a:spLocks noGrp="1"/>
          </p:cNvSpPr>
          <p:nvPr>
            <p:ph sz="quarter" idx="13"/>
          </p:nvPr>
        </p:nvSpPr>
        <p:spPr>
          <a:xfrm>
            <a:off x="960094" y="300745"/>
            <a:ext cx="7772870" cy="3424107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вырубка тропических лесов сейчас идет ускоренными темпами</a:t>
            </a:r>
            <a:r>
              <a:rPr lang="ru-RU" sz="1800" b="1" dirty="0" smtClean="0"/>
              <a:t>.</a:t>
            </a:r>
          </a:p>
          <a:p>
            <a:r>
              <a:rPr lang="ru-RU" sz="1800" dirty="0" smtClean="0"/>
              <a:t>В западной Африке и на </a:t>
            </a:r>
            <a:r>
              <a:rPr lang="ru-RU" sz="1800" dirty="0" err="1" smtClean="0"/>
              <a:t>мадагаскаре</a:t>
            </a:r>
            <a:r>
              <a:rPr lang="ru-RU" sz="1800" dirty="0" smtClean="0"/>
              <a:t> в некоторых регионах исчезло 90% леса.</a:t>
            </a:r>
          </a:p>
          <a:p>
            <a:r>
              <a:rPr lang="ru-RU" sz="1800" dirty="0" smtClean="0"/>
              <a:t>В южной </a:t>
            </a:r>
            <a:r>
              <a:rPr lang="ru-RU" sz="1800" dirty="0" err="1" smtClean="0"/>
              <a:t>америке</a:t>
            </a:r>
            <a:r>
              <a:rPr lang="ru-RU" sz="1800" dirty="0" smtClean="0"/>
              <a:t> вырублено более 40% деревьев.</a:t>
            </a:r>
            <a:endParaRPr lang="ru-RU" sz="1800" dirty="0"/>
          </a:p>
          <a:p>
            <a:r>
              <a:rPr lang="ru-RU" sz="1800" dirty="0" smtClean="0"/>
              <a:t>Уничтожение такого огромного массива ведёт к экологической катастрофе.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3000550"/>
            <a:ext cx="4821281" cy="34154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966" y="3000547"/>
            <a:ext cx="4072982" cy="344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240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1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2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4.xml><?xml version="1.0" encoding="utf-8"?>
<a:theme xmlns:a="http://schemas.openxmlformats.org/drawingml/2006/main" name="3_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701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Капля</vt:lpstr>
      <vt:lpstr>1_Капля</vt:lpstr>
      <vt:lpstr>2_Капля</vt:lpstr>
      <vt:lpstr>3_Капля</vt:lpstr>
      <vt:lpstr>Объект упаковщика для оболочки</vt:lpstr>
      <vt:lpstr>      Государственное бюджетное профессиональное образовательное учреждение Департамента здравоохранения города Москвы «Медицинский колледж №5» ОП№3   Тема: экологические проблемы тропических и таежных лесов  Дисциплина: Биология Специальность: 34.02.01 Сестринское дело                                                                      выполнила: студентка 11 группы                                                                                                                                            Ким  Софья                                        руководитель : преподаватель  биологии                                                                                                                                Эрендженова  Н.Г  Москва 2018 -2019  </vt:lpstr>
      <vt:lpstr>Презентация PowerPoint</vt:lpstr>
      <vt:lpstr>Цель работы</vt:lpstr>
      <vt:lpstr>Значение лесов</vt:lpstr>
      <vt:lpstr>Презентация PowerPoint</vt:lpstr>
      <vt:lpstr>НАШЕ ЗДОРОВЬЕ:</vt:lpstr>
      <vt:lpstr>Презентация PowerPoint</vt:lpstr>
      <vt:lpstr>Площадь всех лесов</vt:lpstr>
      <vt:lpstr>Презентация PowerPoint</vt:lpstr>
      <vt:lpstr>таёжные леса</vt:lpstr>
      <vt:lpstr>Таёжные леса России</vt:lpstr>
      <vt:lpstr>Лесные пожары на Байкале  </vt:lpstr>
      <vt:lpstr>Последствия массовых вырубок леса</vt:lpstr>
      <vt:lpstr>Презентация PowerPoint</vt:lpstr>
      <vt:lpstr>12 мая в России объявлено Национальным днем посадки лесов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«Проблемы мирового океана»</dc:title>
  <dc:creator>авсд</dc:creator>
  <cp:lastModifiedBy>Пользователь Windows</cp:lastModifiedBy>
  <cp:revision>25</cp:revision>
  <dcterms:created xsi:type="dcterms:W3CDTF">2017-10-25T05:05:38Z</dcterms:created>
  <dcterms:modified xsi:type="dcterms:W3CDTF">2020-05-19T13:24:10Z</dcterms:modified>
</cp:coreProperties>
</file>