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 id="266" r:id="rId12"/>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0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2/27/2017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2/27/2017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2/27/2017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2/27/2017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2/27/2017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34.jpg"/></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History_of_Mordovian_sport"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hyperlink" Target="https://yandex.ru/images/search" TargetMode="External"/><Relationship Id="rId4" Type="http://schemas.openxmlformats.org/officeDocument/2006/relationships/hyperlink" Target="http://catalogue.mordovia-business.ru/en/education_culture/index1.ph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jp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0.jpg"/><Relationship Id="rId4" Type="http://schemas.openxmlformats.org/officeDocument/2006/relationships/image" Target="../media/image19.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2.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6.jpg"/></Relationships>
</file>

<file path=ppt/slides/_rels/slide8.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png"/><Relationship Id="rId7" Type="http://schemas.openxmlformats.org/officeDocument/2006/relationships/image" Target="../media/image30.jp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g"/><Relationship Id="rId9" Type="http://schemas.openxmlformats.org/officeDocument/2006/relationships/image" Target="../media/image32.jpg"/></Relationships>
</file>

<file path=ppt/slides/_rels/slide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914400"/>
            <a:ext cx="6324600" cy="1470025"/>
          </a:xfrm>
        </p:spPr>
        <p:txBody>
          <a:bodyPr>
            <a:noAutofit/>
          </a:bodyPr>
          <a:lstStyle/>
          <a:p>
            <a:r>
              <a:rPr lang="en-US" sz="5400" dirty="0" smtClean="0"/>
              <a:t>SPORT IN MORDOVIA</a:t>
            </a:r>
            <a:endParaRPr lang="ru-RU" sz="5400" dirty="0"/>
          </a:p>
        </p:txBody>
      </p:sp>
      <p:pic>
        <p:nvPicPr>
          <p:cNvPr id="7172" name="Picture 4" descr="http://www.forumalew.org/attachments/22601d1414160657/4-koseli-kenar-susleri.png"/>
          <p:cNvPicPr>
            <a:picLocks noChangeAspect="1" noChangeArrowheads="1"/>
          </p:cNvPicPr>
          <p:nvPr/>
        </p:nvPicPr>
        <p:blipFill>
          <a:blip r:embed="rId2"/>
          <a:srcRect/>
          <a:stretch>
            <a:fillRect/>
          </a:stretch>
        </p:blipFill>
        <p:spPr bwMode="auto">
          <a:xfrm>
            <a:off x="228599" y="228600"/>
            <a:ext cx="2524125" cy="2533651"/>
          </a:xfrm>
          <a:prstGeom prst="rect">
            <a:avLst/>
          </a:prstGeom>
          <a:noFill/>
        </p:spPr>
      </p:pic>
      <p:pic>
        <p:nvPicPr>
          <p:cNvPr id="4" name="Рисунок 3"/>
          <p:cNvPicPr>
            <a:picLocks noChangeAspect="1"/>
          </p:cNvPicPr>
          <p:nvPr/>
        </p:nvPicPr>
        <p:blipFill rotWithShape="1">
          <a:blip r:embed="rId3" cstate="print">
            <a:extLst>
              <a:ext uri="{28A0092B-C50C-407E-A947-70E740481C1C}">
                <a14:useLocalDpi xmlns:a14="http://schemas.microsoft.com/office/drawing/2010/main" val="0"/>
              </a:ext>
            </a:extLst>
          </a:blip>
          <a:srcRect l="8606" t="3540" r="9152" b="3161"/>
          <a:stretch/>
        </p:blipFill>
        <p:spPr>
          <a:xfrm>
            <a:off x="7238999" y="117880"/>
            <a:ext cx="1729751" cy="6727927"/>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2438400"/>
            <a:ext cx="5410201" cy="345822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20880325_0.jpg"/>
          <p:cNvPicPr>
            <a:picLocks noChangeAspect="1"/>
          </p:cNvPicPr>
          <p:nvPr/>
        </p:nvPicPr>
        <p:blipFill>
          <a:blip r:embed="rId2">
            <a:clrChange>
              <a:clrFrom>
                <a:srgbClr val="FFFFFF"/>
              </a:clrFrom>
              <a:clrTo>
                <a:srgbClr val="FFFFFF">
                  <a:alpha val="0"/>
                </a:srgbClr>
              </a:clrTo>
            </a:clrChange>
          </a:blip>
          <a:srcRect l="25333" r="14667" b="18868"/>
          <a:stretch>
            <a:fillRect/>
          </a:stretch>
        </p:blipFill>
        <p:spPr>
          <a:xfrm>
            <a:off x="0" y="5334000"/>
            <a:ext cx="1381420" cy="1320023"/>
          </a:xfrm>
          <a:prstGeom prst="rect">
            <a:avLst/>
          </a:prstGeom>
        </p:spPr>
      </p:pic>
      <p:pic>
        <p:nvPicPr>
          <p:cNvPr id="3" name="Picture 4" descr="http://www.forumalew.org/attachments/22601d1414160657/4-koseli-kenar-susleri.png"/>
          <p:cNvPicPr>
            <a:picLocks noChangeAspect="1" noChangeArrowheads="1"/>
          </p:cNvPicPr>
          <p:nvPr/>
        </p:nvPicPr>
        <p:blipFill>
          <a:blip r:embed="rId3"/>
          <a:srcRect/>
          <a:stretch>
            <a:fillRect/>
          </a:stretch>
        </p:blipFill>
        <p:spPr bwMode="auto">
          <a:xfrm rot="16200000" flipH="1" flipV="1">
            <a:off x="6405563" y="147637"/>
            <a:ext cx="2524125" cy="2533651"/>
          </a:xfrm>
          <a:prstGeom prst="rect">
            <a:avLst/>
          </a:prstGeom>
          <a:noFill/>
        </p:spPr>
      </p:pic>
      <p:sp>
        <p:nvSpPr>
          <p:cNvPr id="5" name="Прямоугольник 4"/>
          <p:cNvSpPr/>
          <p:nvPr/>
        </p:nvSpPr>
        <p:spPr>
          <a:xfrm>
            <a:off x="2590800" y="381000"/>
            <a:ext cx="2971800" cy="523220"/>
          </a:xfrm>
          <a:prstGeom prst="rect">
            <a:avLst/>
          </a:prstGeom>
        </p:spPr>
        <p:txBody>
          <a:bodyPr wrap="square">
            <a:spAutoFit/>
          </a:bodyPr>
          <a:lstStyle/>
          <a:p>
            <a:r>
              <a:rPr lang="en-US" sz="2800" dirty="0"/>
              <a:t>«Mordovia Arena»</a:t>
            </a:r>
            <a:endParaRPr lang="ru-RU" sz="2800" dirty="0"/>
          </a:p>
        </p:txBody>
      </p:sp>
      <p:sp>
        <p:nvSpPr>
          <p:cNvPr id="4" name="TextBox 3"/>
          <p:cNvSpPr txBox="1"/>
          <p:nvPr/>
        </p:nvSpPr>
        <p:spPr>
          <a:xfrm>
            <a:off x="1409995" y="5181600"/>
            <a:ext cx="6476999" cy="1169551"/>
          </a:xfrm>
          <a:prstGeom prst="rect">
            <a:avLst/>
          </a:prstGeom>
          <a:noFill/>
        </p:spPr>
        <p:txBody>
          <a:bodyPr wrap="square" rtlCol="0">
            <a:spAutoFit/>
          </a:bodyPr>
          <a:lstStyle/>
          <a:p>
            <a:pPr algn="just"/>
            <a:r>
              <a:rPr lang="en-US" sz="1400" dirty="0">
                <a:latin typeface="Times New Roman" panose="02020603050405020304" pitchFamily="18" charset="0"/>
                <a:cs typeface="Times New Roman" panose="02020603050405020304" pitchFamily="18" charset="0"/>
              </a:rPr>
              <a:t>Football stadium under construction in Saransk. According to the FIFA decision on 2 December 2010 and the Russian bid, the stadium will host matches of the world football championship 2018. It is assumed that the arena will be home to FC "Mordovia". Construction is carried out at the expense of the Federal budget and the budget of Mordovia </a:t>
            </a:r>
            <a:r>
              <a:rPr lang="en-US" sz="1400" dirty="0" smtClean="0">
                <a:latin typeface="Times New Roman" panose="02020603050405020304" pitchFamily="18" charset="0"/>
                <a:cs typeface="Times New Roman" panose="02020603050405020304" pitchFamily="18" charset="0"/>
              </a:rPr>
              <a:t>Republic</a:t>
            </a:r>
            <a:r>
              <a:rPr lang="ru-RU" sz="1400" dirty="0" smtClean="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285" y="904220"/>
            <a:ext cx="7333298" cy="4124980"/>
          </a:xfrm>
          <a:prstGeom prst="rect">
            <a:avLst/>
          </a:prstGeom>
        </p:spPr>
      </p:pic>
    </p:spTree>
    <p:extLst>
      <p:ext uri="{BB962C8B-B14F-4D97-AF65-F5344CB8AC3E}">
        <p14:creationId xmlns:p14="http://schemas.microsoft.com/office/powerpoint/2010/main" val="88665835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www.forumalew.org/attachments/22601d1414160657/4-koseli-kenar-susleri.png"/>
          <p:cNvPicPr>
            <a:picLocks noChangeAspect="1" noChangeArrowheads="1"/>
          </p:cNvPicPr>
          <p:nvPr/>
        </p:nvPicPr>
        <p:blipFill>
          <a:blip r:embed="rId2"/>
          <a:srcRect/>
          <a:stretch>
            <a:fillRect/>
          </a:stretch>
        </p:blipFill>
        <p:spPr bwMode="auto">
          <a:xfrm rot="16200000" flipH="1" flipV="1">
            <a:off x="6405563" y="147637"/>
            <a:ext cx="2524125" cy="2533651"/>
          </a:xfrm>
          <a:prstGeom prst="rect">
            <a:avLst/>
          </a:prstGeom>
          <a:noFill/>
        </p:spPr>
      </p:pic>
      <p:sp>
        <p:nvSpPr>
          <p:cNvPr id="4" name="TextBox 3"/>
          <p:cNvSpPr txBox="1"/>
          <p:nvPr/>
        </p:nvSpPr>
        <p:spPr>
          <a:xfrm>
            <a:off x="381000" y="533400"/>
            <a:ext cx="7772400" cy="2585323"/>
          </a:xfrm>
          <a:prstGeom prst="rect">
            <a:avLst/>
          </a:prstGeom>
          <a:noFill/>
        </p:spPr>
        <p:txBody>
          <a:bodyPr wrap="square" rtlCol="0">
            <a:spAutoFit/>
          </a:bodyPr>
          <a:lstStyle/>
          <a:p>
            <a:r>
              <a:rPr lang="ru-RU" dirty="0" smtClean="0"/>
              <a:t>Источники</a:t>
            </a:r>
          </a:p>
          <a:p>
            <a:endParaRPr lang="ru-RU" dirty="0" smtClean="0"/>
          </a:p>
          <a:p>
            <a:r>
              <a:rPr lang="ru-RU" dirty="0" smtClean="0">
                <a:hlinkClick r:id="rId3"/>
              </a:rPr>
              <a:t>https://en.wikipedia.org/wiki/History_of_Mordovian_sport</a:t>
            </a:r>
            <a:endParaRPr lang="ru-RU" dirty="0" smtClean="0"/>
          </a:p>
          <a:p>
            <a:endParaRPr lang="ru-RU" dirty="0" smtClean="0"/>
          </a:p>
          <a:p>
            <a:r>
              <a:rPr lang="en-US" dirty="0" smtClean="0">
                <a:hlinkClick r:id="rId4"/>
              </a:rPr>
              <a:t>http://catalogue.mordovia-business.ru/en/education_culture/index1.php</a:t>
            </a:r>
            <a:endParaRPr lang="ru-RU" dirty="0" smtClean="0"/>
          </a:p>
          <a:p>
            <a:endParaRPr lang="ru-RU" dirty="0" smtClean="0"/>
          </a:p>
          <a:p>
            <a:r>
              <a:rPr lang="en-US" dirty="0" smtClean="0">
                <a:hlinkClick r:id="rId5"/>
              </a:rPr>
              <a:t>https://yandex.ru/images/search</a:t>
            </a:r>
            <a:endParaRPr lang="ru-RU" dirty="0" smtClean="0"/>
          </a:p>
          <a:p>
            <a:endParaRPr lang="ru-RU" dirty="0" smtClean="0"/>
          </a:p>
          <a:p>
            <a:endParaRPr lang="ru-RU" dirty="0"/>
          </a:p>
        </p:txBody>
      </p:sp>
    </p:spTree>
    <p:extLst>
      <p:ext uri="{BB962C8B-B14F-4D97-AF65-F5344CB8AC3E}">
        <p14:creationId xmlns:p14="http://schemas.microsoft.com/office/powerpoint/2010/main" val="8866583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20880325_0.jpg"/>
          <p:cNvPicPr>
            <a:picLocks noChangeAspect="1"/>
          </p:cNvPicPr>
          <p:nvPr/>
        </p:nvPicPr>
        <p:blipFill>
          <a:blip r:embed="rId2">
            <a:clrChange>
              <a:clrFrom>
                <a:srgbClr val="FFFFFF"/>
              </a:clrFrom>
              <a:clrTo>
                <a:srgbClr val="FFFFFF">
                  <a:alpha val="0"/>
                </a:srgbClr>
              </a:clrTo>
            </a:clrChange>
          </a:blip>
          <a:srcRect l="25333" r="14667" b="18868"/>
          <a:stretch>
            <a:fillRect/>
          </a:stretch>
        </p:blipFill>
        <p:spPr>
          <a:xfrm>
            <a:off x="0" y="5334000"/>
            <a:ext cx="1381420" cy="1320023"/>
          </a:xfrm>
          <a:prstGeom prst="rect">
            <a:avLst/>
          </a:prstGeom>
        </p:spPr>
      </p:pic>
      <p:pic>
        <p:nvPicPr>
          <p:cNvPr id="3" name="Picture 4" descr="http://www.forumalew.org/attachments/22601d1414160657/4-koseli-kenar-susleri.png"/>
          <p:cNvPicPr>
            <a:picLocks noChangeAspect="1" noChangeArrowheads="1"/>
          </p:cNvPicPr>
          <p:nvPr/>
        </p:nvPicPr>
        <p:blipFill>
          <a:blip r:embed="rId3"/>
          <a:srcRect/>
          <a:stretch>
            <a:fillRect/>
          </a:stretch>
        </p:blipFill>
        <p:spPr bwMode="auto">
          <a:xfrm rot="16200000" flipH="1" flipV="1">
            <a:off x="6405563" y="147637"/>
            <a:ext cx="2524125" cy="2533651"/>
          </a:xfrm>
          <a:prstGeom prst="rect">
            <a:avLst/>
          </a:prstGeom>
          <a:noFill/>
        </p:spPr>
      </p:pic>
      <p:sp>
        <p:nvSpPr>
          <p:cNvPr id="4" name="TextBox 3"/>
          <p:cNvSpPr txBox="1"/>
          <p:nvPr/>
        </p:nvSpPr>
        <p:spPr>
          <a:xfrm>
            <a:off x="228600" y="228600"/>
            <a:ext cx="5715000" cy="1384995"/>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Saransk</a:t>
            </a:r>
            <a:r>
              <a:rPr lang="en-US" sz="1400" dirty="0">
                <a:latin typeface="Times New Roman" panose="02020603050405020304" pitchFamily="18" charset="0"/>
                <a:cs typeface="Times New Roman" panose="02020603050405020304" pitchFamily="18" charset="0"/>
              </a:rPr>
              <a:t> is one of the major sport centers in Volga region because of the conditions made for the development of amateur and professional sports. In the city there are such large sport facilities as the Republican Sports Palace, the Ice Palace, the Sport Complex "</a:t>
            </a:r>
            <a:r>
              <a:rPr lang="en-US" sz="1400" dirty="0" err="1">
                <a:latin typeface="Times New Roman" panose="02020603050405020304" pitchFamily="18" charset="0"/>
                <a:cs typeface="Times New Roman" panose="02020603050405020304" pitchFamily="18" charset="0"/>
              </a:rPr>
              <a:t>Mordovia</a:t>
            </a:r>
            <a:r>
              <a:rPr lang="en-US" sz="1400" dirty="0">
                <a:latin typeface="Times New Roman" panose="02020603050405020304" pitchFamily="18" charset="0"/>
                <a:cs typeface="Times New Roman" panose="02020603050405020304" pitchFamily="18" charset="0"/>
              </a:rPr>
              <a:t>", Leonid </a:t>
            </a:r>
            <a:r>
              <a:rPr lang="en-US" sz="1400" dirty="0" err="1">
                <a:latin typeface="Times New Roman" panose="02020603050405020304" pitchFamily="18" charset="0"/>
                <a:cs typeface="Times New Roman" panose="02020603050405020304" pitchFamily="18" charset="0"/>
              </a:rPr>
              <a:t>Arkaev</a:t>
            </a:r>
            <a:r>
              <a:rPr lang="en-US" sz="1400" dirty="0">
                <a:latin typeface="Times New Roman" panose="02020603050405020304" pitchFamily="18" charset="0"/>
                <a:cs typeface="Times New Roman" panose="02020603050405020304" pitchFamily="18" charset="0"/>
              </a:rPr>
              <a:t> Sports Center, sport and health clubs, as well as gyms. In </a:t>
            </a:r>
            <a:r>
              <a:rPr lang="en-US" sz="1400" dirty="0" err="1" smtClean="0">
                <a:latin typeface="Times New Roman" panose="02020603050405020304" pitchFamily="18" charset="0"/>
                <a:cs typeface="Times New Roman" panose="02020603050405020304" pitchFamily="18" charset="0"/>
              </a:rPr>
              <a:t>Mordovia</a:t>
            </a:r>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there is a great number of sports schools, training outstanding </a:t>
            </a:r>
            <a:r>
              <a:rPr lang="en-US" sz="1400" dirty="0" smtClean="0">
                <a:latin typeface="Times New Roman" panose="02020603050405020304" pitchFamily="18" charset="0"/>
                <a:cs typeface="Times New Roman" panose="02020603050405020304" pitchFamily="18" charset="0"/>
              </a:rPr>
              <a:t>athletes</a:t>
            </a:r>
            <a:r>
              <a:rPr lang="ru-RU" sz="1400" dirty="0" smtClean="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2299" y="1576100"/>
            <a:ext cx="3269961" cy="2437873"/>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76800" y="1502611"/>
            <a:ext cx="3348483" cy="2511362"/>
          </a:xfrm>
          <a:prstGeom prst="rect">
            <a:avLst/>
          </a:prstGeom>
        </p:spPr>
      </p:pic>
      <p:pic>
        <p:nvPicPr>
          <p:cNvPr id="8" name="Рисунок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95400" y="4053024"/>
            <a:ext cx="3408310" cy="2561951"/>
          </a:xfrm>
          <a:prstGeom prst="rect">
            <a:avLst/>
          </a:prstGeom>
        </p:spPr>
      </p:pic>
      <p:pic>
        <p:nvPicPr>
          <p:cNvPr id="9" name="Рисунок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67718" y="4013974"/>
            <a:ext cx="3955658" cy="2640049"/>
          </a:xfrm>
          <a:prstGeom prst="rect">
            <a:avLst/>
          </a:prstGeom>
        </p:spPr>
      </p:pic>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free-vector-olympic-sports-basketball-pictogram-clip-art_111249_Olympic_Sports_Basketball_Pictogram_clip_art_hight.png"/>
          <p:cNvPicPr>
            <a:picLocks noChangeAspect="1"/>
          </p:cNvPicPr>
          <p:nvPr/>
        </p:nvPicPr>
        <p:blipFill>
          <a:blip r:embed="rId2" cstate="print"/>
          <a:srcRect r="22973"/>
          <a:stretch>
            <a:fillRect/>
          </a:stretch>
        </p:blipFill>
        <p:spPr>
          <a:xfrm>
            <a:off x="8009840" y="124969"/>
            <a:ext cx="945303" cy="1350860"/>
          </a:xfrm>
          <a:prstGeom prst="rect">
            <a:avLst/>
          </a:prstGeom>
        </p:spPr>
      </p:pic>
      <p:pic>
        <p:nvPicPr>
          <p:cNvPr id="3" name="Picture 4" descr="http://www.forumalew.org/attachments/22601d1414160657/4-koseli-kenar-susleri.png"/>
          <p:cNvPicPr>
            <a:picLocks noChangeAspect="1" noChangeArrowheads="1"/>
          </p:cNvPicPr>
          <p:nvPr/>
        </p:nvPicPr>
        <p:blipFill>
          <a:blip r:embed="rId3"/>
          <a:srcRect/>
          <a:stretch>
            <a:fillRect/>
          </a:stretch>
        </p:blipFill>
        <p:spPr bwMode="auto">
          <a:xfrm rot="5400000" flipH="1" flipV="1">
            <a:off x="157163" y="4110037"/>
            <a:ext cx="2524125" cy="2533651"/>
          </a:xfrm>
          <a:prstGeom prst="rect">
            <a:avLst/>
          </a:prstGeom>
          <a:noFill/>
        </p:spPr>
      </p:pic>
      <p:sp>
        <p:nvSpPr>
          <p:cNvPr id="4" name="TextBox 3"/>
          <p:cNvSpPr txBox="1"/>
          <p:nvPr/>
        </p:nvSpPr>
        <p:spPr>
          <a:xfrm>
            <a:off x="521208" y="152400"/>
            <a:ext cx="2450592" cy="5478423"/>
          </a:xfrm>
          <a:prstGeom prst="rect">
            <a:avLst/>
          </a:prstGeom>
          <a:noFill/>
        </p:spPr>
        <p:txBody>
          <a:bodyPr wrap="square" rtlCol="0">
            <a:spAutoFit/>
          </a:bodyPr>
          <a:lstStyle/>
          <a:p>
            <a:pPr algn="just"/>
            <a:r>
              <a:rPr lang="en-US" sz="1400" dirty="0">
                <a:latin typeface="Times New Roman" panose="02020603050405020304" pitchFamily="18" charset="0"/>
                <a:cs typeface="Times New Roman" panose="02020603050405020304" pitchFamily="18" charset="0"/>
              </a:rPr>
              <a:t>In the Republic of </a:t>
            </a:r>
            <a:r>
              <a:rPr lang="en-US" sz="1400" dirty="0" err="1">
                <a:latin typeface="Times New Roman" panose="02020603050405020304" pitchFamily="18" charset="0"/>
                <a:cs typeface="Times New Roman" panose="02020603050405020304" pitchFamily="18" charset="0"/>
              </a:rPr>
              <a:t>Mordovia</a:t>
            </a:r>
            <a:r>
              <a:rPr lang="en-US" sz="1400" dirty="0">
                <a:latin typeface="Times New Roman" panose="02020603050405020304" pitchFamily="18" charset="0"/>
                <a:cs typeface="Times New Roman" panose="02020603050405020304" pitchFamily="18" charset="0"/>
              </a:rPr>
              <a:t> much attention is paid to the development of mass physical culture, children’s, youth and professional sport. It is one of the priorities in the regional social policy. The republic possesses all modern sports facilities to host competitions of Russian and international levels. Presently 2112 sports facilities operate in the republic (including 1193 – in the rural area). Among them: 7 – stadiums with stands for more than 1500 places, 1268 – horizontal sports facilities (including 201 football fields), 547 gyms, 7 indoor facilities with synthetic ice, 3 athletics arenas, 5 cycle tracks, 26 swimming pools, 25 skiing </a:t>
            </a:r>
            <a:r>
              <a:rPr lang="en-US" sz="1400" dirty="0" err="1">
                <a:latin typeface="Times New Roman" panose="02020603050405020304" pitchFamily="18" charset="0"/>
                <a:cs typeface="Times New Roman" panose="02020603050405020304" pitchFamily="18" charset="0"/>
              </a:rPr>
              <a:t>centres</a:t>
            </a:r>
            <a:r>
              <a:rPr lang="en-US" sz="1400" dirty="0">
                <a:latin typeface="Times New Roman" panose="02020603050405020304" pitchFamily="18" charset="0"/>
                <a:cs typeface="Times New Roman" panose="02020603050405020304" pitchFamily="18" charset="0"/>
              </a:rPr>
              <a:t>, biathlon </a:t>
            </a:r>
            <a:r>
              <a:rPr lang="en-US" sz="1400" dirty="0" err="1">
                <a:latin typeface="Times New Roman" panose="02020603050405020304" pitchFamily="18" charset="0"/>
                <a:cs typeface="Times New Roman" panose="02020603050405020304" pitchFamily="18" charset="0"/>
              </a:rPr>
              <a:t>centre</a:t>
            </a:r>
            <a:r>
              <a:rPr lang="en-US" sz="1400" dirty="0">
                <a:latin typeface="Times New Roman" panose="02020603050405020304" pitchFamily="18" charset="0"/>
                <a:cs typeface="Times New Roman" panose="02020603050405020304" pitchFamily="18" charset="0"/>
              </a:rPr>
              <a:t>, 56 facilities for shooting sport, 167 other facilities</a:t>
            </a:r>
            <a:endParaRPr lang="ru-RU" sz="1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5799" y="152400"/>
            <a:ext cx="3367315" cy="2209800"/>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4200" y="2362200"/>
            <a:ext cx="3620654" cy="2133600"/>
          </a:xfrm>
          <a:prstGeom prst="rect">
            <a:avLst/>
          </a:prstGeom>
        </p:spPr>
      </p:pic>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26143" y="4362961"/>
            <a:ext cx="3429000" cy="247224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age1399891030088.jpeg"/>
          <p:cNvPicPr>
            <a:picLocks noChangeAspect="1"/>
          </p:cNvPicPr>
          <p:nvPr/>
        </p:nvPicPr>
        <p:blipFill>
          <a:blip r:embed="rId2">
            <a:clrChange>
              <a:clrFrom>
                <a:srgbClr val="FFFFFF"/>
              </a:clrFrom>
              <a:clrTo>
                <a:srgbClr val="FFFFFF">
                  <a:alpha val="0"/>
                </a:srgbClr>
              </a:clrTo>
            </a:clrChange>
          </a:blip>
          <a:srcRect t="12075" b="16981"/>
          <a:stretch>
            <a:fillRect/>
          </a:stretch>
        </p:blipFill>
        <p:spPr>
          <a:xfrm>
            <a:off x="7210628" y="5486400"/>
            <a:ext cx="1933372" cy="1371600"/>
          </a:xfrm>
          <a:prstGeom prst="rect">
            <a:avLst/>
          </a:prstGeom>
        </p:spPr>
      </p:pic>
      <p:pic>
        <p:nvPicPr>
          <p:cNvPr id="3" name="Picture 4" descr="http://www.forumalew.org/attachments/22601d1414160657/4-koseli-kenar-susleri.png"/>
          <p:cNvPicPr>
            <a:picLocks noChangeAspect="1" noChangeArrowheads="1"/>
          </p:cNvPicPr>
          <p:nvPr/>
        </p:nvPicPr>
        <p:blipFill>
          <a:blip r:embed="rId3"/>
          <a:srcRect/>
          <a:stretch>
            <a:fillRect/>
          </a:stretch>
        </p:blipFill>
        <p:spPr bwMode="auto">
          <a:xfrm rot="10800000" flipH="1" flipV="1">
            <a:off x="228600" y="228600"/>
            <a:ext cx="2524125" cy="2533651"/>
          </a:xfrm>
          <a:prstGeom prst="rect">
            <a:avLst/>
          </a:prstGeom>
          <a:noFill/>
        </p:spPr>
      </p:pic>
      <p:sp>
        <p:nvSpPr>
          <p:cNvPr id="4" name="TextBox 3"/>
          <p:cNvSpPr txBox="1"/>
          <p:nvPr/>
        </p:nvSpPr>
        <p:spPr>
          <a:xfrm>
            <a:off x="1490662" y="685800"/>
            <a:ext cx="7043738" cy="523220"/>
          </a:xfrm>
          <a:prstGeom prst="rect">
            <a:avLst/>
          </a:prstGeom>
          <a:noFill/>
        </p:spPr>
        <p:txBody>
          <a:bodyPr wrap="square" rtlCol="0">
            <a:spAutoFit/>
          </a:bodyPr>
          <a:lstStyle/>
          <a:p>
            <a:r>
              <a:rPr lang="en-US" sz="1400" dirty="0" smtClean="0"/>
              <a:t> </a:t>
            </a:r>
            <a:r>
              <a:rPr lang="en-US" sz="1400" dirty="0">
                <a:latin typeface="Times New Roman" panose="02020603050405020304" pitchFamily="18" charset="0"/>
                <a:cs typeface="Times New Roman" panose="02020603050405020304" pitchFamily="18" charset="0"/>
              </a:rPr>
              <a:t>The provision of the population with gyms in </a:t>
            </a:r>
            <a:r>
              <a:rPr lang="en-US" sz="1400" dirty="0" err="1">
                <a:latin typeface="Times New Roman" panose="02020603050405020304" pitchFamily="18" charset="0"/>
                <a:cs typeface="Times New Roman" panose="02020603050405020304" pitchFamily="18" charset="0"/>
              </a:rPr>
              <a:t>Mordovia</a:t>
            </a:r>
            <a:r>
              <a:rPr lang="en-US" sz="1400" dirty="0">
                <a:latin typeface="Times New Roman" panose="02020603050405020304" pitchFamily="18" charset="0"/>
                <a:cs typeface="Times New Roman" panose="02020603050405020304" pitchFamily="18" charset="0"/>
              </a:rPr>
              <a:t> makes 77 per cent, with swimming pools – 14 per cent, with horizontal sports facilities – 84 per </a:t>
            </a:r>
            <a:r>
              <a:rPr lang="en-US" sz="1400" dirty="0" smtClean="0">
                <a:latin typeface="Times New Roman" panose="02020603050405020304" pitchFamily="18" charset="0"/>
                <a:cs typeface="Times New Roman" panose="02020603050405020304" pitchFamily="18" charset="0"/>
              </a:rPr>
              <a:t>cent</a:t>
            </a:r>
            <a:r>
              <a:rPr lang="ru-RU" sz="1400" dirty="0" smtClean="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1495426"/>
            <a:ext cx="3102066" cy="2070352"/>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7200" y="1322072"/>
            <a:ext cx="4368800" cy="3276600"/>
          </a:xfrm>
          <a:prstGeom prst="rect">
            <a:avLst/>
          </a:prstGeom>
        </p:spPr>
      </p:pic>
      <p:pic>
        <p:nvPicPr>
          <p:cNvPr id="8" name="Рисунок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5071" y="3733800"/>
            <a:ext cx="3960781" cy="267883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humb_700x394_9ac84efffc3ebe9a6e3a6d53bef42eb1.png"/>
          <p:cNvPicPr>
            <a:picLocks noChangeAspect="1"/>
          </p:cNvPicPr>
          <p:nvPr/>
        </p:nvPicPr>
        <p:blipFill>
          <a:blip r:embed="rId2" cstate="print">
            <a:clrChange>
              <a:clrFrom>
                <a:srgbClr val="FFFFFF"/>
              </a:clrFrom>
              <a:clrTo>
                <a:srgbClr val="FFFFFF">
                  <a:alpha val="0"/>
                </a:srgbClr>
              </a:clrTo>
            </a:clrChange>
          </a:blip>
          <a:srcRect l="20646" r="24497"/>
          <a:stretch>
            <a:fillRect/>
          </a:stretch>
        </p:blipFill>
        <p:spPr>
          <a:xfrm>
            <a:off x="0" y="5350669"/>
            <a:ext cx="1461654" cy="1507331"/>
          </a:xfrm>
          <a:prstGeom prst="rect">
            <a:avLst/>
          </a:prstGeom>
        </p:spPr>
      </p:pic>
      <p:pic>
        <p:nvPicPr>
          <p:cNvPr id="3" name="Picture 4" descr="http://www.forumalew.org/attachments/22601d1414160657/4-koseli-kenar-susleri.png"/>
          <p:cNvPicPr>
            <a:picLocks noChangeAspect="1" noChangeArrowheads="1"/>
          </p:cNvPicPr>
          <p:nvPr/>
        </p:nvPicPr>
        <p:blipFill>
          <a:blip r:embed="rId3"/>
          <a:srcRect/>
          <a:stretch>
            <a:fillRect/>
          </a:stretch>
        </p:blipFill>
        <p:spPr bwMode="auto">
          <a:xfrm rot="16200000" flipH="1" flipV="1">
            <a:off x="6405563" y="147637"/>
            <a:ext cx="2524125" cy="2533651"/>
          </a:xfrm>
          <a:prstGeom prst="rect">
            <a:avLst/>
          </a:prstGeom>
          <a:noFill/>
        </p:spPr>
      </p:pic>
      <p:sp>
        <p:nvSpPr>
          <p:cNvPr id="4" name="TextBox 3"/>
          <p:cNvSpPr txBox="1"/>
          <p:nvPr/>
        </p:nvSpPr>
        <p:spPr>
          <a:xfrm>
            <a:off x="228600" y="304800"/>
            <a:ext cx="6172200" cy="1384995"/>
          </a:xfrm>
          <a:prstGeom prst="rect">
            <a:avLst/>
          </a:prstGeom>
          <a:noFill/>
        </p:spPr>
        <p:txBody>
          <a:bodyPr wrap="square" rtlCol="0">
            <a:spAutoFit/>
          </a:bodyPr>
          <a:lstStyle/>
          <a:p>
            <a:pPr algn="just"/>
            <a:r>
              <a:rPr lang="en-US" sz="1400" dirty="0">
                <a:latin typeface="Times New Roman" panose="02020603050405020304" pitchFamily="18" charset="0"/>
                <a:cs typeface="Times New Roman" panose="02020603050405020304" pitchFamily="18" charset="0"/>
              </a:rPr>
              <a:t>In 2004 at the Athens Olympic Games Aleksey </a:t>
            </a:r>
            <a:r>
              <a:rPr lang="en-US" sz="1400" dirty="0" err="1">
                <a:latin typeface="Times New Roman" panose="02020603050405020304" pitchFamily="18" charset="0"/>
                <a:cs typeface="Times New Roman" panose="02020603050405020304" pitchFamily="18" charset="0"/>
              </a:rPr>
              <a:t>Mishin</a:t>
            </a:r>
            <a:r>
              <a:rPr lang="en-US" sz="1400" dirty="0">
                <a:latin typeface="Times New Roman" panose="02020603050405020304" pitchFamily="18" charset="0"/>
                <a:cs typeface="Times New Roman" panose="02020603050405020304" pitchFamily="18" charset="0"/>
              </a:rPr>
              <a:t> (wrestler) from Saransk won the gold medal. Race walkers Denis </a:t>
            </a:r>
            <a:r>
              <a:rPr lang="en-US" sz="1400" dirty="0" err="1">
                <a:latin typeface="Times New Roman" panose="02020603050405020304" pitchFamily="18" charset="0"/>
                <a:cs typeface="Times New Roman" panose="02020603050405020304" pitchFamily="18" charset="0"/>
              </a:rPr>
              <a:t>Nizhegorodov</a:t>
            </a:r>
            <a:r>
              <a:rPr lang="en-US" sz="1400" dirty="0">
                <a:latin typeface="Times New Roman" panose="02020603050405020304" pitchFamily="18" charset="0"/>
                <a:cs typeface="Times New Roman" panose="02020603050405020304" pitchFamily="18" charset="0"/>
              </a:rPr>
              <a:t> and Aleksey </a:t>
            </a:r>
            <a:r>
              <a:rPr lang="en-US" sz="1400" dirty="0" err="1" smtClean="0">
                <a:noFill/>
                <a:latin typeface="Times New Roman" panose="02020603050405020304" pitchFamily="18" charset="0"/>
                <a:cs typeface="Times New Roman" panose="02020603050405020304" pitchFamily="18" charset="0"/>
              </a:rPr>
              <a:t>V</a:t>
            </a:r>
            <a:r>
              <a:rPr lang="en-US" sz="1400" dirty="0" err="1" smtClean="0">
                <a:latin typeface="Times New Roman" panose="02020603050405020304" pitchFamily="18" charset="0"/>
                <a:cs typeface="Times New Roman" panose="02020603050405020304" pitchFamily="18" charset="0"/>
              </a:rPr>
              <a:t>Voyevodin</a:t>
            </a:r>
            <a:r>
              <a:rPr lang="en-US" sz="1400" dirty="0" smtClean="0">
                <a:latin typeface="Times New Roman" panose="02020603050405020304" pitchFamily="18" charset="0"/>
                <a:cs typeface="Times New Roman" panose="02020603050405020304" pitchFamily="18" charset="0"/>
              </a:rPr>
              <a:t>(from </a:t>
            </a:r>
            <a:r>
              <a:rPr lang="en-US" sz="1400" dirty="0" err="1">
                <a:latin typeface="Times New Roman" panose="02020603050405020304" pitchFamily="18" charset="0"/>
                <a:cs typeface="Times New Roman" panose="02020603050405020304" pitchFamily="18" charset="0"/>
              </a:rPr>
              <a:t>neighbour</a:t>
            </a:r>
            <a:r>
              <a:rPr lang="en-US" sz="1400" dirty="0">
                <a:latin typeface="Times New Roman" panose="02020603050405020304" pitchFamily="18" charset="0"/>
                <a:cs typeface="Times New Roman" panose="02020603050405020304" pitchFamily="18" charset="0"/>
              </a:rPr>
              <a:t> Penza) won the silver and bronze medals respectively. In 2008 Olga </a:t>
            </a:r>
            <a:r>
              <a:rPr lang="en-US" sz="1400" dirty="0" err="1">
                <a:latin typeface="Times New Roman" panose="02020603050405020304" pitchFamily="18" charset="0"/>
                <a:cs typeface="Times New Roman" panose="02020603050405020304" pitchFamily="18" charset="0"/>
              </a:rPr>
              <a:t>Kaniskina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Valeriy</a:t>
            </a:r>
            <a:r>
              <a:rPr lang="en-US" sz="1400" dirty="0">
                <a:latin typeface="Times New Roman" panose="02020603050405020304" pitchFamily="18" charset="0"/>
                <a:cs typeface="Times New Roman" panose="02020603050405020304" pitchFamily="18" charset="0"/>
              </a:rPr>
              <a:t> </a:t>
            </a:r>
            <a:r>
              <a:rPr lang="en-US" sz="1400" dirty="0" err="1" smtClean="0">
                <a:latin typeface="Times New Roman" panose="02020603050405020304" pitchFamily="18" charset="0"/>
                <a:cs typeface="Times New Roman" panose="02020603050405020304" pitchFamily="18" charset="0"/>
              </a:rPr>
              <a:t>Borchin</a:t>
            </a:r>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and Denis </a:t>
            </a:r>
            <a:r>
              <a:rPr lang="en-US" sz="1400" dirty="0" err="1">
                <a:latin typeface="Times New Roman" panose="02020603050405020304" pitchFamily="18" charset="0"/>
                <a:cs typeface="Times New Roman" panose="02020603050405020304" pitchFamily="18" charset="0"/>
              </a:rPr>
              <a:t>Nizhegorodov</a:t>
            </a:r>
            <a:r>
              <a:rPr lang="en-US" sz="1400" dirty="0">
                <a:latin typeface="Times New Roman" panose="02020603050405020304" pitchFamily="18" charset="0"/>
                <a:cs typeface="Times New Roman" panose="02020603050405020304" pitchFamily="18" charset="0"/>
              </a:rPr>
              <a:t> won two gold and one bronze Olympic medals.</a:t>
            </a:r>
            <a:endParaRPr lang="ru-RU" sz="1400" dirty="0">
              <a:latin typeface="Times New Roman" panose="02020603050405020304" pitchFamily="18" charset="0"/>
              <a:cs typeface="Times New Roman" panose="02020603050405020304" pitchFamily="18" charset="0"/>
            </a:endParaRPr>
          </a:p>
          <a:p>
            <a:endParaRPr lang="ru-RU" sz="1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963" y="4037745"/>
            <a:ext cx="4114037" cy="2727386"/>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1905000"/>
            <a:ext cx="4267200" cy="3200400"/>
          </a:xfrm>
          <a:prstGeom prst="rect">
            <a:avLst/>
          </a:prstGeom>
        </p:spPr>
      </p:pic>
      <p:sp>
        <p:nvSpPr>
          <p:cNvPr id="7" name="TextBox 6"/>
          <p:cNvSpPr txBox="1"/>
          <p:nvPr/>
        </p:nvSpPr>
        <p:spPr>
          <a:xfrm>
            <a:off x="4495800" y="1219200"/>
            <a:ext cx="4002024" cy="2677656"/>
          </a:xfrm>
          <a:prstGeom prst="rect">
            <a:avLst/>
          </a:prstGeom>
          <a:noFill/>
        </p:spPr>
        <p:txBody>
          <a:bodyPr wrap="square" rtlCol="0">
            <a:spAutoFit/>
          </a:bodyPr>
          <a:lstStyle/>
          <a:p>
            <a:pPr algn="just"/>
            <a:r>
              <a:rPr lang="en-US" sz="1400" dirty="0">
                <a:latin typeface="Times New Roman" panose="02020603050405020304" pitchFamily="18" charset="0"/>
                <a:cs typeface="Times New Roman" panose="02020603050405020304" pitchFamily="18" charset="0"/>
              </a:rPr>
              <a:t>In 2009 Olga </a:t>
            </a:r>
            <a:r>
              <a:rPr lang="en-US" sz="1400" dirty="0" err="1">
                <a:latin typeface="Times New Roman" panose="02020603050405020304" pitchFamily="18" charset="0"/>
                <a:cs typeface="Times New Roman" panose="02020603050405020304" pitchFamily="18" charset="0"/>
              </a:rPr>
              <a:t>Kaniskina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Valeriy</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Borchin</a:t>
            </a:r>
            <a:r>
              <a:rPr lang="en-US" sz="1400" dirty="0">
                <a:latin typeface="Times New Roman" panose="02020603050405020304" pitchFamily="18" charset="0"/>
                <a:cs typeface="Times New Roman" panose="02020603050405020304" pitchFamily="18" charset="0"/>
              </a:rPr>
              <a:t> and Sergey </a:t>
            </a:r>
            <a:r>
              <a:rPr lang="en-US" sz="1400" dirty="0" err="1">
                <a:latin typeface="Times New Roman" panose="02020603050405020304" pitchFamily="18" charset="0"/>
                <a:cs typeface="Times New Roman" panose="02020603050405020304" pitchFamily="18" charset="0"/>
              </a:rPr>
              <a:t>Kirdyapkin</a:t>
            </a:r>
            <a:r>
              <a:rPr lang="en-US" sz="1400" dirty="0">
                <a:latin typeface="Times New Roman" panose="02020603050405020304" pitchFamily="18" charset="0"/>
                <a:cs typeface="Times New Roman" panose="02020603050405020304" pitchFamily="18" charset="0"/>
              </a:rPr>
              <a:t> won all the gold at the World Championship in </a:t>
            </a:r>
            <a:r>
              <a:rPr lang="en-US" sz="1400" dirty="0" smtClean="0">
                <a:latin typeface="Times New Roman" panose="02020603050405020304" pitchFamily="18" charset="0"/>
                <a:cs typeface="Times New Roman" panose="02020603050405020304" pitchFamily="18" charset="0"/>
              </a:rPr>
              <a:t>Berlin. </a:t>
            </a:r>
            <a:r>
              <a:rPr lang="en-US" sz="1400" dirty="0">
                <a:latin typeface="Times New Roman" panose="02020603050405020304" pitchFamily="18" charset="0"/>
                <a:cs typeface="Times New Roman" panose="02020603050405020304" pitchFamily="18" charset="0"/>
              </a:rPr>
              <a:t>They won at all distances in race walking. In 2010 Olga </a:t>
            </a:r>
            <a:r>
              <a:rPr lang="en-US" sz="1400" dirty="0" err="1" smtClean="0">
                <a:latin typeface="Times New Roman" panose="02020603050405020304" pitchFamily="18" charset="0"/>
                <a:cs typeface="Times New Roman" panose="02020603050405020304" pitchFamily="18" charset="0"/>
              </a:rPr>
              <a:t>Kaniskina</a:t>
            </a:r>
            <a:r>
              <a:rPr lang="en-US" sz="1400" dirty="0" smtClean="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Anisya</a:t>
            </a:r>
            <a:r>
              <a:rPr lang="en-US" sz="1400" dirty="0">
                <a:latin typeface="Times New Roman" panose="02020603050405020304" pitchFamily="18" charset="0"/>
                <a:cs typeface="Times New Roman" panose="02020603050405020304" pitchFamily="18" charset="0"/>
              </a:rPr>
              <a:t> </a:t>
            </a:r>
            <a:r>
              <a:rPr lang="en-US" sz="1400" dirty="0" err="1" smtClean="0">
                <a:latin typeface="Times New Roman" panose="02020603050405020304" pitchFamily="18" charset="0"/>
                <a:cs typeface="Times New Roman" panose="02020603050405020304" pitchFamily="18" charset="0"/>
              </a:rPr>
              <a:t>Kirdyapkina</a:t>
            </a:r>
            <a:r>
              <a:rPr lang="en-US" sz="1400" dirty="0">
                <a:latin typeface="Times New Roman" panose="02020603050405020304" pitchFamily="18" charset="0"/>
                <a:cs typeface="Times New Roman" panose="02020603050405020304" pitchFamily="18" charset="0"/>
              </a:rPr>
              <a:t> </a:t>
            </a:r>
            <a:r>
              <a:rPr lang="en-US" sz="1400" dirty="0" smtClean="0">
                <a:latin typeface="Times New Roman" panose="02020603050405020304" pitchFamily="18" charset="0"/>
                <a:cs typeface="Times New Roman" panose="02020603050405020304" pitchFamily="18" charset="0"/>
              </a:rPr>
              <a:t>and </a:t>
            </a:r>
            <a:r>
              <a:rPr lang="en-US" sz="1400" dirty="0">
                <a:latin typeface="Times New Roman" panose="02020603050405020304" pitchFamily="18" charset="0"/>
                <a:cs typeface="Times New Roman" panose="02020603050405020304" pitchFamily="18" charset="0"/>
              </a:rPr>
              <a:t>Vera </a:t>
            </a:r>
            <a:r>
              <a:rPr lang="en-US" sz="1400" dirty="0" err="1" smtClean="0">
                <a:latin typeface="Times New Roman" panose="02020603050405020304" pitchFamily="18" charset="0"/>
                <a:cs typeface="Times New Roman" panose="02020603050405020304" pitchFamily="18" charset="0"/>
              </a:rPr>
              <a:t>Sokolova</a:t>
            </a:r>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won all three medals in the women's race walking competition for 20 kilometers at the European Championships in </a:t>
            </a:r>
            <a:r>
              <a:rPr lang="en-US" sz="1400" dirty="0" smtClean="0">
                <a:latin typeface="Times New Roman" panose="02020603050405020304" pitchFamily="18" charset="0"/>
                <a:cs typeface="Times New Roman" panose="02020603050405020304" pitchFamily="18" charset="0"/>
              </a:rPr>
              <a:t>Barcelona</a:t>
            </a:r>
            <a:r>
              <a:rPr lang="en-US" sz="1400" dirty="0">
                <a:latin typeface="Times New Roman" panose="02020603050405020304" pitchFamily="18" charset="0"/>
                <a:cs typeface="Times New Roman" panose="02020603050405020304" pitchFamily="18" charset="0"/>
              </a:rPr>
              <a:t>.</a:t>
            </a:r>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Other race walkers from Mordovia include: Elena </a:t>
            </a:r>
            <a:r>
              <a:rPr lang="en-US" sz="1400" dirty="0" err="1">
                <a:latin typeface="Times New Roman" panose="02020603050405020304" pitchFamily="18" charset="0"/>
                <a:cs typeface="Times New Roman" panose="02020603050405020304" pitchFamily="18" charset="0"/>
              </a:rPr>
              <a:t>Lashmanova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Olena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Shumkina</a:t>
            </a:r>
            <a:r>
              <a:rPr lang="en-US" sz="1400" dirty="0">
                <a:latin typeface="Times New Roman" panose="02020603050405020304" pitchFamily="18" charset="0"/>
                <a:cs typeface="Times New Roman" panose="02020603050405020304" pitchFamily="18" charset="0"/>
              </a:rPr>
              <a:t>, Irina </a:t>
            </a:r>
            <a:r>
              <a:rPr lang="en-US" sz="1400" dirty="0" err="1">
                <a:latin typeface="Times New Roman" panose="02020603050405020304" pitchFamily="18" charset="0"/>
                <a:cs typeface="Times New Roman" panose="02020603050405020304" pitchFamily="18" charset="0"/>
              </a:rPr>
              <a:t>Stankina</a:t>
            </a:r>
            <a:r>
              <a:rPr lang="en-US" sz="1400" dirty="0">
                <a:latin typeface="Times New Roman" panose="02020603050405020304" pitchFamily="18" charset="0"/>
                <a:cs typeface="Times New Roman" panose="02020603050405020304" pitchFamily="18" charset="0"/>
              </a:rPr>
              <a:t>, Sergey </a:t>
            </a:r>
            <a:r>
              <a:rPr lang="en-US" sz="1400" dirty="0" err="1">
                <a:latin typeface="Times New Roman" panose="02020603050405020304" pitchFamily="18" charset="0"/>
                <a:cs typeface="Times New Roman" panose="02020603050405020304" pitchFamily="18" charset="0"/>
              </a:rPr>
              <a:t>Bakulin</a:t>
            </a:r>
            <a:r>
              <a:rPr lang="en-US" sz="1400" dirty="0">
                <a:latin typeface="Times New Roman" panose="02020603050405020304" pitchFamily="18" charset="0"/>
                <a:cs typeface="Times New Roman" panose="02020603050405020304" pitchFamily="18" charset="0"/>
              </a:rPr>
              <a:t>, Stanislav </a:t>
            </a:r>
            <a:r>
              <a:rPr lang="en-US" sz="1400" dirty="0" err="1">
                <a:latin typeface="Times New Roman" panose="02020603050405020304" pitchFamily="18" charset="0"/>
                <a:cs typeface="Times New Roman" panose="02020603050405020304" pitchFamily="18" charset="0"/>
              </a:rPr>
              <a:t>Emelyanov</a:t>
            </a:r>
            <a:r>
              <a:rPr lang="en-US" sz="1400" dirty="0">
                <a:latin typeface="Times New Roman" panose="02020603050405020304" pitchFamily="18" charset="0"/>
                <a:cs typeface="Times New Roman" panose="02020603050405020304" pitchFamily="18" charset="0"/>
              </a:rPr>
              <a:t>, Vladimir </a:t>
            </a:r>
            <a:r>
              <a:rPr lang="en-US" sz="1400" dirty="0" err="1">
                <a:latin typeface="Times New Roman" panose="02020603050405020304" pitchFamily="18" charset="0"/>
                <a:cs typeface="Times New Roman" panose="02020603050405020304" pitchFamily="18" charset="0"/>
              </a:rPr>
              <a:t>Kanaykin</a:t>
            </a:r>
            <a:r>
              <a:rPr lang="en-US" sz="1400" dirty="0">
                <a:latin typeface="Times New Roman" panose="02020603050405020304" pitchFamily="18" charset="0"/>
                <a:cs typeface="Times New Roman" panose="02020603050405020304" pitchFamily="18" charset="0"/>
              </a:rPr>
              <a:t>, Sergey </a:t>
            </a:r>
            <a:r>
              <a:rPr lang="en-US" sz="1400" dirty="0" err="1">
                <a:latin typeface="Times New Roman" panose="02020603050405020304" pitchFamily="18" charset="0"/>
                <a:cs typeface="Times New Roman" panose="02020603050405020304" pitchFamily="18" charset="0"/>
              </a:rPr>
              <a:t>Kirdyapkin</a:t>
            </a:r>
            <a:r>
              <a:rPr lang="en-US" sz="1400" dirty="0">
                <a:latin typeface="Times New Roman" panose="02020603050405020304" pitchFamily="18" charset="0"/>
                <a:cs typeface="Times New Roman" panose="02020603050405020304" pitchFamily="18" charset="0"/>
              </a:rPr>
              <a:t> (married to </a:t>
            </a:r>
            <a:r>
              <a:rPr lang="en-US" sz="1400" dirty="0" err="1">
                <a:latin typeface="Times New Roman" panose="02020603050405020304" pitchFamily="18" charset="0"/>
                <a:cs typeface="Times New Roman" panose="02020603050405020304" pitchFamily="18" charset="0"/>
              </a:rPr>
              <a:t>Anisya</a:t>
            </a:r>
            <a:r>
              <a:rPr lang="en-US" sz="1400" dirty="0">
                <a:latin typeface="Times New Roman" panose="02020603050405020304" pitchFamily="18" charset="0"/>
                <a:cs typeface="Times New Roman" panose="02020603050405020304" pitchFamily="18" charset="0"/>
              </a:rPr>
              <a:t>), Sergey </a:t>
            </a:r>
            <a:r>
              <a:rPr lang="en-US" sz="1400" dirty="0" err="1">
                <a:latin typeface="Times New Roman" panose="02020603050405020304" pitchFamily="18" charset="0"/>
                <a:cs typeface="Times New Roman" panose="02020603050405020304" pitchFamily="18" charset="0"/>
              </a:rPr>
              <a:t>Morozov</a:t>
            </a:r>
            <a:r>
              <a:rPr lang="en-US" sz="1400" dirty="0">
                <a:latin typeface="Times New Roman" panose="02020603050405020304" pitchFamily="18" charset="0"/>
                <a:cs typeface="Times New Roman" panose="02020603050405020304" pitchFamily="18" charset="0"/>
              </a:rPr>
              <a:t> and Roman </a:t>
            </a:r>
            <a:r>
              <a:rPr lang="en-US" sz="1400" dirty="0" err="1">
                <a:latin typeface="Times New Roman" panose="02020603050405020304" pitchFamily="18" charset="0"/>
                <a:cs typeface="Times New Roman" panose="02020603050405020304" pitchFamily="18" charset="0"/>
              </a:rPr>
              <a:t>Rasskazov</a:t>
            </a:r>
            <a:r>
              <a:rPr lang="en-US" sz="1400" dirty="0"/>
              <a:t>. </a:t>
            </a:r>
            <a:endParaRPr lang="ru-RU" sz="1400" dirty="0">
              <a:latin typeface="Times New Roman" panose="02020603050405020304" pitchFamily="18" charset="0"/>
              <a:cs typeface="Times New Roman" panose="02020603050405020304" pitchFamily="18" charset="0"/>
            </a:endParaRPr>
          </a:p>
        </p:txBody>
      </p:sp>
    </p:spTree>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00px-Gymnastics_(rhythmic)_pictogram.svg.png"/>
          <p:cNvPicPr>
            <a:picLocks noChangeAspect="1"/>
          </p:cNvPicPr>
          <p:nvPr/>
        </p:nvPicPr>
        <p:blipFill>
          <a:blip r:embed="rId2">
            <a:clrChange>
              <a:clrFrom>
                <a:srgbClr val="000000">
                  <a:alpha val="0"/>
                </a:srgbClr>
              </a:clrFrom>
              <a:clrTo>
                <a:srgbClr val="000000">
                  <a:alpha val="0"/>
                </a:srgbClr>
              </a:clrTo>
            </a:clrChange>
          </a:blip>
          <a:stretch>
            <a:fillRect/>
          </a:stretch>
        </p:blipFill>
        <p:spPr>
          <a:xfrm>
            <a:off x="228600" y="5257800"/>
            <a:ext cx="1447800" cy="1447800"/>
          </a:xfrm>
          <a:prstGeom prst="rect">
            <a:avLst/>
          </a:prstGeom>
        </p:spPr>
      </p:pic>
      <p:pic>
        <p:nvPicPr>
          <p:cNvPr id="4" name="Picture 4" descr="http://www.forumalew.org/attachments/22601d1414160657/4-koseli-kenar-susleri.png"/>
          <p:cNvPicPr>
            <a:picLocks noChangeAspect="1" noChangeArrowheads="1"/>
          </p:cNvPicPr>
          <p:nvPr/>
        </p:nvPicPr>
        <p:blipFill>
          <a:blip r:embed="rId3"/>
          <a:srcRect/>
          <a:stretch>
            <a:fillRect/>
          </a:stretch>
        </p:blipFill>
        <p:spPr bwMode="auto">
          <a:xfrm rot="16200000" flipH="1" flipV="1">
            <a:off x="6405563" y="147637"/>
            <a:ext cx="2524125" cy="2533651"/>
          </a:xfrm>
          <a:prstGeom prst="rect">
            <a:avLst/>
          </a:prstGeom>
          <a:noFill/>
        </p:spPr>
      </p:pic>
      <p:sp>
        <p:nvSpPr>
          <p:cNvPr id="2" name="TextBox 1"/>
          <p:cNvSpPr txBox="1"/>
          <p:nvPr/>
        </p:nvSpPr>
        <p:spPr>
          <a:xfrm>
            <a:off x="352425" y="398798"/>
            <a:ext cx="4448175" cy="1600438"/>
          </a:xfrm>
          <a:prstGeom prst="rect">
            <a:avLst/>
          </a:prstGeom>
          <a:noFill/>
        </p:spPr>
        <p:txBody>
          <a:bodyPr wrap="square" rtlCol="0">
            <a:spAutoFit/>
          </a:bodyPr>
          <a:lstStyle/>
          <a:p>
            <a:pPr algn="just"/>
            <a:r>
              <a:rPr lang="en-US" sz="1400" dirty="0">
                <a:latin typeface="Times New Roman" panose="02020603050405020304" pitchFamily="18" charset="0"/>
                <a:cs typeface="Times New Roman" panose="02020603050405020304" pitchFamily="18" charset="0"/>
              </a:rPr>
              <a:t>In 2014 Mordovia was chosen among the 12 regions as an experimental ground for determining norms of physical training among school children and students in the framework of the Decree of the President of the Russian Federation on the introduction of physical and sport complex “Ready for </a:t>
            </a:r>
            <a:r>
              <a:rPr lang="en-US" sz="1400" dirty="0" err="1">
                <a:latin typeface="Times New Roman" panose="02020603050405020304" pitchFamily="18" charset="0"/>
                <a:cs typeface="Times New Roman" panose="02020603050405020304" pitchFamily="18" charset="0"/>
              </a:rPr>
              <a:t>Labour</a:t>
            </a:r>
            <a:r>
              <a:rPr lang="en-US" sz="1400" dirty="0">
                <a:latin typeface="Times New Roman" panose="02020603050405020304" pitchFamily="18" charset="0"/>
                <a:cs typeface="Times New Roman" panose="02020603050405020304" pitchFamily="18" charset="0"/>
              </a:rPr>
              <a:t> and </a:t>
            </a:r>
            <a:r>
              <a:rPr lang="en-US" sz="1400" dirty="0" err="1">
                <a:latin typeface="Times New Roman" panose="02020603050405020304" pitchFamily="18" charset="0"/>
                <a:cs typeface="Times New Roman" panose="02020603050405020304" pitchFamily="18" charset="0"/>
              </a:rPr>
              <a:t>Defence</a:t>
            </a:r>
            <a:r>
              <a:rPr lang="en-US" sz="1400" dirty="0">
                <a:latin typeface="Times New Roman" panose="02020603050405020304" pitchFamily="18" charset="0"/>
                <a:cs typeface="Times New Roman" panose="02020603050405020304" pitchFamily="18" charset="0"/>
              </a:rPr>
              <a:t>”. In the last two years more than 80 thousand people have been </a:t>
            </a:r>
            <a:r>
              <a:rPr lang="en-US" sz="1400" dirty="0" smtClean="0">
                <a:latin typeface="Times New Roman" panose="02020603050405020304" pitchFamily="18" charset="0"/>
                <a:cs typeface="Times New Roman" panose="02020603050405020304" pitchFamily="18" charset="0"/>
              </a:rPr>
              <a:t>tested.</a:t>
            </a:r>
            <a:endParaRPr lang="ru-RU" sz="1400"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800" y="609600"/>
            <a:ext cx="2286000" cy="2381250"/>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2438400"/>
            <a:ext cx="3759200" cy="2508930"/>
          </a:xfrm>
          <a:prstGeom prst="rect">
            <a:avLst/>
          </a:prstGeom>
        </p:spPr>
      </p:pic>
      <p:pic>
        <p:nvPicPr>
          <p:cNvPr id="8" name="Рисунок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3400" y="3200400"/>
            <a:ext cx="4353117" cy="2895600"/>
          </a:xfrm>
          <a:prstGeom prst="rect">
            <a:avLst/>
          </a:prstGeom>
        </p:spPr>
      </p:pic>
    </p:spTree>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olympic-sports-piktogramme-olympischen-sportbundes-jeu-de-paume-piktogramm-clip-art_435294.jpg"/>
          <p:cNvPicPr>
            <a:picLocks noChangeAspect="1"/>
          </p:cNvPicPr>
          <p:nvPr/>
        </p:nvPicPr>
        <p:blipFill>
          <a:blip r:embed="rId2" cstate="print">
            <a:clrChange>
              <a:clrFrom>
                <a:srgbClr val="FFFFFF"/>
              </a:clrFrom>
              <a:clrTo>
                <a:srgbClr val="FFFFFF">
                  <a:alpha val="0"/>
                </a:srgbClr>
              </a:clrTo>
            </a:clrChange>
          </a:blip>
          <a:stretch>
            <a:fillRect/>
          </a:stretch>
        </p:blipFill>
        <p:spPr>
          <a:xfrm>
            <a:off x="7315200" y="152400"/>
            <a:ext cx="1618994" cy="1153468"/>
          </a:xfrm>
          <a:prstGeom prst="rect">
            <a:avLst/>
          </a:prstGeom>
        </p:spPr>
      </p:pic>
      <p:pic>
        <p:nvPicPr>
          <p:cNvPr id="3" name="Picture 4" descr="http://www.forumalew.org/attachments/22601d1414160657/4-koseli-kenar-susleri.png"/>
          <p:cNvPicPr>
            <a:picLocks noChangeAspect="1" noChangeArrowheads="1"/>
          </p:cNvPicPr>
          <p:nvPr/>
        </p:nvPicPr>
        <p:blipFill>
          <a:blip r:embed="rId3"/>
          <a:srcRect/>
          <a:stretch>
            <a:fillRect/>
          </a:stretch>
        </p:blipFill>
        <p:spPr bwMode="auto">
          <a:xfrm rot="5400000" flipH="1" flipV="1">
            <a:off x="233363" y="4110037"/>
            <a:ext cx="2524125" cy="2533651"/>
          </a:xfrm>
          <a:prstGeom prst="rect">
            <a:avLst/>
          </a:prstGeom>
          <a:noFill/>
        </p:spPr>
      </p:pic>
      <p:sp>
        <p:nvSpPr>
          <p:cNvPr id="4" name="TextBox 3"/>
          <p:cNvSpPr txBox="1"/>
          <p:nvPr/>
        </p:nvSpPr>
        <p:spPr>
          <a:xfrm>
            <a:off x="390525" y="421357"/>
            <a:ext cx="6924676" cy="523220"/>
          </a:xfrm>
          <a:prstGeom prst="rect">
            <a:avLst/>
          </a:prstGeom>
          <a:noFill/>
        </p:spPr>
        <p:txBody>
          <a:bodyPr wrap="square" rtlCol="0">
            <a:spAutoFit/>
          </a:bodyPr>
          <a:lstStyle/>
          <a:p>
            <a:r>
              <a:rPr lang="en-US" sz="1400" dirty="0"/>
              <a:t>In 2015 1449 republican, Russian and international competitions were held. Approximately 255 thousand people participated in </a:t>
            </a:r>
            <a:r>
              <a:rPr lang="en-US" sz="1400" dirty="0" smtClean="0"/>
              <a:t>them.</a:t>
            </a:r>
            <a:endParaRPr lang="ru-RU" sz="1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000" y="1030302"/>
            <a:ext cx="5493355" cy="3654062"/>
          </a:xfrm>
          <a:prstGeom prst="rect">
            <a:avLst/>
          </a:prstGeom>
        </p:spPr>
      </p:pic>
      <p:sp>
        <p:nvSpPr>
          <p:cNvPr id="6" name="TextBox 5"/>
          <p:cNvSpPr txBox="1"/>
          <p:nvPr/>
        </p:nvSpPr>
        <p:spPr>
          <a:xfrm>
            <a:off x="990600" y="4684364"/>
            <a:ext cx="7391399" cy="1384995"/>
          </a:xfrm>
          <a:prstGeom prst="rect">
            <a:avLst/>
          </a:prstGeom>
          <a:noFill/>
        </p:spPr>
        <p:txBody>
          <a:bodyPr wrap="square" rtlCol="0">
            <a:spAutoFit/>
          </a:bodyPr>
          <a:lstStyle/>
          <a:p>
            <a:pPr algn="just"/>
            <a:r>
              <a:rPr lang="en-US" sz="1400" dirty="0">
                <a:latin typeface="Times New Roman" panose="02020603050405020304" pitchFamily="18" charset="0"/>
                <a:cs typeface="Times New Roman" panose="02020603050405020304" pitchFamily="18" charset="0"/>
              </a:rPr>
              <a:t>More than 90 thousand school children took part in district stages of the President Sport Games and the President Competitions. Competitions among children and young people “Leaver Ball”, “Golden Disk”, “White Castle” are held on the annual basis. Russian sports events such as: Winter Rural Sport Games, XXXIII open mass start “Russian Ski Track”, mass competitions in speed skating “Ice of our Hope”, in sport orienteering “Russian Azimuth”, day of running “Cross-Country Race of Nations” have been held.</a:t>
            </a:r>
            <a:endParaRPr lang="ru-RU" sz="140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20880325_0.jpg"/>
          <p:cNvPicPr>
            <a:picLocks noChangeAspect="1"/>
          </p:cNvPicPr>
          <p:nvPr/>
        </p:nvPicPr>
        <p:blipFill>
          <a:blip r:embed="rId2">
            <a:clrChange>
              <a:clrFrom>
                <a:srgbClr val="FFFFFF"/>
              </a:clrFrom>
              <a:clrTo>
                <a:srgbClr val="FFFFFF">
                  <a:alpha val="0"/>
                </a:srgbClr>
              </a:clrTo>
            </a:clrChange>
          </a:blip>
          <a:srcRect l="25333" r="14667" b="18868"/>
          <a:stretch>
            <a:fillRect/>
          </a:stretch>
        </p:blipFill>
        <p:spPr>
          <a:xfrm>
            <a:off x="0" y="5334000"/>
            <a:ext cx="1381420" cy="1320023"/>
          </a:xfrm>
          <a:prstGeom prst="rect">
            <a:avLst/>
          </a:prstGeom>
        </p:spPr>
      </p:pic>
      <p:pic>
        <p:nvPicPr>
          <p:cNvPr id="3" name="Picture 4" descr="http://www.forumalew.org/attachments/22601d1414160657/4-koseli-kenar-susleri.png"/>
          <p:cNvPicPr>
            <a:picLocks noChangeAspect="1" noChangeArrowheads="1"/>
          </p:cNvPicPr>
          <p:nvPr/>
        </p:nvPicPr>
        <p:blipFill>
          <a:blip r:embed="rId3"/>
          <a:srcRect/>
          <a:stretch>
            <a:fillRect/>
          </a:stretch>
        </p:blipFill>
        <p:spPr bwMode="auto">
          <a:xfrm rot="16200000" flipH="1" flipV="1">
            <a:off x="6405563" y="147637"/>
            <a:ext cx="2524125" cy="2533651"/>
          </a:xfrm>
          <a:prstGeom prst="rect">
            <a:avLst/>
          </a:prstGeom>
          <a:noFill/>
        </p:spPr>
      </p:pic>
      <p:sp>
        <p:nvSpPr>
          <p:cNvPr id="6" name="TextBox 5"/>
          <p:cNvSpPr txBox="1"/>
          <p:nvPr/>
        </p:nvSpPr>
        <p:spPr>
          <a:xfrm>
            <a:off x="6019801" y="609600"/>
            <a:ext cx="2266950" cy="3323987"/>
          </a:xfrm>
          <a:prstGeom prst="rect">
            <a:avLst/>
          </a:prstGeom>
          <a:noFill/>
        </p:spPr>
        <p:txBody>
          <a:bodyPr wrap="square" rtlCol="0">
            <a:spAutoFit/>
          </a:bodyPr>
          <a:lstStyle/>
          <a:p>
            <a:pPr algn="just"/>
            <a:r>
              <a:rPr lang="en-US" sz="1400" dirty="0"/>
              <a:t>In 2015 sportsmen from Mordovia training wrestling, BMX-sport, rowing and canoeing, boxing, football and hockey, figure-skating, etc., gained significant success in Russian and international competitions. In 2015 sportsmen from Mordovia at the age of under 23 won 222 medal places at different competitions and championships of Russia, Europe and the </a:t>
            </a:r>
            <a:r>
              <a:rPr lang="en-US" sz="1400" dirty="0" smtClean="0"/>
              <a:t>World</a:t>
            </a:r>
            <a:r>
              <a:rPr lang="ru-RU" sz="1400" dirty="0"/>
              <a:t>.</a:t>
            </a:r>
            <a:endParaRPr lang="ru-RU" sz="1400" dirty="0">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623" y="590550"/>
            <a:ext cx="2880104" cy="1924050"/>
          </a:xfrm>
          <a:prstGeom prst="rect">
            <a:avLst/>
          </a:prstGeom>
        </p:spPr>
      </p:pic>
      <p:pic>
        <p:nvPicPr>
          <p:cNvPr id="11" name="Рисунок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00400" y="590550"/>
            <a:ext cx="2667000" cy="2000250"/>
          </a:xfrm>
          <a:prstGeom prst="rect">
            <a:avLst/>
          </a:prstGeom>
        </p:spPr>
      </p:pic>
      <p:pic>
        <p:nvPicPr>
          <p:cNvPr id="12" name="Рисунок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350" y="2893900"/>
            <a:ext cx="2838449" cy="1706146"/>
          </a:xfrm>
          <a:prstGeom prst="rect">
            <a:avLst/>
          </a:prstGeom>
        </p:spPr>
      </p:pic>
      <p:pic>
        <p:nvPicPr>
          <p:cNvPr id="13" name="Рисунок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33727" y="2893900"/>
            <a:ext cx="2733674" cy="1800076"/>
          </a:xfrm>
          <a:prstGeom prst="rect">
            <a:avLst/>
          </a:prstGeom>
        </p:spPr>
      </p:pic>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14500" y="4876800"/>
            <a:ext cx="2786355" cy="1853423"/>
          </a:xfrm>
          <a:prstGeom prst="rect">
            <a:avLst/>
          </a:prstGeom>
        </p:spPr>
      </p:pic>
      <p:pic>
        <p:nvPicPr>
          <p:cNvPr id="15" name="Рисунок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72200" y="3962162"/>
            <a:ext cx="2614062" cy="2691861"/>
          </a:xfrm>
          <a:prstGeom prst="rect">
            <a:avLst/>
          </a:prstGeom>
        </p:spPr>
      </p:pic>
    </p:spTree>
    <p:extLst>
      <p:ext uri="{BB962C8B-B14F-4D97-AF65-F5344CB8AC3E}">
        <p14:creationId xmlns:p14="http://schemas.microsoft.com/office/powerpoint/2010/main" val="347236150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www.forumalew.org/attachments/22601d1414160657/4-koseli-kenar-susleri.png"/>
          <p:cNvPicPr>
            <a:picLocks noChangeAspect="1" noChangeArrowheads="1"/>
          </p:cNvPicPr>
          <p:nvPr/>
        </p:nvPicPr>
        <p:blipFill>
          <a:blip r:embed="rId2"/>
          <a:srcRect/>
          <a:stretch>
            <a:fillRect/>
          </a:stretch>
        </p:blipFill>
        <p:spPr bwMode="auto">
          <a:xfrm rot="16200000" flipH="1" flipV="1">
            <a:off x="6405563" y="147637"/>
            <a:ext cx="2524125" cy="2533651"/>
          </a:xfrm>
          <a:prstGeom prst="rect">
            <a:avLst/>
          </a:prstGeom>
          <a:noFill/>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7750" y="1295399"/>
            <a:ext cx="6953249" cy="3084493"/>
          </a:xfrm>
          <a:prstGeom prst="rect">
            <a:avLst/>
          </a:prstGeom>
        </p:spPr>
      </p:pic>
      <p:sp>
        <p:nvSpPr>
          <p:cNvPr id="5" name="TextBox 4"/>
          <p:cNvSpPr txBox="1"/>
          <p:nvPr/>
        </p:nvSpPr>
        <p:spPr>
          <a:xfrm>
            <a:off x="690711" y="457200"/>
            <a:ext cx="7234089" cy="95410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The Conception for the Development of Information and Communication Infrastructure in the framework of preparation and holding matches of the FIFA World Cup 2018 in Saransk was approved by the Decree of the Republic of Mordovia Government of October 23, 2015 No. 816-P.</a:t>
            </a:r>
            <a:br>
              <a:rPr lang="en-US" sz="1400" dirty="0">
                <a:latin typeface="Times New Roman" panose="02020603050405020304" pitchFamily="18" charset="0"/>
                <a:cs typeface="Times New Roman" panose="02020603050405020304" pitchFamily="18" charset="0"/>
              </a:rPr>
            </a:br>
            <a:endParaRPr lang="ru-RU" sz="14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838200" y="4379893"/>
            <a:ext cx="7315200" cy="1815882"/>
          </a:xfrm>
          <a:prstGeom prst="rect">
            <a:avLst/>
          </a:prstGeom>
          <a:noFill/>
        </p:spPr>
        <p:txBody>
          <a:bodyPr wrap="square" rtlCol="0">
            <a:spAutoFit/>
          </a:bodyPr>
          <a:lstStyle/>
          <a:p>
            <a:pPr algn="just"/>
            <a:r>
              <a:rPr lang="en-US" sz="1400" dirty="0">
                <a:latin typeface="Times New Roman" panose="02020603050405020304" pitchFamily="18" charset="0"/>
                <a:cs typeface="Times New Roman" panose="02020603050405020304" pitchFamily="18" charset="0"/>
              </a:rPr>
              <a:t>Press-tour for international mass-media in the framework of the preparation for the FIFA World Cup 2018 was held. 20 international journalists visited Saransk and positively evaluated the city. More than 20 publications in printed and internet editions </a:t>
            </a:r>
            <a:r>
              <a:rPr lang="en-US" sz="1400" dirty="0" smtClean="0">
                <a:latin typeface="Times New Roman" panose="02020603050405020304" pitchFamily="18" charset="0"/>
                <a:cs typeface="Times New Roman" panose="02020603050405020304" pitchFamily="18" charset="0"/>
              </a:rPr>
              <a:t>followed</a:t>
            </a:r>
            <a:r>
              <a:rPr lang="ru-RU" sz="1400" dirty="0" smtClean="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 Official tourist and information portal of the Republic of Mordovia is regularly updated, technically supported and promoted. 10 tourist products including 8 excursion routes (“</a:t>
            </a:r>
            <a:r>
              <a:rPr lang="en-US" sz="1400" dirty="0" err="1">
                <a:latin typeface="Times New Roman" panose="02020603050405020304" pitchFamily="18" charset="0"/>
                <a:cs typeface="Times New Roman" panose="02020603050405020304" pitchFamily="18" charset="0"/>
              </a:rPr>
              <a:t>Shumbrat</a:t>
            </a:r>
            <a:r>
              <a:rPr lang="en-US" sz="1400" dirty="0">
                <a:latin typeface="Times New Roman" panose="02020603050405020304" pitchFamily="18" charset="0"/>
                <a:cs typeface="Times New Roman" panose="02020603050405020304" pitchFamily="18" charset="0"/>
              </a:rPr>
              <a:t>, Saransk!”, “Sporting Saransk”, “Ethnic Mordovia”, “Mordovia Land Beginnings”, “Reserve Land”, “</a:t>
            </a:r>
            <a:r>
              <a:rPr lang="en-US" sz="1400" dirty="0" err="1">
                <a:latin typeface="Times New Roman" panose="02020603050405020304" pitchFamily="18" charset="0"/>
                <a:cs typeface="Times New Roman" panose="02020603050405020304" pitchFamily="18" charset="0"/>
              </a:rPr>
              <a:t>Mordovian</a:t>
            </a:r>
            <a:r>
              <a:rPr lang="en-US" sz="1400" dirty="0">
                <a:latin typeface="Times New Roman" panose="02020603050405020304" pitchFamily="18" charset="0"/>
                <a:cs typeface="Times New Roman" panose="02020603050405020304" pitchFamily="18" charset="0"/>
              </a:rPr>
              <a:t> Land Relics”, “Land of Bell-Ringing”, “</a:t>
            </a:r>
            <a:r>
              <a:rPr lang="en-US" sz="1400" dirty="0" err="1">
                <a:latin typeface="Times New Roman" panose="02020603050405020304" pitchFamily="18" charset="0"/>
                <a:cs typeface="Times New Roman" panose="02020603050405020304" pitchFamily="18" charset="0"/>
              </a:rPr>
              <a:t>Pegas</a:t>
            </a:r>
            <a:r>
              <a:rPr lang="en-US" sz="1400" dirty="0">
                <a:latin typeface="Times New Roman" panose="02020603050405020304" pitchFamily="18" charset="0"/>
                <a:cs typeface="Times New Roman" panose="02020603050405020304" pitchFamily="18" charset="0"/>
              </a:rPr>
              <a:t>”) and 2 multi-day tourist </a:t>
            </a:r>
            <a:r>
              <a:rPr lang="en-US" sz="1400" dirty="0" err="1">
                <a:latin typeface="Times New Roman" panose="02020603050405020304" pitchFamily="18" charset="0"/>
                <a:cs typeface="Times New Roman" panose="02020603050405020304" pitchFamily="18" charset="0"/>
              </a:rPr>
              <a:t>programmes</a:t>
            </a:r>
            <a:r>
              <a:rPr lang="en-US" sz="1400" dirty="0">
                <a:latin typeface="Times New Roman" panose="02020603050405020304" pitchFamily="18" charset="0"/>
                <a:cs typeface="Times New Roman" panose="02020603050405020304" pitchFamily="18" charset="0"/>
              </a:rPr>
              <a:t> (“Weekend in Saransk” and “Winter Holidays in Saransk”) have been </a:t>
            </a:r>
            <a:r>
              <a:rPr lang="en-US" sz="1400" dirty="0" smtClean="0">
                <a:latin typeface="Times New Roman" panose="02020603050405020304" pitchFamily="18" charset="0"/>
                <a:cs typeface="Times New Roman" panose="02020603050405020304" pitchFamily="18" charset="0"/>
              </a:rPr>
              <a:t>developed</a:t>
            </a:r>
            <a:r>
              <a:rPr lang="ru-RU" sz="1400" dirty="0" smtClean="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p:txBody>
      </p:sp>
      <p:pic>
        <p:nvPicPr>
          <p:cNvPr id="7" name="Рисунок 6" descr="free-vector-olympic-sports-basketball-pictogram-clip-art_111249_Olympic_Sports_Basketball_Pictogram_clip_art_hight.png"/>
          <p:cNvPicPr>
            <a:picLocks noChangeAspect="1"/>
          </p:cNvPicPr>
          <p:nvPr/>
        </p:nvPicPr>
        <p:blipFill>
          <a:blip r:embed="rId4" cstate="print"/>
          <a:srcRect r="22973"/>
          <a:stretch>
            <a:fillRect/>
          </a:stretch>
        </p:blipFill>
        <p:spPr>
          <a:xfrm>
            <a:off x="19050" y="5488090"/>
            <a:ext cx="945303" cy="1350860"/>
          </a:xfrm>
          <a:prstGeom prst="rect">
            <a:avLst/>
          </a:prstGeom>
        </p:spPr>
      </p:pic>
    </p:spTree>
    <p:extLst>
      <p:ext uri="{BB962C8B-B14F-4D97-AF65-F5344CB8AC3E}">
        <p14:creationId xmlns:p14="http://schemas.microsoft.com/office/powerpoint/2010/main" val="88665835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261</TotalTime>
  <Words>893</Words>
  <Application>Microsoft Office PowerPoint</Application>
  <PresentationFormat>Экран (4:3)</PresentationFormat>
  <Paragraphs>21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Office Theme</vt:lpstr>
      <vt:lpstr>SPORT IN MORDOVIA</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Анна</dc:creator>
  <cp:lastModifiedBy>сергей</cp:lastModifiedBy>
  <cp:revision>49</cp:revision>
  <dcterms:created xsi:type="dcterms:W3CDTF">2015-08-14T15:50:26Z</dcterms:created>
  <dcterms:modified xsi:type="dcterms:W3CDTF">2017-02-27T10:15:32Z</dcterms:modified>
</cp:coreProperties>
</file>