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78" r:id="rId2"/>
  </p:sldMasterIdLst>
  <p:notesMasterIdLst>
    <p:notesMasterId r:id="rId26"/>
  </p:notesMasterIdLst>
  <p:handoutMasterIdLst>
    <p:handoutMasterId r:id="rId27"/>
  </p:handoutMasterIdLst>
  <p:sldIdLst>
    <p:sldId id="265" r:id="rId3"/>
    <p:sldId id="283" r:id="rId4"/>
    <p:sldId id="303" r:id="rId5"/>
    <p:sldId id="323" r:id="rId6"/>
    <p:sldId id="284" r:id="rId7"/>
    <p:sldId id="327" r:id="rId8"/>
    <p:sldId id="316" r:id="rId9"/>
    <p:sldId id="319" r:id="rId10"/>
    <p:sldId id="324" r:id="rId11"/>
    <p:sldId id="325" r:id="rId12"/>
    <p:sldId id="285" r:id="rId13"/>
    <p:sldId id="305" r:id="rId14"/>
    <p:sldId id="328" r:id="rId15"/>
    <p:sldId id="288" r:id="rId16"/>
    <p:sldId id="291" r:id="rId17"/>
    <p:sldId id="292" r:id="rId18"/>
    <p:sldId id="329" r:id="rId19"/>
    <p:sldId id="330" r:id="rId20"/>
    <p:sldId id="298" r:id="rId21"/>
    <p:sldId id="306" r:id="rId22"/>
    <p:sldId id="331" r:id="rId23"/>
    <p:sldId id="301" r:id="rId24"/>
    <p:sldId id="332" r:id="rId25"/>
  </p:sldIdLst>
  <p:sldSz cx="12188825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912EAC1-7E8C-401B-A66B-3B4E486022B7}">
          <p14:sldIdLst>
            <p14:sldId id="265"/>
            <p14:sldId id="283"/>
            <p14:sldId id="303"/>
            <p14:sldId id="323"/>
            <p14:sldId id="284"/>
            <p14:sldId id="327"/>
            <p14:sldId id="316"/>
            <p14:sldId id="319"/>
            <p14:sldId id="324"/>
            <p14:sldId id="325"/>
            <p14:sldId id="285"/>
            <p14:sldId id="305"/>
            <p14:sldId id="328"/>
            <p14:sldId id="288"/>
            <p14:sldId id="291"/>
            <p14:sldId id="292"/>
            <p14:sldId id="329"/>
            <p14:sldId id="330"/>
            <p14:sldId id="298"/>
            <p14:sldId id="306"/>
            <p14:sldId id="331"/>
            <p14:sldId id="301"/>
            <p14:sldId id="332"/>
          </p14:sldIdLst>
        </p14:section>
        <p14:section name="Раздел без заголовка" id="{EFDDF50C-AD5A-4B1F-98F3-724910AB5C93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29" autoAdjust="0"/>
  </p:normalViewPr>
  <p:slideViewPr>
    <p:cSldViewPr showGuides="1">
      <p:cViewPr>
        <p:scale>
          <a:sx n="80" d="100"/>
          <a:sy n="80" d="100"/>
        </p:scale>
        <p:origin x="-300" y="-72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8"/>
        <p:guide pos="6720"/>
        <p:guide pos="527"/>
        <p:guide pos="7151"/>
        <p:guide pos="4127"/>
        <p:guide pos="4415"/>
        <p:guide pos="2687"/>
        <p:guide pos="383"/>
        <p:guide pos="7295"/>
        <p:guide pos="5327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t>19.05.2020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t>19.05.2020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78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89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74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95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8922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150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91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12087251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19.05.2020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660228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6400192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21" y="2130426"/>
            <a:ext cx="5891265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21" y="3733800"/>
            <a:ext cx="5891265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19.05.2020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19.05.2020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1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Щелкните, чтобы ввести имя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3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 smtClean="0"/>
              <a:t>Год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19.05.2020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4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7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4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7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19.05.2020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4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7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19.05.2020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1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19.05.2020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6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19.05.2020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1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1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19.05.2020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19.05.2020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2" y="-30478"/>
            <a:ext cx="12087250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12188825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121888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121888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5621365"/>
            <a:ext cx="11071516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609441" y="4463568"/>
            <a:ext cx="11071516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19.05.2020</a:t>
            </a:fld>
            <a:endParaRPr lang="ru-RU" noProof="0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19.05.2020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19.05.2020</a:t>
            </a:fld>
            <a:endParaRPr lang="ru-RU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19.05.2020</a:t>
            </a:fld>
            <a:endParaRPr lang="ru-R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19.05.2020</a:t>
            </a:fld>
            <a:endParaRPr lang="ru-RU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6089" y="273051"/>
            <a:ext cx="731329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19.05.2020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3681025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2006214" y="3221207"/>
            <a:ext cx="3017520" cy="105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3534759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3534759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47" y="1901952"/>
            <a:ext cx="3169095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147" y="3273552"/>
            <a:ext cx="3169095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66089" y="381000"/>
            <a:ext cx="7414869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19.05.2020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3681025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2006214" y="3221207"/>
            <a:ext cx="3017520" cy="105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3534759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3534759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10" y="1905000"/>
            <a:ext cx="3169095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147" y="3276600"/>
            <a:ext cx="3169095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99084" y="137160"/>
            <a:ext cx="1182316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12409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19.05.2020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3848" y="6312409"/>
            <a:ext cx="4641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12409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  <p:sldLayoutId id="2147483891" r:id="rId13"/>
    <p:sldLayoutId id="2147483892" r:id="rId14"/>
    <p:sldLayoutId id="2147483893" r:id="rId15"/>
    <p:sldLayoutId id="2147483894" r:id="rId16"/>
    <p:sldLayoutId id="2147483895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998068" y="2564904"/>
            <a:ext cx="6264696" cy="1036712"/>
          </a:xfrm>
        </p:spPr>
        <p:txBody>
          <a:bodyPr>
            <a:normAutofit fontScale="90000"/>
          </a:bodyPr>
          <a:lstStyle/>
          <a:p>
            <a:pPr algn="ctr" defTabSz="914400">
              <a:lnSpc>
                <a:spcPct val="85000"/>
              </a:lnSpc>
              <a:spcBef>
                <a:spcPts val="0"/>
              </a:spcBef>
              <a:buNone/>
            </a:pPr>
            <a:r>
              <a:rPr lang="ru-RU" sz="3600" i="0" dirty="0" smtClean="0">
                <a:solidFill>
                  <a:srgbClr val="663300"/>
                </a:solidFill>
                <a:latin typeface="Cambria"/>
              </a:rPr>
              <a:t>Средняя  группа</a:t>
            </a:r>
            <a:r>
              <a:rPr lang="ru-RU" sz="1800" dirty="0">
                <a:solidFill>
                  <a:srgbClr val="FF0000"/>
                </a:solidFill>
                <a:latin typeface="Cambria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Cambria"/>
              </a:rPr>
            </a:br>
            <a:r>
              <a:rPr lang="ru-RU" sz="1800" dirty="0" smtClean="0">
                <a:solidFill>
                  <a:srgbClr val="FF0000"/>
                </a:solidFill>
                <a:latin typeface="Cambria"/>
              </a:rPr>
              <a:t>(возраст)</a:t>
            </a:r>
            <a:r>
              <a:rPr lang="ru-RU" sz="1800" dirty="0" smtClean="0">
                <a:latin typeface="Cambria"/>
              </a:rPr>
              <a:t/>
            </a:r>
            <a:br>
              <a:rPr lang="ru-RU" sz="1800" dirty="0" smtClean="0">
                <a:latin typeface="Cambria"/>
              </a:rPr>
            </a:br>
            <a:r>
              <a:rPr lang="ru-RU" sz="1800" dirty="0" smtClean="0">
                <a:latin typeface="Cambria"/>
              </a:rPr>
              <a:t/>
            </a:r>
            <a:br>
              <a:rPr lang="ru-RU" sz="1800" dirty="0" smtClean="0">
                <a:latin typeface="Cambria"/>
              </a:rPr>
            </a:br>
            <a:r>
              <a:rPr lang="ru-RU" sz="1800" u="sng" dirty="0" smtClean="0">
                <a:solidFill>
                  <a:srgbClr val="FF0000"/>
                </a:solidFill>
                <a:latin typeface="Cambria"/>
              </a:rPr>
              <a:t>35 человек</a:t>
            </a:r>
            <a:r>
              <a:rPr lang="ru-RU" sz="1800" dirty="0" smtClean="0">
                <a:solidFill>
                  <a:srgbClr val="FF0000"/>
                </a:solidFill>
                <a:latin typeface="Cambria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Cambria"/>
              </a:rPr>
            </a:br>
            <a:r>
              <a:rPr lang="ru-RU" sz="1800" dirty="0" smtClean="0">
                <a:solidFill>
                  <a:srgbClr val="FF0000"/>
                </a:solidFill>
                <a:latin typeface="Cambria"/>
              </a:rPr>
              <a:t>(списочная численность воспитанников)</a:t>
            </a:r>
            <a:endParaRPr lang="ru-RU" sz="3600" b="0" i="0" dirty="0">
              <a:solidFill>
                <a:srgbClr val="FF0000"/>
              </a:solidFill>
              <a:latin typeface="Cambria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462565" y="4869160"/>
            <a:ext cx="4343401" cy="1440160"/>
          </a:xfrm>
        </p:spPr>
        <p:txBody>
          <a:bodyPr>
            <a:normAutofit fontScale="62500" lnSpcReduction="20000"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 smtClean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dirty="0" err="1" smtClean="0">
                <a:solidFill>
                  <a:srgbClr val="663300"/>
                </a:solidFill>
              </a:rPr>
              <a:t>Баутина</a:t>
            </a:r>
            <a:r>
              <a:rPr lang="ru-RU" sz="2600" b="1" dirty="0" smtClean="0">
                <a:solidFill>
                  <a:srgbClr val="663300"/>
                </a:solidFill>
              </a:rPr>
              <a:t> О.Н. Воспитатель.</a:t>
            </a:r>
            <a:br>
              <a:rPr lang="ru-RU" sz="2600" b="1" dirty="0" smtClean="0">
                <a:solidFill>
                  <a:srgbClr val="663300"/>
                </a:solidFill>
              </a:rPr>
            </a:br>
            <a:r>
              <a:rPr lang="ru-RU" sz="2600" b="1" dirty="0" smtClean="0">
                <a:solidFill>
                  <a:srgbClr val="663300"/>
                </a:solidFill>
              </a:rPr>
              <a:t>Сидорина О.Н. Воспитатель.</a:t>
            </a:r>
            <a:br>
              <a:rPr lang="ru-RU" sz="2600" b="1" dirty="0" smtClean="0">
                <a:solidFill>
                  <a:srgbClr val="663300"/>
                </a:solidFill>
              </a:rPr>
            </a:br>
            <a:r>
              <a:rPr lang="ru-RU" sz="2600" b="1" dirty="0" smtClean="0">
                <a:solidFill>
                  <a:srgbClr val="663300"/>
                </a:solidFill>
              </a:rPr>
              <a:t>МБДОУ «Детский сад общеразвивающего вида №142»., Левобережный район,   городской округ </a:t>
            </a:r>
            <a:r>
              <a:rPr lang="ru-RU" sz="2600" b="1" dirty="0" err="1" smtClean="0">
                <a:solidFill>
                  <a:srgbClr val="663300"/>
                </a:solidFill>
              </a:rPr>
              <a:t>г.Воронеж</a:t>
            </a:r>
            <a:r>
              <a:rPr lang="ru-RU" sz="2600" b="1" dirty="0" smtClean="0">
                <a:solidFill>
                  <a:srgbClr val="663300"/>
                </a:solidFill>
              </a:rPr>
              <a:t>.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1800" b="0" i="0" baseline="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marL="0" indent="0" algn="ctr" defTabSz="914400">
              <a:lnSpc>
                <a:spcPct val="85000"/>
              </a:lnSpc>
              <a:spcBef>
                <a:spcPts val="1800"/>
              </a:spcBef>
              <a:buNone/>
            </a:pPr>
            <a:r>
              <a:rPr lang="ru-RU" sz="3600" dirty="0" smtClean="0">
                <a:solidFill>
                  <a:srgbClr val="663300"/>
                </a:solidFill>
                <a:latin typeface="Cambria"/>
              </a:rPr>
              <a:t>2019-2020</a:t>
            </a:r>
            <a:r>
              <a:rPr lang="ru-RU" sz="3600" b="0" i="0" baseline="0" dirty="0" smtClean="0">
                <a:solidFill>
                  <a:srgbClr val="663300"/>
                </a:solidFill>
                <a:latin typeface="Cambria"/>
                <a:ea typeface="+mn-ea"/>
                <a:cs typeface="+mn-cs"/>
              </a:rPr>
              <a:t>  учебный год</a:t>
            </a:r>
            <a:endParaRPr lang="ru-RU" sz="3600" b="0" i="0" baseline="0" dirty="0">
              <a:solidFill>
                <a:srgbClr val="663300"/>
              </a:solidFill>
              <a:latin typeface="Cambria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50196" y="4077072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663300"/>
                </a:solidFill>
                <a:latin typeface="Cambria"/>
                <a:ea typeface="+mj-ea"/>
                <a:cs typeface="+mj-cs"/>
              </a:rPr>
              <a:t>Весна пришла!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6180" y="274638"/>
            <a:ext cx="4176464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Рабочий сектор. </a:t>
            </a:r>
            <a:br>
              <a:rPr lang="ru-RU" sz="24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1.7.Центр «Математическое развитие»</a:t>
            </a:r>
            <a:endParaRPr lang="ru-RU" sz="2400" b="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Мамуль\Desktop\РППС\IMAG22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7093" y="478830"/>
            <a:ext cx="3543304" cy="628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амуль\Desktop\РППС\IMAG22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764" y="404664"/>
            <a:ext cx="3543305" cy="628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4212" y="1724398"/>
            <a:ext cx="3528392" cy="5005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218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2"/>
          <p:cNvSpPr txBox="1">
            <a:spLocks/>
          </p:cNvSpPr>
          <p:nvPr/>
        </p:nvSpPr>
        <p:spPr>
          <a:xfrm>
            <a:off x="4366220" y="44061"/>
            <a:ext cx="3196407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</a:t>
            </a:r>
            <a:endParaRPr lang="ru-RU" sz="18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6699" y="458706"/>
            <a:ext cx="3978275" cy="5638800"/>
          </a:xfrm>
        </p:spPr>
      </p:pic>
      <p:pic>
        <p:nvPicPr>
          <p:cNvPr id="12" name="Рисунок 11"/>
          <p:cNvPicPr>
            <a:picLocks noGrp="1" noChangeAspect="1"/>
          </p:cNvPicPr>
          <p:nvPr>
            <p:ph type="pic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66620" y="520237"/>
            <a:ext cx="3934236" cy="5577269"/>
          </a:xfrm>
        </p:spPr>
      </p:pic>
      <p:sp>
        <p:nvSpPr>
          <p:cNvPr id="5" name="TextBox 4"/>
          <p:cNvSpPr txBox="1"/>
          <p:nvPr/>
        </p:nvSpPr>
        <p:spPr>
          <a:xfrm>
            <a:off x="4582245" y="1196752"/>
            <a:ext cx="29803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663300"/>
                </a:solidFill>
              </a:rPr>
              <a:t>1.8.Центр «сенсорное </a:t>
            </a:r>
            <a:r>
              <a:rPr lang="ru-RU" dirty="0">
                <a:solidFill>
                  <a:srgbClr val="663300"/>
                </a:solidFill>
              </a:rPr>
              <a:t>развитие» </a:t>
            </a:r>
            <a:r>
              <a:rPr lang="ru-RU" dirty="0" smtClean="0">
                <a:solidFill>
                  <a:srgbClr val="663300"/>
                </a:solidFill>
              </a:rPr>
              <a:t>В центре находятся пособия, способствующие</a:t>
            </a:r>
            <a:endParaRPr lang="ru-RU" dirty="0">
              <a:solidFill>
                <a:srgbClr val="663300"/>
              </a:solidFill>
            </a:endParaRPr>
          </a:p>
          <a:p>
            <a:pPr algn="ctr"/>
            <a:r>
              <a:rPr lang="ru-RU" dirty="0" smtClean="0">
                <a:solidFill>
                  <a:srgbClr val="663300"/>
                </a:solidFill>
              </a:rPr>
              <a:t>развитию </a:t>
            </a:r>
            <a:r>
              <a:rPr lang="ru-RU" dirty="0">
                <a:solidFill>
                  <a:srgbClr val="663300"/>
                </a:solidFill>
              </a:rPr>
              <a:t>восприятия, в процессе</a:t>
            </a:r>
          </a:p>
          <a:p>
            <a:pPr algn="ctr"/>
            <a:r>
              <a:rPr lang="ru-RU" dirty="0">
                <a:solidFill>
                  <a:srgbClr val="663300"/>
                </a:solidFill>
              </a:rPr>
              <a:t>которого выявляются свойства предметов и объектов. </a:t>
            </a:r>
            <a:r>
              <a:rPr lang="ru-RU" dirty="0" smtClean="0">
                <a:solidFill>
                  <a:srgbClr val="663300"/>
                </a:solidFill>
              </a:rPr>
              <a:t>Центр включает </a:t>
            </a:r>
            <a:r>
              <a:rPr lang="ru-RU" dirty="0">
                <a:solidFill>
                  <a:srgbClr val="663300"/>
                </a:solidFill>
              </a:rPr>
              <a:t>в себя игры по развитию </a:t>
            </a:r>
            <a:r>
              <a:rPr lang="ru-RU" dirty="0" smtClean="0">
                <a:solidFill>
                  <a:srgbClr val="663300"/>
                </a:solidFill>
              </a:rPr>
              <a:t>мелкой моторики </a:t>
            </a:r>
            <a:r>
              <a:rPr lang="ru-RU" dirty="0">
                <a:solidFill>
                  <a:srgbClr val="663300"/>
                </a:solidFill>
              </a:rPr>
              <a:t>и </a:t>
            </a:r>
            <a:r>
              <a:rPr lang="ru-RU" dirty="0" err="1">
                <a:solidFill>
                  <a:srgbClr val="663300"/>
                </a:solidFill>
              </a:rPr>
              <a:t>сенсорики</a:t>
            </a:r>
            <a:r>
              <a:rPr lang="ru-RU" dirty="0">
                <a:solidFill>
                  <a:srgbClr val="6633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9464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2906" y="3284984"/>
            <a:ext cx="2438152" cy="3456384"/>
          </a:xfrm>
        </p:spPr>
      </p:pic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06780" y="3284984"/>
            <a:ext cx="2465593" cy="3495285"/>
          </a:xfrm>
        </p:spPr>
      </p:pic>
      <p:pic>
        <p:nvPicPr>
          <p:cNvPr id="7" name="Рисунок 6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4295380" y="2563736"/>
            <a:ext cx="3454050" cy="4896546"/>
          </a:xfrm>
        </p:spPr>
      </p:pic>
      <p:pic>
        <p:nvPicPr>
          <p:cNvPr id="3074" name="Picture 2" descr="C:\Users\Мамуль\Desktop\РППС\IMAG229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764" y="260648"/>
            <a:ext cx="5060861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78388" y="404664"/>
            <a:ext cx="59766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663300"/>
                </a:solidFill>
              </a:rPr>
              <a:t>Рабочий сектор.</a:t>
            </a:r>
          </a:p>
          <a:p>
            <a:pPr algn="ctr"/>
            <a:r>
              <a:rPr lang="ru-RU" dirty="0" smtClean="0">
                <a:solidFill>
                  <a:srgbClr val="663300"/>
                </a:solidFill>
              </a:rPr>
              <a:t>1.9.Центр «Речевое развитие»</a:t>
            </a:r>
          </a:p>
          <a:p>
            <a:pPr algn="ctr"/>
            <a:r>
              <a:rPr lang="ru-RU" dirty="0">
                <a:solidFill>
                  <a:srgbClr val="663300"/>
                </a:solidFill>
              </a:rPr>
              <a:t>Центр развития речи содержит дидактический материал для развития речи и памяти дидактические настольно </a:t>
            </a:r>
            <a:r>
              <a:rPr lang="ru-RU" dirty="0" smtClean="0">
                <a:solidFill>
                  <a:srgbClr val="663300"/>
                </a:solidFill>
              </a:rPr>
              <a:t>-</a:t>
            </a:r>
            <a:endParaRPr lang="ru-RU" dirty="0">
              <a:solidFill>
                <a:srgbClr val="663300"/>
              </a:solidFill>
            </a:endParaRPr>
          </a:p>
          <a:p>
            <a:pPr algn="ctr"/>
            <a:r>
              <a:rPr lang="ru-RU" dirty="0">
                <a:solidFill>
                  <a:srgbClr val="663300"/>
                </a:solidFill>
              </a:rPr>
              <a:t>п</a:t>
            </a:r>
            <a:r>
              <a:rPr lang="ru-RU" dirty="0" smtClean="0">
                <a:solidFill>
                  <a:srgbClr val="663300"/>
                </a:solidFill>
              </a:rPr>
              <a:t>ечатные, </a:t>
            </a:r>
            <a:r>
              <a:rPr lang="ru-RU" dirty="0">
                <a:solidFill>
                  <a:srgbClr val="663300"/>
                </a:solidFill>
              </a:rPr>
              <a:t>словесные </a:t>
            </a:r>
            <a:r>
              <a:rPr lang="ru-RU" dirty="0" smtClean="0">
                <a:solidFill>
                  <a:srgbClr val="663300"/>
                </a:solidFill>
              </a:rPr>
              <a:t>игры, </a:t>
            </a:r>
            <a:r>
              <a:rPr lang="ru-RU" dirty="0">
                <a:solidFill>
                  <a:srgbClr val="663300"/>
                </a:solidFill>
              </a:rPr>
              <a:t>детские </a:t>
            </a:r>
            <a:r>
              <a:rPr lang="ru-RU" dirty="0" smtClean="0">
                <a:solidFill>
                  <a:srgbClr val="663300"/>
                </a:solidFill>
              </a:rPr>
              <a:t>книги, </a:t>
            </a:r>
            <a:r>
              <a:rPr lang="ru-RU" dirty="0">
                <a:solidFill>
                  <a:srgbClr val="663300"/>
                </a:solidFill>
              </a:rPr>
              <a:t>сюжетные и предметные </a:t>
            </a:r>
            <a:r>
              <a:rPr lang="ru-RU" dirty="0" smtClean="0">
                <a:solidFill>
                  <a:srgbClr val="663300"/>
                </a:solidFill>
              </a:rPr>
              <a:t>картинки. Трансформируются </a:t>
            </a:r>
            <a:endParaRPr lang="ru-RU" dirty="0">
              <a:solidFill>
                <a:srgbClr val="663300"/>
              </a:solidFill>
            </a:endParaRPr>
          </a:p>
          <a:p>
            <a:pPr algn="ctr"/>
            <a:r>
              <a:rPr lang="ru-RU" dirty="0">
                <a:solidFill>
                  <a:srgbClr val="663300"/>
                </a:solidFill>
              </a:rPr>
              <a:t>воспитанниками </a:t>
            </a:r>
            <a:r>
              <a:rPr lang="ru-RU" dirty="0" smtClean="0">
                <a:solidFill>
                  <a:srgbClr val="663300"/>
                </a:solidFill>
              </a:rPr>
              <a:t>из шкафа.</a:t>
            </a:r>
            <a:endParaRPr lang="ru-RU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554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858218"/>
          </a:xfrm>
        </p:spPr>
        <p:txBody>
          <a:bodyPr>
            <a:noAutofit/>
          </a:bodyPr>
          <a:lstStyle/>
          <a:p>
            <a:pPr algn="ctr"/>
            <a: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2. Активный сектор.</a:t>
            </a:r>
            <a:b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Вариативные модули: </a:t>
            </a:r>
            <a:r>
              <a:rPr lang="ru-RU" sz="20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«Спортивный </a:t>
            </a:r>
            <a:r>
              <a:rPr lang="ru-RU" sz="20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голок», Сюжетно-ролевые </a:t>
            </a:r>
            <a:r>
              <a:rPr lang="ru-RU" sz="20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«Кухня», « Дочки-матери», «Поликлиника», «Парикмахерская», «Мастерская», центр «Театрализация», «Дом моды», </a:t>
            </a:r>
            <a:r>
              <a:rPr lang="ru-RU" sz="20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«Мир музыки»</a:t>
            </a:r>
            <a:endParaRPr lang="ru-RU" sz="2000" b="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1964" y="2132855"/>
            <a:ext cx="7848872" cy="442460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Мамуль\Desktop\РППС\IMAG217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1964" y="2132856"/>
            <a:ext cx="7848872" cy="442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98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3502126" y="44061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663300"/>
                </a:solidFill>
              </a:rPr>
              <a:t>2. АКТИВНЫЙ СЕКТОР</a:t>
            </a:r>
            <a:endParaRPr lang="ru-RU" sz="1800" b="1" dirty="0">
              <a:solidFill>
                <a:srgbClr val="663300"/>
              </a:solidFill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1844" y="548679"/>
            <a:ext cx="4392488" cy="6228389"/>
          </a:xfrm>
        </p:spPr>
      </p:pic>
      <p:sp>
        <p:nvSpPr>
          <p:cNvPr id="4" name="Прямоугольник 3"/>
          <p:cNvSpPr/>
          <p:nvPr/>
        </p:nvSpPr>
        <p:spPr>
          <a:xfrm>
            <a:off x="6526461" y="220513"/>
            <a:ext cx="45365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663300"/>
              </a:solidFill>
            </a:endParaRPr>
          </a:p>
          <a:p>
            <a:pPr algn="ctr"/>
            <a:endParaRPr lang="ru-RU" dirty="0" smtClean="0">
              <a:solidFill>
                <a:srgbClr val="663300"/>
              </a:solidFill>
            </a:endParaRPr>
          </a:p>
          <a:p>
            <a:pPr algn="ctr"/>
            <a:r>
              <a:rPr lang="ru-RU" dirty="0" smtClean="0">
                <a:solidFill>
                  <a:srgbClr val="663300"/>
                </a:solidFill>
              </a:rPr>
              <a:t>2.1  Центр «Спортивный уголок».</a:t>
            </a:r>
            <a:endParaRPr lang="ru-RU" dirty="0">
              <a:solidFill>
                <a:srgbClr val="663300"/>
              </a:solidFill>
            </a:endParaRPr>
          </a:p>
          <a:p>
            <a:pPr algn="ctr"/>
            <a:r>
              <a:rPr lang="ru-RU" dirty="0" smtClean="0">
                <a:solidFill>
                  <a:srgbClr val="663300"/>
                </a:solidFill>
              </a:rPr>
              <a:t>Центр </a:t>
            </a:r>
            <a:r>
              <a:rPr lang="ru-RU" dirty="0">
                <a:solidFill>
                  <a:srgbClr val="663300"/>
                </a:solidFill>
              </a:rPr>
              <a:t>находится в свободном доступе для детей Он </a:t>
            </a:r>
            <a:r>
              <a:rPr lang="ru-RU" dirty="0" smtClean="0">
                <a:solidFill>
                  <a:srgbClr val="663300"/>
                </a:solidFill>
              </a:rPr>
              <a:t>включает </a:t>
            </a:r>
            <a:r>
              <a:rPr lang="ru-RU" dirty="0">
                <a:solidFill>
                  <a:srgbClr val="663300"/>
                </a:solidFill>
              </a:rPr>
              <a:t>в себя </a:t>
            </a:r>
            <a:r>
              <a:rPr lang="ru-RU" dirty="0" smtClean="0">
                <a:solidFill>
                  <a:srgbClr val="663300"/>
                </a:solidFill>
              </a:rPr>
              <a:t>оборудование, соответствующее возрастным особенностям детей.  </a:t>
            </a:r>
            <a:r>
              <a:rPr lang="ru-RU" dirty="0">
                <a:solidFill>
                  <a:srgbClr val="663300"/>
                </a:solidFill>
              </a:rPr>
              <a:t>Происходит сменяемость оборудования </a:t>
            </a:r>
            <a:r>
              <a:rPr lang="ru-RU" dirty="0" smtClean="0">
                <a:solidFill>
                  <a:srgbClr val="663300"/>
                </a:solidFill>
              </a:rPr>
              <a:t>что, обеспечивает </a:t>
            </a:r>
            <a:r>
              <a:rPr lang="ru-RU" dirty="0">
                <a:solidFill>
                  <a:srgbClr val="663300"/>
                </a:solidFill>
              </a:rPr>
              <a:t>поддержание интереса у детей к </a:t>
            </a:r>
            <a:r>
              <a:rPr lang="ru-RU" dirty="0" smtClean="0">
                <a:solidFill>
                  <a:srgbClr val="663300"/>
                </a:solidFill>
              </a:rPr>
              <a:t>спортивным играм </a:t>
            </a:r>
            <a:r>
              <a:rPr lang="ru-RU" dirty="0">
                <a:solidFill>
                  <a:srgbClr val="663300"/>
                </a:solidFill>
              </a:rPr>
              <a:t>и физическим </a:t>
            </a:r>
            <a:r>
              <a:rPr lang="ru-RU" dirty="0" smtClean="0">
                <a:solidFill>
                  <a:srgbClr val="663300"/>
                </a:solidFill>
              </a:rPr>
              <a:t>упражнениям.</a:t>
            </a:r>
          </a:p>
          <a:p>
            <a:pPr algn="ctr"/>
            <a:r>
              <a:rPr lang="ru-RU" dirty="0" smtClean="0">
                <a:solidFill>
                  <a:srgbClr val="663300"/>
                </a:solidFill>
              </a:rPr>
              <a:t> </a:t>
            </a:r>
            <a:r>
              <a:rPr lang="ru-RU" dirty="0">
                <a:solidFill>
                  <a:srgbClr val="663300"/>
                </a:solidFill>
              </a:rPr>
              <a:t>Оборудование </a:t>
            </a:r>
            <a:r>
              <a:rPr lang="ru-RU" dirty="0" smtClean="0">
                <a:solidFill>
                  <a:srgbClr val="663300"/>
                </a:solidFill>
              </a:rPr>
              <a:t>может </a:t>
            </a:r>
            <a:r>
              <a:rPr lang="ru-RU" dirty="0">
                <a:solidFill>
                  <a:srgbClr val="663300"/>
                </a:solidFill>
              </a:rPr>
              <a:t>быть </a:t>
            </a:r>
            <a:r>
              <a:rPr lang="ru-RU" dirty="0" smtClean="0">
                <a:solidFill>
                  <a:srgbClr val="663300"/>
                </a:solidFill>
              </a:rPr>
              <a:t>перенесено </a:t>
            </a:r>
            <a:r>
              <a:rPr lang="ru-RU" dirty="0">
                <a:solidFill>
                  <a:srgbClr val="663300"/>
                </a:solidFill>
              </a:rPr>
              <a:t>в любое </a:t>
            </a:r>
            <a:r>
              <a:rPr lang="ru-RU" dirty="0" smtClean="0">
                <a:solidFill>
                  <a:srgbClr val="663300"/>
                </a:solidFill>
              </a:rPr>
              <a:t>место, </a:t>
            </a:r>
            <a:r>
              <a:rPr lang="ru-RU" dirty="0">
                <a:solidFill>
                  <a:srgbClr val="663300"/>
                </a:solidFill>
              </a:rPr>
              <a:t>выбранное для игры .</a:t>
            </a:r>
          </a:p>
          <a:p>
            <a:pPr algn="ctr"/>
            <a:r>
              <a:rPr lang="ru-RU" dirty="0">
                <a:solidFill>
                  <a:srgbClr val="663300"/>
                </a:solidFill>
              </a:rPr>
              <a:t>Оборудование безопасно оно может быть использовано для ,</a:t>
            </a:r>
          </a:p>
          <a:p>
            <a:pPr algn="ctr"/>
            <a:r>
              <a:rPr lang="ru-RU" dirty="0">
                <a:solidFill>
                  <a:srgbClr val="663300"/>
                </a:solidFill>
              </a:rPr>
              <a:t>других видов </a:t>
            </a:r>
            <a:r>
              <a:rPr lang="ru-RU" dirty="0" smtClean="0">
                <a:solidFill>
                  <a:srgbClr val="663300"/>
                </a:solidFill>
              </a:rPr>
              <a:t>деятельности: конструирования, сюжетно- ролевых </a:t>
            </a:r>
            <a:r>
              <a:rPr lang="ru-RU" dirty="0">
                <a:solidFill>
                  <a:srgbClr val="663300"/>
                </a:solidFill>
              </a:rPr>
              <a:t>игр и </a:t>
            </a:r>
            <a:r>
              <a:rPr lang="ru-RU" dirty="0" smtClean="0">
                <a:solidFill>
                  <a:srgbClr val="663300"/>
                </a:solidFill>
              </a:rPr>
              <a:t>т. </a:t>
            </a:r>
            <a:r>
              <a:rPr lang="ru-RU" dirty="0">
                <a:solidFill>
                  <a:srgbClr val="663300"/>
                </a:solidFill>
              </a:rPr>
              <a:t>д . </a:t>
            </a:r>
          </a:p>
        </p:txBody>
      </p:sp>
    </p:spTree>
    <p:extLst>
      <p:ext uri="{BB962C8B-B14F-4D97-AF65-F5344CB8AC3E}">
        <p14:creationId xmlns:p14="http://schemas.microsoft.com/office/powerpoint/2010/main" val="49567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81138" y="509588"/>
            <a:ext cx="3978275" cy="56388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4460" y="5949281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 </a:t>
            </a:r>
            <a:r>
              <a:rPr lang="ru-RU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одуль  «Спальня»</a:t>
            </a:r>
            <a:endParaRPr lang="ru-RU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0951" y="6147725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2.3.Активный сектор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16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одуль  «Кухня»</a:t>
            </a:r>
            <a:endParaRPr lang="ru-RU" sz="1600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31038" y="477838"/>
            <a:ext cx="3976687" cy="5638800"/>
          </a:xfrm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3934173" y="44061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611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41438" y="419100"/>
            <a:ext cx="3978275" cy="56388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94615" y="5933020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2.4. </a:t>
            </a:r>
            <a:r>
              <a:rPr lang="ru-RU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Модуль «Парикмахерская»</a:t>
            </a:r>
            <a:endParaRPr lang="ru-RU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09660" y="6148390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2.5</a:t>
            </a:r>
            <a:r>
              <a:rPr lang="ru-RU" sz="16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 </a:t>
            </a:r>
            <a:endParaRPr lang="ru-RU" sz="1600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16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одуль «Поликлиника»</a:t>
            </a:r>
            <a:endParaRPr lang="ru-RU" sz="1600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46938" y="390525"/>
            <a:ext cx="3976687" cy="5638800"/>
          </a:xfrm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3934173" y="44061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571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6333" y="2552292"/>
            <a:ext cx="4161674" cy="3888432"/>
          </a:xfrm>
        </p:spPr>
      </p:pic>
      <p:pic>
        <p:nvPicPr>
          <p:cNvPr id="6146" name="Picture 2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2524" y="2578922"/>
            <a:ext cx="4104456" cy="3834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69877" y="230949"/>
            <a:ext cx="98650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663300"/>
                </a:solidFill>
              </a:rPr>
              <a:t>                                              2.Активный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663300"/>
                </a:solidFill>
              </a:rPr>
              <a:t>сектор</a:t>
            </a:r>
          </a:p>
          <a:p>
            <a:pPr algn="ctr"/>
            <a:r>
              <a:rPr lang="ru-RU" dirty="0">
                <a:solidFill>
                  <a:srgbClr val="663300"/>
                </a:solidFill>
              </a:rPr>
              <a:t>Включает в себя </a:t>
            </a:r>
            <a:r>
              <a:rPr lang="ru-RU" dirty="0" smtClean="0">
                <a:solidFill>
                  <a:srgbClr val="663300"/>
                </a:solidFill>
              </a:rPr>
              <a:t>инструменты и различные </a:t>
            </a:r>
            <a:r>
              <a:rPr lang="ru-RU" dirty="0">
                <a:solidFill>
                  <a:srgbClr val="663300"/>
                </a:solidFill>
              </a:rPr>
              <a:t>виды автомобилей разных по </a:t>
            </a:r>
            <a:r>
              <a:rPr lang="ru-RU" dirty="0" smtClean="0">
                <a:solidFill>
                  <a:srgbClr val="663300"/>
                </a:solidFill>
              </a:rPr>
              <a:t>размеру . Наполняемость центра </a:t>
            </a:r>
            <a:r>
              <a:rPr lang="ru-RU" dirty="0">
                <a:solidFill>
                  <a:srgbClr val="663300"/>
                </a:solidFill>
              </a:rPr>
              <a:t>зависит от образовательной темы и </a:t>
            </a:r>
            <a:r>
              <a:rPr lang="ru-RU" dirty="0" smtClean="0">
                <a:solidFill>
                  <a:srgbClr val="663300"/>
                </a:solidFill>
              </a:rPr>
              <a:t>инициативы детей (трансформируется </a:t>
            </a:r>
            <a:r>
              <a:rPr lang="ru-RU" dirty="0">
                <a:solidFill>
                  <a:srgbClr val="663300"/>
                </a:solidFill>
              </a:rPr>
              <a:t>воспитанниками </a:t>
            </a:r>
            <a:r>
              <a:rPr lang="ru-RU" dirty="0" smtClean="0">
                <a:solidFill>
                  <a:srgbClr val="663300"/>
                </a:solidFill>
              </a:rPr>
              <a:t>со стеллажей. Имеющиеся </a:t>
            </a:r>
            <a:r>
              <a:rPr lang="ru-RU" dirty="0">
                <a:solidFill>
                  <a:srgbClr val="663300"/>
                </a:solidFill>
              </a:rPr>
              <a:t>атрибуты позволяют </a:t>
            </a:r>
            <a:r>
              <a:rPr lang="ru-RU" dirty="0" smtClean="0">
                <a:solidFill>
                  <a:srgbClr val="663300"/>
                </a:solidFill>
              </a:rPr>
              <a:t>формировать половую идентичность.</a:t>
            </a:r>
            <a:endParaRPr lang="ru-RU" dirty="0">
              <a:solidFill>
                <a:srgbClr val="663300"/>
              </a:solidFill>
            </a:endParaRPr>
          </a:p>
          <a:p>
            <a:endParaRPr lang="ru-RU" sz="2400" dirty="0">
              <a:solidFill>
                <a:srgbClr val="6633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804" y="6413894"/>
            <a:ext cx="41357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      2.6.Модуль «Дорожное движение»</a:t>
            </a:r>
          </a:p>
          <a:p>
            <a:endParaRPr lang="ru-RU" dirty="0">
              <a:solidFill>
                <a:srgbClr val="663300"/>
              </a:solidFill>
            </a:endParaRPr>
          </a:p>
          <a:p>
            <a:endParaRPr lang="ru-RU" dirty="0" smtClean="0">
              <a:solidFill>
                <a:srgbClr val="663300"/>
              </a:solidFill>
            </a:endParaRPr>
          </a:p>
          <a:p>
            <a:endParaRPr lang="ru-RU" dirty="0">
              <a:solidFill>
                <a:srgbClr val="6633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50595" y="6413894"/>
            <a:ext cx="3997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       2.7.Модуль «Мастерская»</a:t>
            </a:r>
            <a:endParaRPr lang="ru-RU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5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2324" y="836712"/>
            <a:ext cx="6277060" cy="5760640"/>
          </a:xfrm>
        </p:spPr>
        <p:txBody>
          <a:bodyPr>
            <a:normAutofit/>
          </a:bodyPr>
          <a:lstStyle/>
          <a:p>
            <a: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2.8. «Дом моды». В </a:t>
            </a:r>
            <a:r>
              <a:rPr lang="ru-RU" sz="20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нём находятся костюмы для театрализованной деятельности и </a:t>
            </a:r>
            <a: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сюжетно- </a:t>
            </a:r>
            <a:r>
              <a:rPr lang="ru-RU" sz="20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ролевых </a:t>
            </a:r>
            <a: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игр.</a:t>
            </a:r>
            <a:r>
              <a:rPr lang="ru-RU" sz="24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1804" y="980728"/>
            <a:ext cx="3247419" cy="57606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Мамуль\Desktop\РППС\IMAG226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804" y="980728"/>
            <a:ext cx="3247419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66220" y="476672"/>
            <a:ext cx="264181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663300"/>
                </a:solidFill>
              </a:rPr>
              <a:t>2.Активный сектор</a:t>
            </a:r>
          </a:p>
          <a:p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23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810" y="477220"/>
            <a:ext cx="3978275" cy="5638800"/>
          </a:xfrm>
        </p:spPr>
      </p:pic>
      <p:sp>
        <p:nvSpPr>
          <p:cNvPr id="9" name="Заголовок 2"/>
          <p:cNvSpPr txBox="1">
            <a:spLocks/>
          </p:cNvSpPr>
          <p:nvPr/>
        </p:nvSpPr>
        <p:spPr>
          <a:xfrm>
            <a:off x="3934173" y="44061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  <a:endParaRPr lang="ru-RU" sz="18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4090578" y="6097506"/>
            <a:ext cx="4095360" cy="702264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endParaRPr lang="ru-RU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95178" y="2967336"/>
            <a:ext cx="3359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5" name="Рисунок 14"/>
          <p:cNvPicPr>
            <a:picLocks noGrp="1" noChangeAspect="1"/>
          </p:cNvPicPr>
          <p:nvPr>
            <p:ph type="pic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32058" y="458706"/>
            <a:ext cx="3977640" cy="5638800"/>
          </a:xfrm>
        </p:spPr>
      </p:pic>
      <p:sp>
        <p:nvSpPr>
          <p:cNvPr id="2" name="Прямоугольник 1"/>
          <p:cNvSpPr/>
          <p:nvPr/>
        </p:nvSpPr>
        <p:spPr>
          <a:xfrm>
            <a:off x="8495178" y="1720840"/>
            <a:ext cx="357589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663300"/>
                </a:solidFill>
              </a:rPr>
              <a:t>3.1. </a:t>
            </a:r>
            <a:r>
              <a:rPr lang="ru-RU" dirty="0" smtClean="0">
                <a:solidFill>
                  <a:srgbClr val="663300"/>
                </a:solidFill>
              </a:rPr>
              <a:t>«Центр </a:t>
            </a:r>
            <a:r>
              <a:rPr lang="ru-RU" dirty="0">
                <a:solidFill>
                  <a:srgbClr val="663300"/>
                </a:solidFill>
              </a:rPr>
              <a:t>отдыха и </a:t>
            </a:r>
            <a:r>
              <a:rPr lang="ru-RU" dirty="0" smtClean="0">
                <a:solidFill>
                  <a:srgbClr val="663300"/>
                </a:solidFill>
              </a:rPr>
              <a:t>уединения»</a:t>
            </a:r>
            <a:br>
              <a:rPr lang="ru-RU" dirty="0" smtClean="0">
                <a:solidFill>
                  <a:srgbClr val="663300"/>
                </a:solidFill>
              </a:rPr>
            </a:br>
            <a:r>
              <a:rPr lang="ru-RU" dirty="0" smtClean="0">
                <a:solidFill>
                  <a:srgbClr val="663300"/>
                </a:solidFill>
              </a:rPr>
              <a:t>Это </a:t>
            </a:r>
            <a:r>
              <a:rPr lang="ru-RU" dirty="0">
                <a:solidFill>
                  <a:srgbClr val="663300"/>
                </a:solidFill>
              </a:rPr>
              <a:t>закрытая со всех </a:t>
            </a:r>
            <a:r>
              <a:rPr lang="ru-RU" dirty="0" smtClean="0">
                <a:solidFill>
                  <a:srgbClr val="663300"/>
                </a:solidFill>
              </a:rPr>
              <a:t>сторон, </a:t>
            </a:r>
            <a:r>
              <a:rPr lang="ru-RU" dirty="0">
                <a:solidFill>
                  <a:srgbClr val="663300"/>
                </a:solidFill>
              </a:rPr>
              <a:t>но легко </a:t>
            </a:r>
            <a:r>
              <a:rPr lang="ru-RU" dirty="0" smtClean="0">
                <a:solidFill>
                  <a:srgbClr val="663300"/>
                </a:solidFill>
              </a:rPr>
              <a:t> </a:t>
            </a:r>
            <a:r>
              <a:rPr lang="ru-RU" dirty="0">
                <a:solidFill>
                  <a:srgbClr val="663300"/>
                </a:solidFill>
              </a:rPr>
              <a:t>просматриваемая </a:t>
            </a:r>
            <a:r>
              <a:rPr lang="ru-RU" dirty="0" smtClean="0">
                <a:solidFill>
                  <a:srgbClr val="663300"/>
                </a:solidFill>
              </a:rPr>
              <a:t>ширма. В центре размещены: фотоальбом </a:t>
            </a:r>
            <a:r>
              <a:rPr lang="ru-RU" dirty="0">
                <a:solidFill>
                  <a:srgbClr val="663300"/>
                </a:solidFill>
              </a:rPr>
              <a:t>с фотографиями воспитанников и их </a:t>
            </a:r>
            <a:r>
              <a:rPr lang="ru-RU" dirty="0" smtClean="0">
                <a:solidFill>
                  <a:srgbClr val="663300"/>
                </a:solidFill>
              </a:rPr>
              <a:t>семей, труба-</a:t>
            </a:r>
            <a:r>
              <a:rPr lang="ru-RU" dirty="0" err="1" smtClean="0">
                <a:solidFill>
                  <a:srgbClr val="663300"/>
                </a:solidFill>
              </a:rPr>
              <a:t>мирилка</a:t>
            </a:r>
            <a:r>
              <a:rPr lang="ru-RU" dirty="0" smtClean="0">
                <a:solidFill>
                  <a:srgbClr val="663300"/>
                </a:solidFill>
              </a:rPr>
              <a:t>, «банка гнева», тактильные мешочки </a:t>
            </a:r>
            <a:r>
              <a:rPr lang="ru-RU" dirty="0">
                <a:solidFill>
                  <a:srgbClr val="663300"/>
                </a:solidFill>
              </a:rPr>
              <a:t>мягкие </a:t>
            </a:r>
            <a:r>
              <a:rPr lang="ru-RU" dirty="0" smtClean="0">
                <a:solidFill>
                  <a:srgbClr val="663300"/>
                </a:solidFill>
              </a:rPr>
              <a:t>игрушки, </a:t>
            </a:r>
            <a:r>
              <a:rPr lang="ru-RU" dirty="0">
                <a:solidFill>
                  <a:srgbClr val="663300"/>
                </a:solidFill>
              </a:rPr>
              <a:t>подушки </a:t>
            </a:r>
            <a:r>
              <a:rPr lang="ru-RU" dirty="0" smtClean="0">
                <a:solidFill>
                  <a:srgbClr val="663300"/>
                </a:solidFill>
              </a:rPr>
              <a:t>атрибуты  </a:t>
            </a:r>
            <a:r>
              <a:rPr lang="ru-RU" dirty="0">
                <a:solidFill>
                  <a:srgbClr val="663300"/>
                </a:solidFill>
              </a:rPr>
              <a:t>для </a:t>
            </a:r>
            <a:r>
              <a:rPr lang="ru-RU" dirty="0" smtClean="0">
                <a:solidFill>
                  <a:srgbClr val="663300"/>
                </a:solidFill>
              </a:rPr>
              <a:t>рисования, «телефон доверия».</a:t>
            </a:r>
            <a:endParaRPr lang="ru-RU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87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715" y="6237288"/>
            <a:ext cx="3961449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</a:rPr>
              <a:t>Вход в группу, нижняя левая точка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03" y="6312744"/>
            <a:ext cx="3124200" cy="31812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663300"/>
                </a:solidFill>
              </a:rPr>
              <a:t>Нижняя правая точка</a:t>
            </a:r>
            <a:endParaRPr lang="ru-RU" dirty="0">
              <a:solidFill>
                <a:srgbClr val="663300"/>
              </a:solidFill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1763" y="233363"/>
            <a:ext cx="3978275" cy="2743200"/>
          </a:xfrm>
        </p:spPr>
      </p:pic>
      <p:pic>
        <p:nvPicPr>
          <p:cNvPr id="11" name="Рисунок 10"/>
          <p:cNvPicPr>
            <a:picLocks noGrp="1" noChangeAspect="1"/>
          </p:cNvPicPr>
          <p:nvPr>
            <p:ph type="pic" idx="1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24388" y="3467100"/>
            <a:ext cx="3978275" cy="2743200"/>
          </a:xfrm>
        </p:spPr>
      </p:pic>
      <p:pic>
        <p:nvPicPr>
          <p:cNvPr id="7" name="Рисунок 6"/>
          <p:cNvPicPr>
            <a:picLocks noGrp="1" noChangeAspect="1"/>
          </p:cNvPicPr>
          <p:nvPr>
            <p:ph type="pic" idx="1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11675" y="238125"/>
            <a:ext cx="3978275" cy="2743200"/>
          </a:xfrm>
        </p:spPr>
      </p:pic>
      <p:sp>
        <p:nvSpPr>
          <p:cNvPr id="16" name="Заголовок 2"/>
          <p:cNvSpPr txBox="1">
            <a:spLocks/>
          </p:cNvSpPr>
          <p:nvPr/>
        </p:nvSpPr>
        <p:spPr>
          <a:xfrm>
            <a:off x="121772" y="3001322"/>
            <a:ext cx="3550920" cy="393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rgbClr val="663300"/>
                </a:solidFill>
              </a:rPr>
              <a:t>Верхняя левая точка</a:t>
            </a: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251" y="2980952"/>
            <a:ext cx="3124200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rgbClr val="663300"/>
                </a:solidFill>
              </a:rPr>
              <a:t>Верхняя правая точка</a:t>
            </a:r>
            <a:endParaRPr lang="ru-RU" dirty="0">
              <a:solidFill>
                <a:srgbClr val="663300"/>
              </a:solidFill>
            </a:endParaRP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4243" y="332656"/>
            <a:ext cx="3124200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14242" y="116632"/>
            <a:ext cx="3356833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/>
            <a:r>
              <a:rPr lang="ru-RU" sz="240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Групповое помещение</a:t>
            </a:r>
          </a:p>
          <a:p>
            <a:pPr lvl="0" algn="ctr" defTabSz="457200"/>
            <a:r>
              <a:rPr lang="ru-RU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Предметно-пространственная среда помещения группы оборудована таким образом, чтобы дети чувствовали себя комфортно и свободно. </a:t>
            </a:r>
          </a:p>
          <a:p>
            <a:pPr lvl="0" algn="ctr" defTabSz="457200"/>
            <a:r>
              <a:rPr lang="ru-RU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Пространство группы разграничено на игровые зоны, предусмотрена площадь, свободная от мебели и игрушек, для самостоятельной игровой деятельности.</a:t>
            </a:r>
          </a:p>
          <a:p>
            <a:pPr lvl="0" algn="ctr" defTabSz="457200"/>
            <a:r>
              <a:rPr lang="ru-RU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Мебель соответствует росту и возрасту детей, </a:t>
            </a:r>
            <a:r>
              <a:rPr lang="ru-RU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подобранные игрушки обеспечивают </a:t>
            </a:r>
            <a:r>
              <a:rPr lang="ru-RU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максимальный для данного возраста развивающий эффект.</a:t>
            </a:r>
          </a:p>
          <a:p>
            <a:pPr lvl="0" algn="ctr" defTabSz="457200"/>
            <a:r>
              <a:rPr lang="ru-RU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Оборудование </a:t>
            </a:r>
            <a:r>
              <a:rPr lang="ru-RU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безопасное, </a:t>
            </a:r>
            <a:r>
              <a:rPr lang="ru-RU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здоровьесберегающее</a:t>
            </a:r>
            <a:r>
              <a:rPr lang="ru-RU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эстетически </a:t>
            </a:r>
            <a:r>
              <a:rPr lang="ru-RU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привлекательное.</a:t>
            </a:r>
            <a:endParaRPr lang="ru-RU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500" y="3395663"/>
            <a:ext cx="3976688" cy="2743200"/>
          </a:xfrm>
        </p:spPr>
      </p:pic>
    </p:spTree>
    <p:extLst>
      <p:ext uri="{BB962C8B-B14F-4D97-AF65-F5344CB8AC3E}">
        <p14:creationId xmlns:p14="http://schemas.microsoft.com/office/powerpoint/2010/main" val="270508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9756" y="1052736"/>
            <a:ext cx="3977640" cy="56388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66620" y="1052736"/>
            <a:ext cx="3977640" cy="5638800"/>
          </a:xfrm>
        </p:spPr>
      </p:pic>
      <p:sp>
        <p:nvSpPr>
          <p:cNvPr id="2" name="TextBox 1"/>
          <p:cNvSpPr txBox="1"/>
          <p:nvPr/>
        </p:nvSpPr>
        <p:spPr>
          <a:xfrm>
            <a:off x="4294212" y="706360"/>
            <a:ext cx="352839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   </a:t>
            </a:r>
            <a:r>
              <a:rPr lang="ru-RU" sz="2400" dirty="0" smtClean="0">
                <a:solidFill>
                  <a:srgbClr val="663300"/>
                </a:solidFill>
              </a:rPr>
              <a:t>3.Спокойный сектор.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3.2.Центр «Детское творчество»</a:t>
            </a:r>
          </a:p>
          <a:p>
            <a:pPr algn="ctr"/>
            <a:r>
              <a:rPr lang="ru-RU" dirty="0" smtClean="0">
                <a:solidFill>
                  <a:srgbClr val="663300"/>
                </a:solidFill>
              </a:rPr>
              <a:t>В </a:t>
            </a:r>
            <a:r>
              <a:rPr lang="ru-RU" dirty="0">
                <a:solidFill>
                  <a:srgbClr val="663300"/>
                </a:solidFill>
              </a:rPr>
              <a:t>центре доступны для детей разнообразные материалы и принадлежности для различных видов </a:t>
            </a:r>
            <a:r>
              <a:rPr lang="ru-RU" dirty="0" smtClean="0">
                <a:solidFill>
                  <a:srgbClr val="663300"/>
                </a:solidFill>
              </a:rPr>
              <a:t>творчества, раскраски,</a:t>
            </a:r>
            <a:endParaRPr lang="ru-RU" dirty="0">
              <a:solidFill>
                <a:srgbClr val="663300"/>
              </a:solidFill>
            </a:endParaRPr>
          </a:p>
          <a:p>
            <a:pPr algn="ctr"/>
            <a:r>
              <a:rPr lang="ru-RU" dirty="0">
                <a:solidFill>
                  <a:srgbClr val="663300"/>
                </a:solidFill>
              </a:rPr>
              <a:t>т</a:t>
            </a:r>
            <a:r>
              <a:rPr lang="ru-RU" dirty="0" smtClean="0">
                <a:solidFill>
                  <a:srgbClr val="663300"/>
                </a:solidFill>
              </a:rPr>
              <a:t>рафареты, творческие </a:t>
            </a:r>
            <a:r>
              <a:rPr lang="ru-RU" dirty="0">
                <a:solidFill>
                  <a:srgbClr val="663300"/>
                </a:solidFill>
              </a:rPr>
              <a:t>работы </a:t>
            </a:r>
            <a:r>
              <a:rPr lang="ru-RU" dirty="0" smtClean="0">
                <a:solidFill>
                  <a:srgbClr val="663300"/>
                </a:solidFill>
              </a:rPr>
              <a:t>воспитанников. </a:t>
            </a:r>
            <a:r>
              <a:rPr lang="ru-RU" dirty="0">
                <a:solidFill>
                  <a:srgbClr val="663300"/>
                </a:solidFill>
              </a:rPr>
              <a:t>Все </a:t>
            </a:r>
            <a:r>
              <a:rPr lang="ru-RU" dirty="0" smtClean="0">
                <a:solidFill>
                  <a:srgbClr val="663300"/>
                </a:solidFill>
              </a:rPr>
              <a:t>материалы</a:t>
            </a:r>
            <a:endParaRPr lang="ru-RU" dirty="0">
              <a:solidFill>
                <a:srgbClr val="663300"/>
              </a:solidFill>
            </a:endParaRPr>
          </a:p>
          <a:p>
            <a:pPr algn="ctr"/>
            <a:r>
              <a:rPr lang="ru-RU" dirty="0">
                <a:solidFill>
                  <a:srgbClr val="663300"/>
                </a:solidFill>
              </a:rPr>
              <a:t>расположены в доступном для детей </a:t>
            </a:r>
            <a:r>
              <a:rPr lang="ru-RU" dirty="0" smtClean="0">
                <a:solidFill>
                  <a:srgbClr val="663300"/>
                </a:solidFill>
              </a:rPr>
              <a:t>месте, </a:t>
            </a:r>
            <a:r>
              <a:rPr lang="ru-RU" dirty="0">
                <a:solidFill>
                  <a:srgbClr val="663300"/>
                </a:solidFill>
              </a:rPr>
              <a:t>созданы условия для реализации индивидуальной потребности ребенка в </a:t>
            </a:r>
          </a:p>
          <a:p>
            <a:pPr algn="ctr"/>
            <a:r>
              <a:rPr lang="ru-RU" dirty="0">
                <a:solidFill>
                  <a:srgbClr val="663300"/>
                </a:solidFill>
              </a:rPr>
              <a:t>п</a:t>
            </a:r>
            <a:r>
              <a:rPr lang="ru-RU" dirty="0" smtClean="0">
                <a:solidFill>
                  <a:srgbClr val="663300"/>
                </a:solidFill>
              </a:rPr>
              <a:t>окое, самовыражении, поддержки эмоционального благополучия.</a:t>
            </a:r>
          </a:p>
        </p:txBody>
      </p:sp>
    </p:spTree>
    <p:extLst>
      <p:ext uri="{BB962C8B-B14F-4D97-AF65-F5344CB8AC3E}">
        <p14:creationId xmlns:p14="http://schemas.microsoft.com/office/powerpoint/2010/main" val="211903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4.Организация среды для диалога с </a:t>
            </a:r>
            <a:r>
              <a:rPr lang="ru-RU" sz="2800" b="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родителями.</a:t>
            </a:r>
            <a:br>
              <a:rPr lang="ru-RU" sz="2800" b="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Вид приемной комнаты.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482" y="1659945"/>
            <a:ext cx="5882642" cy="331619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Мамуль\Desktop\РППС\IMAG21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82" y="1659945"/>
            <a:ext cx="5882641" cy="331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Мамуль\Desktop\РППС\IMAG21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9844" y="3212976"/>
            <a:ext cx="6082748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44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1" y="6031260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rgbClr val="663300"/>
                </a:solidFill>
              </a:rPr>
              <a:t>4.1. Среда для диалога с родителями</a:t>
            </a:r>
          </a:p>
          <a:p>
            <a:pPr algn="ctr"/>
            <a:r>
              <a:rPr lang="ru-RU" sz="1800" dirty="0" smtClean="0">
                <a:solidFill>
                  <a:srgbClr val="663300"/>
                </a:solidFill>
              </a:rPr>
              <a:t> ( информационный  центр)</a:t>
            </a:r>
            <a:endParaRPr lang="ru-RU" sz="1800" dirty="0">
              <a:solidFill>
                <a:srgbClr val="663300"/>
              </a:solidFill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086776" y="5969123"/>
            <a:ext cx="4105826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 smtClean="0">
                <a:solidFill>
                  <a:srgbClr val="663300"/>
                </a:solidFill>
              </a:rPr>
              <a:t>4.3. </a:t>
            </a:r>
            <a:r>
              <a:rPr lang="ru-RU" sz="2200" dirty="0">
                <a:solidFill>
                  <a:srgbClr val="663300"/>
                </a:solidFill>
              </a:rPr>
              <a:t>Среда для диалога с 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solidFill>
                  <a:srgbClr val="663300"/>
                </a:solidFill>
              </a:rPr>
              <a:t> </a:t>
            </a:r>
            <a:r>
              <a:rPr lang="ru-RU" sz="2200" dirty="0" smtClean="0">
                <a:solidFill>
                  <a:srgbClr val="663300"/>
                </a:solidFill>
              </a:rPr>
              <a:t>(практический центр </a:t>
            </a:r>
            <a:r>
              <a:rPr lang="ru-RU" sz="2200" dirty="0">
                <a:solidFill>
                  <a:srgbClr val="663300"/>
                </a:solidFill>
              </a:rPr>
              <a:t>)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164746" y="5867304"/>
            <a:ext cx="4164899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663300"/>
                </a:solidFill>
              </a:rPr>
              <a:t>4.2. </a:t>
            </a:r>
            <a:r>
              <a:rPr lang="ru-RU" sz="2000" dirty="0">
                <a:solidFill>
                  <a:srgbClr val="663300"/>
                </a:solidFill>
              </a:rPr>
              <a:t>Среда для диалога с 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663300"/>
                </a:solidFill>
              </a:rPr>
              <a:t> </a:t>
            </a:r>
            <a:r>
              <a:rPr lang="ru-RU" sz="2000" dirty="0" smtClean="0">
                <a:solidFill>
                  <a:srgbClr val="663300"/>
                </a:solidFill>
              </a:rPr>
              <a:t>(консультационный  центр)</a:t>
            </a:r>
            <a:endParaRPr lang="ru-RU" sz="2000" dirty="0">
              <a:solidFill>
                <a:srgbClr val="663300"/>
              </a:solidFill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5" y="44061"/>
            <a:ext cx="5832647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663300"/>
                </a:solidFill>
              </a:rPr>
              <a:t>4</a:t>
            </a:r>
            <a:r>
              <a:rPr lang="ru-RU" sz="1800" b="1" dirty="0" smtClean="0">
                <a:solidFill>
                  <a:srgbClr val="663300"/>
                </a:solidFill>
              </a:rPr>
              <a:t>. </a:t>
            </a:r>
            <a:r>
              <a:rPr lang="ru-RU" sz="1800" b="1" dirty="0">
                <a:solidFill>
                  <a:srgbClr val="66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663300"/>
              </a:solidFill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6550" y="400050"/>
            <a:ext cx="3978275" cy="5638800"/>
          </a:xfrm>
        </p:spPr>
      </p:pic>
      <p:pic>
        <p:nvPicPr>
          <p:cNvPr id="9" name="Рисунок 8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56588" y="377825"/>
            <a:ext cx="3978275" cy="5638800"/>
          </a:xfrm>
        </p:spPr>
      </p:pic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13" y="396875"/>
            <a:ext cx="3978275" cy="5638800"/>
          </a:xfrm>
        </p:spPr>
      </p:pic>
    </p:spTree>
    <p:extLst>
      <p:ext uri="{BB962C8B-B14F-4D97-AF65-F5344CB8AC3E}">
        <p14:creationId xmlns:p14="http://schemas.microsoft.com/office/powerpoint/2010/main" val="221321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7828" y="-1049149"/>
            <a:ext cx="10441160" cy="772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endParaRPr lang="ru-RU" dirty="0">
              <a:solidFill>
                <a:srgbClr val="663300"/>
              </a:solidFill>
            </a:endParaRPr>
          </a:p>
          <a:p>
            <a:pPr algn="ctr"/>
            <a:r>
              <a:rPr lang="ru-RU" sz="2800" dirty="0" smtClean="0">
                <a:solidFill>
                  <a:srgbClr val="663300"/>
                </a:solidFill>
              </a:rPr>
              <a:t>Заключение</a:t>
            </a:r>
          </a:p>
          <a:p>
            <a:pPr algn="ctr"/>
            <a:endParaRPr lang="ru-RU" dirty="0" smtClean="0">
              <a:solidFill>
                <a:srgbClr val="663300"/>
              </a:solidFill>
            </a:endParaRPr>
          </a:p>
          <a:p>
            <a:r>
              <a:rPr lang="ru-RU" dirty="0" smtClean="0">
                <a:solidFill>
                  <a:srgbClr val="663300"/>
                </a:solidFill>
              </a:rPr>
              <a:t> </a:t>
            </a:r>
            <a:r>
              <a:rPr lang="ru-RU" dirty="0">
                <a:solidFill>
                  <a:srgbClr val="663300"/>
                </a:solidFill>
              </a:rPr>
              <a:t>Создавая развивающую предметно-пространственную среду (РППС) в </a:t>
            </a:r>
            <a:r>
              <a:rPr lang="ru-RU" dirty="0" smtClean="0">
                <a:solidFill>
                  <a:srgbClr val="663300"/>
                </a:solidFill>
              </a:rPr>
              <a:t>средней </a:t>
            </a:r>
            <a:r>
              <a:rPr lang="ru-RU" dirty="0">
                <a:solidFill>
                  <a:srgbClr val="663300"/>
                </a:solidFill>
              </a:rPr>
              <a:t>возрастной группе, мы попытались сделать ее разнообразной, яркой, информативно богатой, для того, чтобы создать эмоционально положительную атмосферу в группе, обеспечить индивидуальное и гармоничное развитие ребенка. Развивающая </a:t>
            </a:r>
            <a:r>
              <a:rPr lang="ru-RU" dirty="0" smtClean="0">
                <a:solidFill>
                  <a:srgbClr val="663300"/>
                </a:solidFill>
              </a:rPr>
              <a:t>предметно-пространственная </a:t>
            </a:r>
            <a:r>
              <a:rPr lang="ru-RU" dirty="0">
                <a:solidFill>
                  <a:srgbClr val="663300"/>
                </a:solidFill>
              </a:rPr>
              <a:t>среда нашей группы включает в себя</a:t>
            </a:r>
            <a:r>
              <a:rPr lang="ru-RU" dirty="0" smtClean="0">
                <a:solidFill>
                  <a:srgbClr val="663300"/>
                </a:solidFill>
              </a:rPr>
              <a:t>: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 •</a:t>
            </a:r>
            <a:r>
              <a:rPr lang="ru-RU" dirty="0">
                <a:solidFill>
                  <a:srgbClr val="663300"/>
                </a:solidFill>
              </a:rPr>
              <a:t>9</a:t>
            </a:r>
            <a:r>
              <a:rPr lang="ru-RU" dirty="0" smtClean="0">
                <a:solidFill>
                  <a:srgbClr val="663300"/>
                </a:solidFill>
              </a:rPr>
              <a:t> </a:t>
            </a:r>
            <a:r>
              <a:rPr lang="ru-RU" dirty="0">
                <a:solidFill>
                  <a:srgbClr val="663300"/>
                </a:solidFill>
              </a:rPr>
              <a:t>модулей пространства рабочего сектора, обеспечивающих познавательную и творческую активность всех воспитанников, игры - экспериментирование с доступными детям материалами. </a:t>
            </a:r>
            <a:endParaRPr lang="ru-RU" dirty="0" smtClean="0">
              <a:solidFill>
                <a:srgbClr val="663300"/>
              </a:solidFill>
            </a:endParaRPr>
          </a:p>
          <a:p>
            <a:r>
              <a:rPr lang="ru-RU" dirty="0" smtClean="0">
                <a:solidFill>
                  <a:srgbClr val="663300"/>
                </a:solidFill>
              </a:rPr>
              <a:t>•3 направления </a:t>
            </a:r>
            <a:r>
              <a:rPr lang="ru-RU" smtClean="0">
                <a:solidFill>
                  <a:srgbClr val="663300"/>
                </a:solidFill>
              </a:rPr>
              <a:t>деятельности активного </a:t>
            </a:r>
            <a:r>
              <a:rPr lang="ru-RU" dirty="0">
                <a:solidFill>
                  <a:srgbClr val="663300"/>
                </a:solidFill>
              </a:rPr>
              <a:t>сектора, обеспечивающих двигательную, игровую (ролевые игры) и </a:t>
            </a:r>
            <a:r>
              <a:rPr lang="ru-RU" dirty="0" smtClean="0">
                <a:solidFill>
                  <a:srgbClr val="663300"/>
                </a:solidFill>
              </a:rPr>
              <a:t>музыкально-театрализованную </a:t>
            </a:r>
            <a:r>
              <a:rPr lang="ru-RU" dirty="0">
                <a:solidFill>
                  <a:srgbClr val="663300"/>
                </a:solidFill>
              </a:rPr>
              <a:t>активность. </a:t>
            </a:r>
            <a:endParaRPr lang="ru-RU" dirty="0" smtClean="0">
              <a:solidFill>
                <a:srgbClr val="663300"/>
              </a:solidFill>
            </a:endParaRPr>
          </a:p>
          <a:p>
            <a:r>
              <a:rPr lang="ru-RU" dirty="0" smtClean="0">
                <a:solidFill>
                  <a:srgbClr val="663300"/>
                </a:solidFill>
              </a:rPr>
              <a:t>•</a:t>
            </a:r>
            <a:r>
              <a:rPr lang="ru-RU" dirty="0">
                <a:solidFill>
                  <a:srgbClr val="663300"/>
                </a:solidFill>
              </a:rPr>
              <a:t>2 модуля спокойного сектора, обеспечивающих возможность отдыха и уединения и центра продуктивной творческой деятельности. </a:t>
            </a:r>
            <a:endParaRPr lang="ru-RU" dirty="0" smtClean="0">
              <a:solidFill>
                <a:srgbClr val="663300"/>
              </a:solidFill>
            </a:endParaRPr>
          </a:p>
          <a:p>
            <a:r>
              <a:rPr lang="ru-RU" dirty="0" smtClean="0">
                <a:solidFill>
                  <a:srgbClr val="663300"/>
                </a:solidFill>
              </a:rPr>
              <a:t>РППС </a:t>
            </a:r>
            <a:r>
              <a:rPr lang="ru-RU" dirty="0">
                <a:solidFill>
                  <a:srgbClr val="663300"/>
                </a:solidFill>
              </a:rPr>
              <a:t>обеспечивает возможность общения и совместной деятельности детей и взрослых, двигательной активности детей, а также возможности для уединения. РППС в группе содержательно-насыщенная , трансформируемая, полифункциональная, вариативная, доступная и безопасная. Образовательное пространство оснащено средствами обучения и воспитания , соответствующими материалами, в том числе расходным игровым, спортивным, оздоровительным </a:t>
            </a:r>
            <a:r>
              <a:rPr lang="ru-RU" dirty="0" smtClean="0">
                <a:solidFill>
                  <a:srgbClr val="663300"/>
                </a:solidFill>
              </a:rPr>
              <a:t>оборудованием. </a:t>
            </a:r>
            <a:r>
              <a:rPr lang="ru-RU" dirty="0">
                <a:solidFill>
                  <a:srgbClr val="663300"/>
                </a:solidFill>
              </a:rPr>
              <a:t>Созданная предметно-развивающая среда в группе представлена не только готовой продукцией, но и дидактическими играми, пособиями, атрибутами к сюжетно-ролевым играм, сделанные воспитателями и родителями. Мы будем продолжать совершенствовать и обогащать развивающую предметно-пространственную среду в нашей группе.</a:t>
            </a:r>
          </a:p>
        </p:txBody>
      </p:sp>
    </p:spTree>
    <p:extLst>
      <p:ext uri="{BB962C8B-B14F-4D97-AF65-F5344CB8AC3E}">
        <p14:creationId xmlns:p14="http://schemas.microsoft.com/office/powerpoint/2010/main" val="359330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5780" y="1340768"/>
            <a:ext cx="4824413" cy="46085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93812" y="6237288"/>
            <a:ext cx="4608512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</a:rPr>
              <a:t>Вид из центра группы на  вход в помещение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14491" y="5949280"/>
            <a:ext cx="4464496" cy="681584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из центра группы </a:t>
            </a:r>
            <a:r>
              <a:rPr lang="ru-RU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противоположном входу направлении</a:t>
            </a:r>
            <a:endParaRPr lang="ru-RU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 flipV="1">
            <a:off x="121772" y="3374528"/>
            <a:ext cx="3550920" cy="20706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3358108" y="332656"/>
            <a:ext cx="5328593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rgbClr val="663300"/>
                </a:solidFill>
              </a:rPr>
              <a:t>Групповое помещение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24641" y="1340768"/>
            <a:ext cx="6683409" cy="4608512"/>
          </a:xfrm>
        </p:spPr>
      </p:pic>
    </p:spTree>
    <p:extLst>
      <p:ext uri="{BB962C8B-B14F-4D97-AF65-F5344CB8AC3E}">
        <p14:creationId xmlns:p14="http://schemas.microsoft.com/office/powerpoint/2010/main" val="1668342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8268" y="274638"/>
            <a:ext cx="7272808" cy="6394722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1.Рабочий сектор</a:t>
            </a:r>
            <a:br>
              <a:rPr lang="ru-RU" sz="24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Вариативные </a:t>
            </a: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модули рабочего сектора:</a:t>
            </a:r>
            <a:b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Центры «Живая – неживая природа»,</a:t>
            </a:r>
            <a:b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«Экспериментально – исследовательская</a:t>
            </a:r>
            <a:b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деятельность», «</a:t>
            </a:r>
            <a:r>
              <a:rPr lang="ru-RU" sz="1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Патриотическое воспитание»,</a:t>
            </a: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«Математическое развитие»,</a:t>
            </a:r>
            <a:b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«Конструирование», «Сенсорное развитие»,</a:t>
            </a:r>
            <a:b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«Развитие речи», </a:t>
            </a:r>
            <a:r>
              <a:rPr lang="ru-RU" sz="1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«Книжный уголок »,</a:t>
            </a: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дежурства .</a:t>
            </a:r>
            <a:b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Рабочий сектор выстроен в соответствии с</a:t>
            </a:r>
            <a:b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требованиями </a:t>
            </a:r>
            <a:r>
              <a:rPr lang="ru-RU" sz="1800" b="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 безопасности.</a:t>
            </a:r>
            <a:b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Пространство организовано так, что места</a:t>
            </a:r>
            <a:b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осуществления одновременно нескольких</a:t>
            </a:r>
            <a:b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 активности различными группами</a:t>
            </a:r>
            <a:b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воспитанников достаточно. Рабочий сектор</a:t>
            </a:r>
            <a:b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выстроен показательно, обзорно и доступно</a:t>
            </a:r>
            <a:b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детей. Он включает в себя игры, пособия,</a:t>
            </a:r>
            <a:b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материалы по всем центрам развития.</a:t>
            </a:r>
            <a:b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Рабочий сектор вариативен и мобилен</a:t>
            </a:r>
            <a:r>
              <a:rPr lang="ru-RU" sz="1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0" dirty="0" smtClean="0">
                <a:solidFill>
                  <a:srgbClr val="FF0000"/>
                </a:solidFill>
              </a:rPr>
              <a:t/>
            </a:r>
            <a:br>
              <a:rPr lang="ru-RU" sz="1800" b="0" dirty="0" smtClean="0">
                <a:solidFill>
                  <a:srgbClr val="FF0000"/>
                </a:solidFill>
              </a:rPr>
            </a:br>
            <a:r>
              <a:rPr lang="ru-RU" sz="1800" b="0" dirty="0">
                <a:solidFill>
                  <a:srgbClr val="FF0000"/>
                </a:solidFill>
              </a:rPr>
              <a:t/>
            </a:r>
            <a:br>
              <a:rPr lang="ru-RU" sz="1800" b="0" dirty="0">
                <a:solidFill>
                  <a:srgbClr val="FF0000"/>
                </a:solidFill>
              </a:rPr>
            </a:br>
            <a:endParaRPr lang="ru-RU" sz="1800" b="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Мамуль\Desktop\РППС\IMAG22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828" y="404664"/>
            <a:ext cx="353156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22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22204" y="260648"/>
            <a:ext cx="4392488" cy="659735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Рабочий сектор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1.1.Центр «Живая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природа, неживая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природа»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Центр живой - неживой природы яркий и красочный, соответствует всем требованиям ФГОС. Содержит комнатные</a:t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растения, оборудование для ухода за ними, паспорт растений, календарь природы, природный материал, фигурки</a:t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животных и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насекомых.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9118748" y="4897760"/>
            <a:ext cx="2376968" cy="3314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=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7748" y="260648"/>
            <a:ext cx="3977640" cy="5638800"/>
          </a:xfrm>
        </p:spPr>
      </p:pic>
      <p:pic>
        <p:nvPicPr>
          <p:cNvPr id="1026" name="Picture 2" descr="C:\Users\Мамуль\Desktop\РППС\IMAG224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8708" y="260648"/>
            <a:ext cx="3206826" cy="568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67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714202"/>
          </a:xfrm>
        </p:spPr>
        <p:txBody>
          <a:bodyPr>
            <a:noAutofit/>
          </a:bodyPr>
          <a:lstStyle/>
          <a:p>
            <a:pPr algn="ctr"/>
            <a:r>
              <a:rPr lang="ru-RU" sz="18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Рабочий сектор.</a:t>
            </a:r>
            <a:br>
              <a:rPr lang="ru-RU" sz="18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1.2.Центр «Патриотическое </a:t>
            </a:r>
            <a:r>
              <a:rPr lang="ru-RU" sz="18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воспитание» </a:t>
            </a:r>
            <a:r>
              <a:rPr lang="ru-RU" sz="18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центре представлена </a:t>
            </a:r>
            <a:r>
              <a:rPr lang="ru-RU" sz="18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символика </a:t>
            </a:r>
            <a:r>
              <a:rPr lang="ru-RU" sz="18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и города Воронежа , кукла в народном </a:t>
            </a:r>
            <a:r>
              <a:rPr lang="ru-RU" sz="18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костюме, собраны </a:t>
            </a:r>
            <a:r>
              <a:rPr lang="ru-RU" sz="18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фотографии и иллюстрации достопримечательностей и </a:t>
            </a:r>
            <a:r>
              <a:rPr lang="ru-RU" sz="18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памятников города.  Имеется дидактический </a:t>
            </a:r>
            <a:r>
              <a:rPr lang="ru-RU" sz="18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материал литература по патриотическому </a:t>
            </a:r>
            <a:r>
              <a:rPr lang="ru-RU" sz="18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воспитанию.</a:t>
            </a:r>
            <a:endParaRPr lang="ru-RU" sz="1800" b="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7948" y="2132856"/>
            <a:ext cx="8028664" cy="4525963"/>
          </a:xfrm>
        </p:spPr>
      </p:pic>
    </p:spTree>
    <p:extLst>
      <p:ext uri="{BB962C8B-B14F-4D97-AF65-F5344CB8AC3E}">
        <p14:creationId xmlns:p14="http://schemas.microsoft.com/office/powerpoint/2010/main" val="3800021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1764" y="980728"/>
            <a:ext cx="3977640" cy="5638800"/>
          </a:xfrm>
        </p:spPr>
      </p:pic>
      <p:pic>
        <p:nvPicPr>
          <p:cNvPr id="1026" name="Picture 2" descr="C:\Users\Мамуль\Desktop\РППС\IMAG20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897" y="2492896"/>
            <a:ext cx="7311531" cy="412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 flipH="1">
            <a:off x="4744819" y="188640"/>
            <a:ext cx="72251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1. Рабочий сектор</a:t>
            </a:r>
            <a:br>
              <a:rPr lang="ru-RU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1.3.</a:t>
            </a: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«Экспериментально-исследовательская </a:t>
            </a: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деятельность» </a:t>
            </a:r>
            <a:r>
              <a:rPr lang="ru-RU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Уголок по экспериментированию выполняет свои задачи по развитию первичных естественно-научных представлений,</a:t>
            </a:r>
            <a:br>
              <a:rPr lang="ru-RU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наблюдательности, любознательности, активности, мыслительных </a:t>
            </a: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процессов. </a:t>
            </a:r>
            <a:r>
              <a:rPr lang="ru-RU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Оборудовано</a:t>
            </a:r>
            <a:br>
              <a:rPr lang="ru-RU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место для игр и экспериментирования с песком и водой (трансформируется педагогом из </a:t>
            </a: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шкафа в групповой комнате)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868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0396" y="260647"/>
            <a:ext cx="5989534" cy="2592289"/>
          </a:xfrm>
        </p:spPr>
        <p:txBody>
          <a:bodyPr>
            <a:noAutofit/>
          </a:bodyPr>
          <a:lstStyle/>
          <a:p>
            <a:pPr algn="ctr"/>
            <a:r>
              <a:rPr lang="ru-RU" sz="1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Рабочий сектор</a:t>
            </a:r>
            <a:br>
              <a:rPr lang="ru-RU" sz="1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1.4.Центр </a:t>
            </a:r>
            <a:r>
              <a:rPr lang="ru-RU" sz="1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«Конструирование»</a:t>
            </a:r>
            <a:br>
              <a:rPr lang="ru-RU" sz="1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Конструирование </a:t>
            </a:r>
            <a:r>
              <a:rPr lang="ru-RU" sz="1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важнейший для дошкольника вид </a:t>
            </a:r>
            <a:r>
              <a:rPr lang="ru-RU" sz="16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продуктивной деятельности </a:t>
            </a:r>
            <a:r>
              <a:rPr lang="ru-RU" sz="1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моделированию как реально существующих, так </a:t>
            </a:r>
            <a:r>
              <a:rPr lang="ru-RU" sz="16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придуманных </a:t>
            </a:r>
            <a:r>
              <a:rPr lang="ru-RU" sz="1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самими детьми объектов.</a:t>
            </a:r>
            <a:br>
              <a:rPr lang="ru-RU" sz="1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центре представлены различные виды крупного, среднего и</a:t>
            </a:r>
            <a:br>
              <a:rPr lang="ru-RU" sz="1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мелкого конструкторов, отличающихся по форме, способам</a:t>
            </a:r>
            <a:br>
              <a:rPr lang="ru-RU" sz="1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крепления, сделанные из разных материалов; тематические</a:t>
            </a:r>
            <a:br>
              <a:rPr lang="ru-RU" sz="1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строительные наборы .</a:t>
            </a:r>
          </a:p>
        </p:txBody>
      </p:sp>
      <p:pic>
        <p:nvPicPr>
          <p:cNvPr id="2050" name="Picture 2" descr="C:\Users\Мамуль\Desktop\РППС\IMAG22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0396" y="3222648"/>
            <a:ext cx="5989534" cy="3376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151" y="1196751"/>
            <a:ext cx="5781974" cy="5402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7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9836" y="274638"/>
            <a:ext cx="6768752" cy="23622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0" dirty="0" smtClean="0">
                <a:solidFill>
                  <a:srgbClr val="663300"/>
                </a:solidFill>
              </a:rPr>
              <a:t/>
            </a:r>
            <a:br>
              <a:rPr lang="ru-RU" sz="2800" b="0" dirty="0" smtClean="0">
                <a:solidFill>
                  <a:srgbClr val="663300"/>
                </a:solidFill>
              </a:rPr>
            </a:br>
            <a:r>
              <a:rPr lang="ru-RU" sz="2800" b="0" dirty="0">
                <a:solidFill>
                  <a:srgbClr val="663300"/>
                </a:solidFill>
              </a:rPr>
              <a:t/>
            </a:r>
            <a:br>
              <a:rPr lang="ru-RU" sz="2800" b="0" dirty="0">
                <a:solidFill>
                  <a:srgbClr val="663300"/>
                </a:solidFill>
              </a:rPr>
            </a:br>
            <a:r>
              <a:rPr lang="ru-RU" sz="2800" b="0" dirty="0" smtClean="0">
                <a:solidFill>
                  <a:srgbClr val="663300"/>
                </a:solidFill>
              </a:rPr>
              <a:t/>
            </a:r>
            <a:br>
              <a:rPr lang="ru-RU" sz="2800" b="0" dirty="0" smtClean="0">
                <a:solidFill>
                  <a:srgbClr val="663300"/>
                </a:solidFill>
              </a:rPr>
            </a:br>
            <a: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Рабочий сектор.</a:t>
            </a:r>
            <a:b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1.5. Центр «Книжный </a:t>
            </a:r>
            <a:r>
              <a:rPr lang="ru-RU" sz="20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уголок» Включает книги разнообразные по тематике и жанру и соответствующие возрасту и интересам </a:t>
            </a:r>
            <a: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воспитанников.</a:t>
            </a:r>
            <a:b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1.6.Центр «Мир музыки»</a:t>
            </a:r>
            <a:r>
              <a:rPr lang="ru-RU" sz="2800" b="0" dirty="0">
                <a:solidFill>
                  <a:srgbClr val="663300"/>
                </a:solidFill>
              </a:rPr>
              <a:t/>
            </a:r>
            <a:br>
              <a:rPr lang="ru-RU" sz="2800" b="0" dirty="0">
                <a:solidFill>
                  <a:srgbClr val="663300"/>
                </a:solidFill>
              </a:rPr>
            </a:br>
            <a:r>
              <a:rPr lang="ru-RU" sz="20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Включает в себя магнитофон </a:t>
            </a:r>
            <a: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музыкальные </a:t>
            </a:r>
            <a:r>
              <a:rPr lang="ru-RU" sz="20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игрушки и детские музыкальные инструменты , </a:t>
            </a:r>
            <a:r>
              <a:rPr lang="ru-RU" sz="2000" b="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расположен </a:t>
            </a:r>
            <a:r>
              <a:rPr lang="ru-RU" sz="2000" b="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 свободном доступе для воспитанников 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836" y="2924944"/>
            <a:ext cx="6768752" cy="381571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0676" y="476672"/>
            <a:ext cx="3531568" cy="6264697"/>
          </a:xfrm>
        </p:spPr>
      </p:pic>
    </p:spTree>
    <p:extLst>
      <p:ext uri="{BB962C8B-B14F-4D97-AF65-F5344CB8AC3E}">
        <p14:creationId xmlns:p14="http://schemas.microsoft.com/office/powerpoint/2010/main" val="162790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0</TotalTime>
  <Words>738</Words>
  <Application>Microsoft Office PowerPoint</Application>
  <PresentationFormat>Произвольный</PresentationFormat>
  <Paragraphs>99</Paragraphs>
  <Slides>23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Паркет</vt:lpstr>
      <vt:lpstr>Средняя  группа (возраст)  35 человек (списочная численность воспитанников)</vt:lpstr>
      <vt:lpstr>Вход в группу, нижняя левая точка</vt:lpstr>
      <vt:lpstr>Вид из центра группы на  вход в помещение</vt:lpstr>
      <vt:lpstr>1.Рабочий сектор  Вариативные модули рабочего сектора: Центры «Живая – неживая природа», «Экспериментально – исследовательская деятельность», «Патриотическое воспитание», «Математическое развитие», «Конструирование», «Сенсорное развитие», «Развитие речи», «Книжный уголок », уголок дежурства . Рабочий сектор выстроен в соответствии с требованиями СанПин о безопасности. Пространство организовано так, что места для осуществления одновременно нескольких форм активности различными группами воспитанников достаточно. Рабочий сектор выстроен показательно, обзорно и доступно для детей. Он включает в себя игры, пособия, материалы по всем центрам развития. Рабочий сектор вариативен и мобилен.  </vt:lpstr>
      <vt:lpstr>1. Рабочий сектор .   1.1.Центр «Живая природа, неживая природа»  Центр живой - неживой природы яркий и красочный, соответствует всем требованиям ФГОС. Содержит комнатные растения, оборудование для ухода за ними, паспорт растений, календарь природы, природный материал, фигурки животных и насекомых.      </vt:lpstr>
      <vt:lpstr>Рабочий сектор. 1.2.Центр «Патриотическое воспитание»  В центре представлена символика Российской Федерации и города Воронежа , кукла в народном костюме, собраны фотографии и иллюстрации достопримечательностей и памятников города.  Имеется дидактический материал литература по патриотическому воспитанию.</vt:lpstr>
      <vt:lpstr>Презентация PowerPoint</vt:lpstr>
      <vt:lpstr>1. Рабочий сектор 1.4.Центр «Конструирование» Конструирование - важнейший для дошкольника вид продуктивной деятельности по моделированию как реально существующих, так и придуманных самими детьми объектов. В центре представлены различные виды крупного, среднего и мелкого конструкторов, отличающихся по форме, способам крепления, сделанные из разных материалов; тематические строительные наборы .</vt:lpstr>
      <vt:lpstr>   Рабочий сектор. 1.5. Центр «Книжный уголок» Включает книги разнообразные по тематике и жанру и соответствующие возрасту и интересам воспитанников. 1.6.Центр «Мир музыки» Включает в себя магнитофон музыкальные игрушки и детские музыкальные инструменты , расположен в свободном доступе для воспитанников .</vt:lpstr>
      <vt:lpstr>Рабочий сектор.  1.7.Центр «Математическое развитие»</vt:lpstr>
      <vt:lpstr>Презентация PowerPoint</vt:lpstr>
      <vt:lpstr>Презентация PowerPoint</vt:lpstr>
      <vt:lpstr>2. Активный сектор.  Вариативные модули: центр «Спортивный уголок», Сюжетно-ролевые игры «Кухня», « Дочки-матери», «Поликлиника», «Парикмахерская», «Мастерская», центр «Театрализация», «Дом моды», центр «Мир музыки»</vt:lpstr>
      <vt:lpstr>Презентация PowerPoint</vt:lpstr>
      <vt:lpstr>2.2. Активный сектор  Модуль  «Спальня»</vt:lpstr>
      <vt:lpstr>2.4. Активный сектор . Модуль «Парикмахерская»</vt:lpstr>
      <vt:lpstr>Презентация PowerPoint</vt:lpstr>
      <vt:lpstr>2.8. «Дом моды». В нём находятся костюмы для театрализованной деятельности и сюжетно- ролевых игр.           </vt:lpstr>
      <vt:lpstr>Презентация PowerPoint</vt:lpstr>
      <vt:lpstr>Презентация PowerPoint</vt:lpstr>
      <vt:lpstr>4.Организация среды для диалога с родителями. Вид приемной комнаты.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2018-04-22T15:15:56Z</dcterms:created>
  <dcterms:modified xsi:type="dcterms:W3CDTF">2020-05-19T17:46:01Z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