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27"/>
  </p:notesMasterIdLst>
  <p:sldIdLst>
    <p:sldId id="256" r:id="rId2"/>
    <p:sldId id="257" r:id="rId3"/>
    <p:sldId id="258" r:id="rId4"/>
    <p:sldId id="312" r:id="rId5"/>
    <p:sldId id="313" r:id="rId6"/>
    <p:sldId id="314" r:id="rId7"/>
    <p:sldId id="259" r:id="rId8"/>
    <p:sldId id="316" r:id="rId9"/>
    <p:sldId id="341" r:id="rId10"/>
    <p:sldId id="339" r:id="rId11"/>
    <p:sldId id="319" r:id="rId12"/>
    <p:sldId id="321" r:id="rId13"/>
    <p:sldId id="320" r:id="rId14"/>
    <p:sldId id="318" r:id="rId15"/>
    <p:sldId id="317" r:id="rId16"/>
    <p:sldId id="315" r:id="rId17"/>
    <p:sldId id="322" r:id="rId18"/>
    <p:sldId id="262" r:id="rId19"/>
    <p:sldId id="323" r:id="rId20"/>
    <p:sldId id="324" r:id="rId21"/>
    <p:sldId id="325" r:id="rId22"/>
    <p:sldId id="326" r:id="rId23"/>
    <p:sldId id="327" r:id="rId24"/>
    <p:sldId id="328" r:id="rId25"/>
    <p:sldId id="32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00"/>
    <a:srgbClr val="204D8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7485" autoAdjust="0"/>
  </p:normalViewPr>
  <p:slideViewPr>
    <p:cSldViewPr>
      <p:cViewPr>
        <p:scale>
          <a:sx n="80" d="100"/>
          <a:sy n="80" d="100"/>
        </p:scale>
        <p:origin x="-166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8CA54-6CCB-4530-B5B6-843FE7AC3AC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C0F1D-17C8-4D91-9335-6BFA6CC796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ostroykevse.ru/Fasad/Fasad_3_3.html" TargetMode="External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ostroykevse.ru/Fasad/Fasad_3_3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openxmlformats.org/officeDocument/2006/relationships/hyperlink" Target="http://ostroykevse.ru/Fasad/Fasad_3_4.html" TargetMode="Externa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ostroykevse.ru/Fasad/Fasad_3_5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jpeg"/><Relationship Id="rId7" Type="http://schemas.openxmlformats.org/officeDocument/2006/relationships/hyperlink" Target="http://ostroykevse.ru/Fasad/Fasad_3_3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hyperlink" Target="http://ostroykevse.ru/Fasad/Fasad_3_2.html" TargetMode="External"/><Relationship Id="rId10" Type="http://schemas.openxmlformats.org/officeDocument/2006/relationships/image" Target="../media/image20.png"/><Relationship Id="rId4" Type="http://schemas.openxmlformats.org/officeDocument/2006/relationships/image" Target="../media/image17.jpeg"/><Relationship Id="rId9" Type="http://schemas.openxmlformats.org/officeDocument/2006/relationships/hyperlink" Target="http://ostroykevse.ru/Fasad/Fasad_3_5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5" name="Picture 1" descr="C:\Documents and Settings\Галина\Рабочий стол\штукатур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2000264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204D84"/>
                </a:solidFill>
                <a:latin typeface="Times New Roman" pitchFamily="18" charset="0"/>
                <a:cs typeface="Times New Roman" pitchFamily="18" charset="0"/>
              </a:rPr>
              <a:t>Технология штукатурных работ</a:t>
            </a:r>
            <a:endParaRPr lang="ru-RU" sz="6000" b="1" i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204D8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8307" name="Picture 3" descr="Похожее изображени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3768" y="2492896"/>
            <a:ext cx="4248472" cy="4073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91264" cy="196145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 4.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Перед вами набор строительных инструментов и приспособлений. Какие инструменты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(укажите номера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используются только при подготовке поверхностей.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1772816"/>
            <a:ext cx="6120680" cy="498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8481" name="Rectangle 1"/>
          <p:cNvSpPr>
            <a:spLocks noChangeArrowheads="1"/>
          </p:cNvSpPr>
          <p:nvPr/>
        </p:nvSpPr>
        <p:spPr bwMode="auto">
          <a:xfrm>
            <a:off x="467544" y="399729"/>
            <a:ext cx="83884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1.ПОДГОТОВКА ПОВЕРХНОСТЕЙ ПОД ШТУКАТУРКУ</a:t>
            </a:r>
            <a:endParaRPr kumimoji="0" lang="ru-RU" sz="32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80728"/>
            <a:ext cx="856895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Подготовка поверхности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первая 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технологическая операция, выполняемая при производстве штукатурных работ.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Одним из основных условий, определяющих качество штукатурки, является ее сцепление с поверхностью, на которую она нанесена. </a:t>
            </a:r>
          </a:p>
          <a:p>
            <a:r>
              <a:rPr lang="ru-RU" sz="32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обеспечить надежное сцепление раствора с поверхностью, ее как раз и подготавливают 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придают шероховатость, очищают от пыли и загрязнений.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363915"/>
            <a:ext cx="882047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Подготовка поверхностей всегда начинается с </a:t>
            </a:r>
            <a:r>
              <a:rPr lang="ru-RU" sz="32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провешивания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поверхностей. Проверяют вертикальность и горизонтальность конструкций и выявляют отклонения.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в процессе проверки выяснится, что отклонения превышают нормы, приведенные 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СНиП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дефекты устраняют. 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провешивания поверхностей используют отвес, уровень с правилом, водяной уровень.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5742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87042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476672"/>
            <a:ext cx="6837805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Содержимое 7"/>
          <p:cNvGraphicFramePr>
            <a:graphicFrameLocks/>
          </p:cNvGraphicFramePr>
          <p:nvPr/>
        </p:nvGraphicFramePr>
        <p:xfrm>
          <a:off x="0" y="1052736"/>
          <a:ext cx="9144000" cy="5760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19384"/>
                <a:gridCol w="6024616"/>
              </a:tblGrid>
              <a:tr h="21102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Кирпичные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поверхности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Сложенные в пустошовку и имеющие достаточную шероховатость, очищают металлической щеткой и смачивают водой. Если швы кладки заполнены раствором полностью, их выбирают на глубину не менее 10 мм.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8501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Бетонные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поверхности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Поверхность чистят стальной щеткой, насекают топором или зубилом борозды и сверлят отверстия глубиной до 20 мм. Отверстия располагают на расстоянии 50—70 мм друг от друга в шахматном порядке.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800200">
                <a:tc>
                  <a:txBody>
                    <a:bodyPr/>
                    <a:lstStyle/>
                    <a:p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Деревянные поверхности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</a:t>
                      </a:r>
                      <a:r>
                        <a:rPr lang="ru-RU" sz="2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атягивают рогожу, мешковину, войлок.</a:t>
                      </a:r>
                      <a:r>
                        <a:rPr lang="ru-RU" sz="2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Набивают дрань.</a:t>
                      </a:r>
                      <a:endParaRPr lang="ru-RU" sz="2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3528" y="188640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ПОДГОТОВКА ПОВЕРХНОСТЕЙ ИЗ РАЗНЫХ СТРОИТЕЛЬНЫХ МАТЕРИАЛОВ.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6017" name="Picture 1" descr="C:\Documents and Settings\Галина\Рабочий стол\скачанные файлы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484784"/>
            <a:ext cx="2627784" cy="1652810"/>
          </a:xfrm>
          <a:prstGeom prst="rect">
            <a:avLst/>
          </a:prstGeom>
          <a:noFill/>
        </p:spPr>
      </p:pic>
      <p:pic>
        <p:nvPicPr>
          <p:cNvPr id="86019" name="Picture 3" descr="C:\Documents and Settings\Галина\Рабочий стол\скачанные файлы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3507977"/>
            <a:ext cx="2592288" cy="1505199"/>
          </a:xfrm>
          <a:prstGeom prst="rect">
            <a:avLst/>
          </a:prstGeom>
          <a:noFill/>
        </p:spPr>
      </p:pic>
      <p:pic>
        <p:nvPicPr>
          <p:cNvPr id="86020" name="Picture 4" descr="C:\Documents and Settings\Галина\Рабочий стол\dran-1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5422526"/>
            <a:ext cx="2736304" cy="14354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124744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Строительным раствором </a:t>
            </a:r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называется составленная в </a:t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определенной пропорции смесь </a:t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вяжущего вещества, 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заполнителя и воды.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необходимых случаях специальных добавок.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60648"/>
            <a:ext cx="58791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Приготовление раствора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61" name="Rectangle 1"/>
          <p:cNvSpPr>
            <a:spLocks noChangeArrowheads="1"/>
          </p:cNvSpPr>
          <p:nvPr/>
        </p:nvSpPr>
        <p:spPr bwMode="auto">
          <a:xfrm>
            <a:off x="477322" y="402432"/>
            <a:ext cx="81893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ХАРАКТЕРИСТИКА ПРИМЕНЯЕМЫХ МАТЕРИАЛОВ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179512" y="1145650"/>
            <a:ext cx="842493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Вяжущие материалы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Вяжущими называют такие материалы, которые способны переходить из жидкого или тестообразного состояния в твердое, образуя искусственный камень</a:t>
            </a:r>
            <a:r>
              <a:rPr kumimoji="0" lang="ru-RU" sz="280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(цемент, известь, гипс, глина, жидкое стекло)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63" name="Rectangle 3"/>
          <p:cNvSpPr>
            <a:spLocks noChangeArrowheads="1"/>
          </p:cNvSpPr>
          <p:nvPr/>
        </p:nvSpPr>
        <p:spPr bwMode="auto">
          <a:xfrm>
            <a:off x="251520" y="2624428"/>
            <a:ext cx="889248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u="sng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Заполнители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уменьшить расход вяжущих, усадку раствора и для образования скелета, в раствор вводят</a:t>
            </a:r>
            <a:r>
              <a:rPr kumimoji="0" lang="ru-RU" sz="280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заполнители</a:t>
            </a:r>
            <a:r>
              <a:rPr lang="ru-RU" sz="1200" dirty="0" smtClean="0"/>
              <a:t> </a:t>
            </a:r>
            <a:r>
              <a:rPr lang="ru-RU" sz="2800" dirty="0" smtClean="0"/>
              <a:t>(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пески горные (овражные), речные и морские, а также заполнители, получаемые при дроблении горных пород.) </a:t>
            </a:r>
            <a:endParaRPr lang="ru-RU" sz="12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764704"/>
            <a:ext cx="84969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Выполнять оштукатуривание поверхностей сразу на всю толщину нельзя, так как несхватившийся раствор будет оплывать, поэтому его наносят на поверхность послойно.</a:t>
            </a:r>
          </a:p>
          <a:p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Простая штукатурка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состоит из двух слоев — 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обрызга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грунта; </a:t>
            </a:r>
          </a:p>
          <a:p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улучшенная и </a:t>
            </a:r>
          </a:p>
          <a:p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высококачественная</a:t>
            </a:r>
            <a:r>
              <a:rPr lang="ru-RU" sz="32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 трех — обрызга, грунта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накрывки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88640"/>
            <a:ext cx="7285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Нанесение раствора на поверхность</a:t>
            </a:r>
          </a:p>
        </p:txBody>
      </p:sp>
      <p:sp>
        <p:nvSpPr>
          <p:cNvPr id="82946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947" name="Picture 3" descr="C:\Documents and Settings\Галина\Рабочий стол\shtukaturka-visokokachestvennaya-uluchshennaya-ili-prostay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2996952"/>
            <a:ext cx="1224136" cy="1812203"/>
          </a:xfrm>
          <a:prstGeom prst="rect">
            <a:avLst/>
          </a:prstGeom>
          <a:noFill/>
        </p:spPr>
      </p:pic>
      <p:pic>
        <p:nvPicPr>
          <p:cNvPr id="7" name="Picture 3" descr="C:\Documents and Settings\Галина\Рабочий стол\shtukaturka-visokokachestvennaya-uluchshennaya-ili-prostay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4941168"/>
            <a:ext cx="1277856" cy="1700808"/>
          </a:xfrm>
          <a:prstGeom prst="rect">
            <a:avLst/>
          </a:prstGeom>
          <a:noFill/>
        </p:spPr>
      </p:pic>
      <p:pic>
        <p:nvPicPr>
          <p:cNvPr id="8" name="Picture 3" descr="C:\Documents and Settings\Галина\Рабочий стол\shtukaturka-visokokachestvennaya-uluchshennaya-ili-prostay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32240" y="4941168"/>
            <a:ext cx="1373301" cy="1700809"/>
          </a:xfrm>
          <a:prstGeom prst="rect">
            <a:avLst/>
          </a:prstGeom>
          <a:noFill/>
        </p:spPr>
      </p:pic>
      <p:pic>
        <p:nvPicPr>
          <p:cNvPr id="9" name="Picture 3" descr="C:\Documents and Settings\Галина\Рабочий стол\shtukaturka-visokokachestvennaya-uluchshennaya-ili-prostay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04248" y="3068960"/>
            <a:ext cx="2016224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5888"/>
            <a:ext cx="8964613" cy="129698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Технология нанесения раствора </a:t>
            </a: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 простой, улучшенной и высококачественной</a:t>
            </a:r>
            <a:r>
              <a:rPr kumimoji="0" lang="ru-RU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штукатурке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1154440"/>
          <a:ext cx="8712968" cy="54711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5946"/>
                <a:gridCol w="6507022"/>
              </a:tblGrid>
              <a:tr h="2226304">
                <a:tc>
                  <a:txBody>
                    <a:bodyPr/>
                    <a:lstStyle/>
                    <a:p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2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Обрызг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Предназначен для соединения штукатурки с основанием путем заполнения пустот и трещин. Обрызг выполняют раствором жидкой консистенции. Обрызг предаёт поверхности шероховатость. 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Толщина слоя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-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 5 мм,</a:t>
                      </a: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 деревянные поверхности — не более 9-10 мм.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13886"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Основной слой штукатурки. Предназначен для выравнивания поверхности. </a:t>
                      </a:r>
                      <a:r>
                        <a:rPr lang="ru-RU" sz="24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Грунт можно наносить в несколько слоев толщиной не более 7 мм каждый.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30714">
                <a:tc>
                  <a:txBody>
                    <a:bodyPr/>
                    <a:lstStyle/>
                    <a:p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 pitchFamily="18" charset="2"/>
                        </a:rPr>
                        <a:t>Служит для окончательного выравнивания и заглаживания поверхности при устройстве улучшенной и высококачественной штукатурке.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 pitchFamily="18" charset="2"/>
                        </a:rPr>
                        <a:t>Толщина слоя 3 мм.</a:t>
                      </a:r>
                      <a:endParaRPr lang="ru-RU" sz="24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1922" name="Picture 2" descr="C:\Documents and Settings\Галина\Рабочий стол\obriz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220" y="3501008"/>
            <a:ext cx="2113532" cy="1474724"/>
          </a:xfrm>
          <a:prstGeom prst="rect">
            <a:avLst/>
          </a:prstGeom>
          <a:noFill/>
        </p:spPr>
      </p:pic>
      <p:pic>
        <p:nvPicPr>
          <p:cNvPr id="81921" name="Picture 1" descr="C:\Documents and Settings\Галина\Рабочий стол\nanesenie-nakryvochnogo-sloy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3515" y="5085184"/>
            <a:ext cx="2136237" cy="154817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3645024"/>
            <a:ext cx="1152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Грунт</a:t>
            </a:r>
            <a:endParaRPr lang="ru-RU" sz="2000" b="1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157192"/>
            <a:ext cx="1579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Накрывка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23" name="Picture 3" descr="C:\Documents and Settings\Галина\Рабочий стол\2obryzg.png"/>
          <p:cNvPicPr>
            <a:picLocks noChangeAspect="1" noChangeArrowheads="1"/>
          </p:cNvPicPr>
          <p:nvPr/>
        </p:nvPicPr>
        <p:blipFill>
          <a:blip r:embed="rId5" cstate="screen"/>
          <a:srcRect r="23876"/>
          <a:stretch>
            <a:fillRect/>
          </a:stretch>
        </p:blipFill>
        <p:spPr bwMode="auto">
          <a:xfrm>
            <a:off x="251520" y="1700808"/>
            <a:ext cx="2088232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748464" cy="116205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 </a:t>
            </a:r>
            <a:br>
              <a:rPr lang="ru-RU" sz="3200" b="1" dirty="0" smtClean="0"/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Изображение штукатурных слоев при </a:t>
            </a:r>
            <a:r>
              <a:rPr lang="ru-RU" sz="31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простой, улучшенной и высококачественной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штукатурке.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4209" name="Picture 1" descr="C:\Users\Галина\Desktop\05.1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153859"/>
            <a:ext cx="8208912" cy="470414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980728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Средняя суммарная толщина всех слоев: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простой штукатурки — 12мм, улучшенной — 15мм  высококачественной — 20 мм.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77968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Штукатурные </a:t>
            </a:r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слои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наносят на поверхность разными приемами — 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набрасыванием и намазыванием.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9268" name="AutoShape 4" descr="Картинки по запросу набрасывание раствора лопаткой на поверхнос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9270" name="Picture 6" descr="Картинки по запросу набрасывание раствора лопаткой на поверхность"/>
          <p:cNvPicPr>
            <a:picLocks noChangeAspect="1" noChangeArrowheads="1"/>
          </p:cNvPicPr>
          <p:nvPr/>
        </p:nvPicPr>
        <p:blipFill>
          <a:blip r:embed="rId3" cstate="screen"/>
          <a:srcRect b="10345"/>
          <a:stretch>
            <a:fillRect/>
          </a:stretch>
        </p:blipFill>
        <p:spPr bwMode="auto">
          <a:xfrm>
            <a:off x="179512" y="1412776"/>
            <a:ext cx="3286397" cy="1872208"/>
          </a:xfrm>
          <a:prstGeom prst="rect">
            <a:avLst/>
          </a:prstGeom>
          <a:noFill/>
        </p:spPr>
      </p:pic>
      <p:pic>
        <p:nvPicPr>
          <p:cNvPr id="139272" name="Picture 8" descr="Похожее изображени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1412776"/>
            <a:ext cx="2808312" cy="1830873"/>
          </a:xfrm>
          <a:prstGeom prst="rect">
            <a:avLst/>
          </a:prstGeom>
          <a:noFill/>
        </p:spPr>
      </p:pic>
      <p:pic>
        <p:nvPicPr>
          <p:cNvPr id="139274" name="Picture 10" descr="Картинки по запросу набрасывание раствора ковшом на поверхность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168" y="1412776"/>
            <a:ext cx="2884344" cy="1804527"/>
          </a:xfrm>
          <a:prstGeom prst="rect">
            <a:avLst/>
          </a:prstGeom>
          <a:noFill/>
        </p:spPr>
      </p:pic>
      <p:pic>
        <p:nvPicPr>
          <p:cNvPr id="11" name="Рисунок 10" descr="Намазывание и разравнивание раствора на стен">
            <a:hlinkClick r:id="rId6" tgtFrame="&quot;_blank&quot;"/>
          </p:cNvPr>
          <p:cNvPicPr/>
          <p:nvPr/>
        </p:nvPicPr>
        <p:blipFill>
          <a:blip r:embed="rId7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1691680" y="3573016"/>
            <a:ext cx="216024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Намазывание и разравнивание раствора на стен">
            <a:hlinkClick r:id="rId6" tgtFrame="&quot;_blank&quot;"/>
          </p:cNvPr>
          <p:cNvPicPr/>
          <p:nvPr/>
        </p:nvPicPr>
        <p:blipFill>
          <a:blip r:embed="rId8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4427984" y="3789040"/>
            <a:ext cx="237626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1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260648"/>
            <a:ext cx="4320480" cy="5715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Штукатурные работы </a:t>
            </a:r>
            <a:endParaRPr lang="ru-RU" sz="3200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323528" y="836712"/>
            <a:ext cx="5616624" cy="576064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относят к разряду </a:t>
            </a:r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отделочных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работ. 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Отделочные работы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(штукатурка, облицовка, окраска)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придают зданиям и сооружениям законченный вид.  </a:t>
            </a:r>
          </a:p>
          <a:p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Штукатуркой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называется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отделочный слой на поверхности стен, перегородок, перекрытий, колонн и других элементов дома. Она не только выравнивает поверхности, но и придаёт им определенную форму и фактуру.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283" name="AutoShape 3" descr="Картинки по запросу штукатурка э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97285" name="Picture 5" descr="Картинки по запросу штукатурка это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128" y="620688"/>
            <a:ext cx="3072341" cy="2304256"/>
          </a:xfrm>
          <a:prstGeom prst="rect">
            <a:avLst/>
          </a:prstGeom>
          <a:noFill/>
        </p:spPr>
      </p:pic>
      <p:pic>
        <p:nvPicPr>
          <p:cNvPr id="97287" name="Picture 7" descr="Картинки по запросу штукатурка"/>
          <p:cNvPicPr>
            <a:picLocks noChangeAspect="1" noChangeArrowheads="1"/>
          </p:cNvPicPr>
          <p:nvPr/>
        </p:nvPicPr>
        <p:blipFill>
          <a:blip r:embed="rId4" cstate="screen">
            <a:lum bright="-20000" contrast="20000"/>
          </a:blip>
          <a:srcRect/>
          <a:stretch>
            <a:fillRect/>
          </a:stretch>
        </p:blipFill>
        <p:spPr bwMode="auto">
          <a:xfrm>
            <a:off x="5436096" y="4293096"/>
            <a:ext cx="3563888" cy="2277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2132856"/>
            <a:ext cx="8712968" cy="387603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Слой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обрызга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наносят только набрасыванием для того, чтобы он лучше проник во все шероховатости и тем самым прочнее сцепился с поверхностью.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Первый слой грунта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тоже набрасывают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Второй слой грунта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можно намазывать и набрасывать.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Накрывку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набрасывают или намазывают.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19256" cy="116205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разравнивают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также разными способами.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Намазывание и разравнивание раствора на стен">
            <a:hlinkClick r:id="rId3" tgtFrame="&quot;_blank&quot;"/>
          </p:cNvPr>
          <p:cNvPicPr/>
          <p:nvPr/>
        </p:nvPicPr>
        <p:blipFill>
          <a:blip r:embed="rId4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5292080" y="1052736"/>
            <a:ext cx="309634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Выравнивание намета срезанием">
            <a:hlinkClick r:id="rId5" tgtFrame="&quot;_blank&quot;"/>
          </p:cNvPr>
          <p:cNvPicPr/>
          <p:nvPr/>
        </p:nvPicPr>
        <p:blipFill>
          <a:blip r:embed="rId6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611560" y="2996952"/>
            <a:ext cx="345638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51720" y="260648"/>
            <a:ext cx="56873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РАЗРАВНИВАНИЕ РАСТВОРА  </a:t>
            </a:r>
            <a:endParaRPr lang="ru-RU" sz="28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363272" cy="229185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Затирку выполняют </a:t>
            </a:r>
            <a:r>
              <a:rPr lang="ru-RU" sz="3600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терками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вкруговую и </a:t>
            </a:r>
            <a:r>
              <a:rPr lang="ru-RU" sz="36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вразгонку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Затирка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вразгонку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дает более чистую  поверхность, ее чаще всего делают при высококачественной штукатурке.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60648"/>
            <a:ext cx="71510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ЗАТИРКА И ЗАГЛАЖИВАНИЕ ШТУКАТУРКИ 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Затирка штукатурки: а — вкруговую; б — в разгонку ">
            <a:hlinkClick r:id="rId3" tgtFrame="&quot;_blank&quot;"/>
          </p:cNvPr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75656" y="3429000"/>
            <a:ext cx="561662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63272" cy="122413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После затирки приступают к </a:t>
            </a: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заглаживанию.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Процесс заглаживания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накрывки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выполняют гладилками,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полутёрками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тёрками.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1314" name="AutoShape 2" descr="Картинки по запросу заглаживание штукатур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1316" name="AutoShape 4" descr="Картинки по запросу заглаживание штукатур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1317" name="Picture 5" descr="C:\Documents and Settings\Галина\Рабочий стол\lyubitelskoe-foto-proizvedeniya-zatirki-na-oshtukaturennoy-poverhnost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1556792"/>
            <a:ext cx="3168352" cy="4677461"/>
          </a:xfrm>
          <a:prstGeom prst="rect">
            <a:avLst/>
          </a:prstGeom>
          <a:noFill/>
        </p:spPr>
      </p:pic>
      <p:pic>
        <p:nvPicPr>
          <p:cNvPr id="141318" name="Picture 6" descr="C:\Documents and Settings\Галина\Рабочий стол\gorizontalnoe-zaglazhivanie-chereduem-s-zaglazhivaniem-po-naprav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2348880"/>
            <a:ext cx="4641009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0298" name="AutoShape 10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0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Требования к качеству штукатурки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Содержимое 5"/>
          <p:cNvGraphicFramePr>
            <a:graphicFrameLocks noGrp="1"/>
          </p:cNvGraphicFramePr>
          <p:nvPr>
            <p:ph idx="1"/>
          </p:nvPr>
        </p:nvGraphicFramePr>
        <p:xfrm>
          <a:off x="539553" y="836712"/>
          <a:ext cx="8147247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6812"/>
                <a:gridCol w="1609087"/>
                <a:gridCol w="2067335"/>
                <a:gridCol w="2434013"/>
              </a:tblGrid>
              <a:tr h="474993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Отклонения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Допустимые отклонения по качеству штукатурки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9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простой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улучшенной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высококачественной</a:t>
                      </a:r>
                      <a:endParaRPr lang="ru-RU" dirty="0"/>
                    </a:p>
                  </a:txBody>
                  <a:tcPr anchor="ctr"/>
                </a:tc>
              </a:tr>
              <a:tr h="2576671">
                <a:tc>
                  <a:txBody>
                    <a:bodyPr/>
                    <a:lstStyle/>
                    <a:p>
                      <a:r>
                        <a:rPr lang="ru-RU" dirty="0"/>
                        <a:t>Неровности поверхности (обнаруживаются при накладывании правила или шаблона длиной 2 м)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Не более трех неровностей глубиной или высотой до 5 мм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Не более двух неровностей до 3 мм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Глубиной или высотой до 2 мм</a:t>
                      </a:r>
                    </a:p>
                  </a:txBody>
                  <a:tcPr/>
                </a:tc>
              </a:tr>
              <a:tr h="1873943">
                <a:tc>
                  <a:txBody>
                    <a:bodyPr/>
                    <a:lstStyle/>
                    <a:p>
                      <a:r>
                        <a:rPr lang="ru-RU" dirty="0"/>
                        <a:t>Отклонение поверхности от вертикали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15 мм на высоту помещения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2 мм на 1 м высоты, но не более 10 мм на всю высоту помещения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 мм на 1 м высоты, но не более 5 мм на всю высоту помещения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0292" name="Picture 4" descr="C:\Documents and Settings\Галина\Рабочий стол\home-desig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760" y="764704"/>
            <a:ext cx="4446256" cy="5928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4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1000"/>
                                        <p:tgtEl>
                                          <p:spTgt spid="140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</p:spPr>
        <p:txBody>
          <a:bodyPr>
            <a:noAutofit/>
          </a:bodyPr>
          <a:lstStyle/>
          <a:p>
            <a:r>
              <a:rPr lang="ru-RU" sz="23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Дефекты штукатурки, причины их появления и способы устранения.</a:t>
            </a:r>
            <a:endParaRPr lang="ru-RU" sz="23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541007"/>
          <a:ext cx="8784976" cy="62484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872208"/>
                <a:gridCol w="3645629"/>
                <a:gridCol w="3267139"/>
              </a:tblGrid>
              <a:tr h="67650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</a:rPr>
                        <a:t>Дефекты  штукатурки</a:t>
                      </a:r>
                      <a:endParaRPr lang="ru-RU" sz="20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</a:rPr>
                        <a:t>Причины появления дефектов</a:t>
                      </a:r>
                      <a:endParaRPr lang="ru-RU" sz="20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</a:rPr>
                        <a:t>Способы устранения дефектов</a:t>
                      </a:r>
                      <a:endParaRPr lang="ru-RU" sz="20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074433">
                <a:tc>
                  <a:txBody>
                    <a:bodyPr/>
                    <a:lstStyle/>
                    <a:p>
                      <a:r>
                        <a:rPr lang="ru-RU" sz="2000" b="1" i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Дутики</a:t>
                      </a: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поверхности штукатурки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5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Наличие в растворах мелких частиц непогасившейся извести</a:t>
                      </a:r>
                      <a:endParaRPr lang="ru-RU" sz="2000" b="0" dirty="0">
                        <a:solidFill>
                          <a:srgbClr val="5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Смочить поверхность, для полного раскрытия дутиков, расчистить повреждённые места и вновь оштукатурить.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4433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Трещины на поверхности штукатурки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5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Применение жирных растворов, быстрое высыхание штукатурки на сквозняках, толстые</a:t>
                      </a:r>
                      <a:r>
                        <a:rPr lang="ru-RU" sz="2000" b="0" baseline="0" dirty="0" smtClean="0">
                          <a:solidFill>
                            <a:srgbClr val="5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слои раствора.</a:t>
                      </a:r>
                      <a:endParaRPr lang="ru-RU" sz="2000" b="0" dirty="0" smtClean="0">
                        <a:solidFill>
                          <a:srgbClr val="5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Расшить трещины, хорошо смочить</a:t>
                      </a:r>
                      <a:r>
                        <a:rPr lang="ru-RU" sz="20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их водой, подмазать раствором и затереть.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4433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Вспучивания и </a:t>
                      </a:r>
                      <a:r>
                        <a:rPr lang="ru-RU" sz="2000" b="1" i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отлупы</a:t>
                      </a: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штукатурки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5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Оштукатуривание по</a:t>
                      </a:r>
                      <a:r>
                        <a:rPr lang="ru-RU" sz="2000" b="0" baseline="0" dirty="0" smtClean="0">
                          <a:solidFill>
                            <a:srgbClr val="5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сырым поверхностям.</a:t>
                      </a:r>
                      <a:endParaRPr lang="ru-RU" sz="2000" b="0" dirty="0">
                        <a:solidFill>
                          <a:srgbClr val="5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Отбить штукатурку  в местах вспучивания, просушить и вновь оштукатурить.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4433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Отслаивание штукатурки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5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Раствор нанесён на неочищенную, неподготовленную,</a:t>
                      </a:r>
                      <a:r>
                        <a:rPr lang="ru-RU" sz="2000" b="0" baseline="0" dirty="0" smtClean="0">
                          <a:solidFill>
                            <a:srgbClr val="5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не смоченную поверхность</a:t>
                      </a:r>
                      <a:endParaRPr lang="ru-RU" sz="2000" b="0" dirty="0">
                        <a:solidFill>
                          <a:srgbClr val="5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Отбить отслоившуюся штукатурку и нанести новую с соблюдением</a:t>
                      </a:r>
                      <a:r>
                        <a:rPr lang="ru-RU" sz="20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всех технологических процессов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029472" cy="5571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Функции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штукатурки: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23528" y="980728"/>
            <a:ext cx="5328592" cy="5688632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Защитные</a:t>
            </a:r>
          </a:p>
          <a:p>
            <a:pPr marL="342900" indent="-342900"/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Декоративные</a:t>
            </a:r>
          </a:p>
          <a:p>
            <a:pPr marL="342900" indent="-342900"/>
            <a:endParaRPr lang="ru-RU" sz="2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342900" indent="-342900"/>
            <a:endParaRPr lang="ru-RU" sz="2400" b="1" dirty="0">
              <a:solidFill>
                <a:srgbClr val="002060"/>
              </a:solidFill>
            </a:endParaRPr>
          </a:p>
          <a:p>
            <a:pPr marL="342900" indent="-342900"/>
            <a:endParaRPr lang="ru-RU" sz="2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Санитарно-гигиенические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Оштукатуренные помещения легче содержать в чистоте, их можно окрасить или оклеить обоями. 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58" name="AutoShape 2" descr="Картинки по запросу штукатур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6260" name="AutoShape 4" descr="Картинки по запросу штукатур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96263" name="Picture 7" descr="C:\Documents and Settings\Галина\Рабочий стол\298e538424d60ade211cbc746a8c29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2708920"/>
            <a:ext cx="2304256" cy="1701692"/>
          </a:xfrm>
          <a:prstGeom prst="rect">
            <a:avLst/>
          </a:prstGeom>
          <a:noFill/>
        </p:spPr>
      </p:pic>
      <p:pic>
        <p:nvPicPr>
          <p:cNvPr id="96265" name="Picture 9" descr="Картинки по запросу штукатурка защитные свойства"/>
          <p:cNvPicPr>
            <a:picLocks noChangeAspect="1" noChangeArrowheads="1"/>
          </p:cNvPicPr>
          <p:nvPr/>
        </p:nvPicPr>
        <p:blipFill>
          <a:blip r:embed="rId4" cstate="screen"/>
          <a:srcRect r="5501" b="5007"/>
          <a:stretch>
            <a:fillRect/>
          </a:stretch>
        </p:blipFill>
        <p:spPr bwMode="auto">
          <a:xfrm>
            <a:off x="3635896" y="836712"/>
            <a:ext cx="2448272" cy="1780561"/>
          </a:xfrm>
          <a:prstGeom prst="rect">
            <a:avLst/>
          </a:prstGeom>
          <a:noFill/>
        </p:spPr>
      </p:pic>
      <p:sp>
        <p:nvSpPr>
          <p:cNvPr id="96267" name="AutoShape 11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6269" name="AutoShape 13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6271" name="AutoShape 15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96272" name="Picture 16" descr="C:\Documents and Settings\Галина\Рабочий стол\shtukaturka-v-vannoj_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8184" y="2420888"/>
            <a:ext cx="2744892" cy="1994621"/>
          </a:xfrm>
          <a:prstGeom prst="rect">
            <a:avLst/>
          </a:prstGeom>
          <a:noFill/>
        </p:spPr>
      </p:pic>
      <p:pic>
        <p:nvPicPr>
          <p:cNvPr id="94210" name="Picture 2" descr="Картинки по запросу покраска стен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24128" y="450912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штукатурок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908720"/>
            <a:ext cx="92525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Монолитные (мокрые)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штукатурки;</a:t>
            </a:r>
          </a:p>
          <a:p>
            <a:pPr marL="609600" indent="-609600">
              <a:buFontTx/>
              <a:buAutoNum type="arabicPeriod"/>
            </a:pP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Сухие штукатурки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(гипсокартонные листы ГКЛ)</a:t>
            </a:r>
          </a:p>
          <a:p>
            <a:pPr marL="609600" indent="-609600"/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Мокрая штукатурка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слой затвердевшего  раствора, нанесенный на отделываемую поверхность, который служит для защиты конструкций и придания им декоративных свойств.</a:t>
            </a:r>
          </a:p>
          <a:p>
            <a:pPr marL="609600" indent="-609600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Сухая штукатурка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облицовка поверхностей листами сухой штукатурки индустриального изготовления.</a:t>
            </a:r>
            <a:endParaRPr lang="ru-RU" sz="3200" dirty="0" smtClean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186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3190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93194" name="Picture 10" descr="Похожее изображени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565412"/>
            <a:ext cx="7056784" cy="5292588"/>
          </a:xfrm>
          <a:prstGeom prst="rect">
            <a:avLst/>
          </a:prstGeom>
          <a:noFill/>
        </p:spPr>
      </p:pic>
      <p:sp>
        <p:nvSpPr>
          <p:cNvPr id="93196" name="AutoShape 12" descr="Картинки по запросу штукатурка сух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3198" name="AutoShape 1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3200" name="AutoShape 16" descr="отделка стены гипсокартон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93201" name="Picture 17" descr="C:\Documents and Settings\Галина\Рабочий стол\sposob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2070210"/>
            <a:ext cx="6624736" cy="4787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93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91440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Классификация монолитной штукатурки </a:t>
            </a:r>
            <a:r>
              <a:rPr lang="ru-RU" sz="2600" b="1" dirty="0" smtClean="0">
                <a:ln>
                  <a:solidFill>
                    <a:schemeClr val="tx1"/>
                  </a:solidFill>
                </a:ln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 назначению</a:t>
            </a:r>
            <a:r>
              <a:rPr lang="ru-RU" sz="2600" b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32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7504" y="836712"/>
            <a:ext cx="5616623" cy="5616624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обычная;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декоративная;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специальная.</a:t>
            </a:r>
          </a:p>
        </p:txBody>
      </p:sp>
      <p:sp>
        <p:nvSpPr>
          <p:cNvPr id="9216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2164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2166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2168" name="AutoShape 8" descr="Картинки по запросу специальная штукатур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2170" name="AutoShape 10" descr="теплая штукатурка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92179" name="Picture 19" descr="C:\Documents and Settings\Галина\Рабочий стол\2-4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620688"/>
            <a:ext cx="3636190" cy="2045677"/>
          </a:xfrm>
          <a:prstGeom prst="rect">
            <a:avLst/>
          </a:prstGeom>
          <a:noFill/>
        </p:spPr>
      </p:pic>
      <p:pic>
        <p:nvPicPr>
          <p:cNvPr id="92178" name="Picture 18" descr="C:\Documents and Settings\Галина\Рабочий стол\907474347e27b00db1f5628d79d407e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2564904"/>
            <a:ext cx="3600709" cy="2396108"/>
          </a:xfrm>
          <a:prstGeom prst="rect">
            <a:avLst/>
          </a:prstGeom>
          <a:noFill/>
        </p:spPr>
      </p:pic>
      <p:pic>
        <p:nvPicPr>
          <p:cNvPr id="92177" name="Picture 17" descr="C:\Documents and Settings\Галина\Рабочий стол\teplaya-shtukaturk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5856" y="4643754"/>
            <a:ext cx="2952328" cy="2214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92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92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11560" y="260648"/>
            <a:ext cx="7920880" cy="2856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качеству выполнения обычные штукатурки бывают:</a:t>
            </a:r>
          </a:p>
          <a:p>
            <a:pPr marL="609600" lvl="0" indent="-609600"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простые;</a:t>
            </a:r>
          </a:p>
          <a:p>
            <a:pPr marL="609600" lvl="0" indent="-609600"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улучшенные;</a:t>
            </a:r>
          </a:p>
          <a:p>
            <a:pPr marL="609600" lvl="0" indent="-609600"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высококачественные.</a:t>
            </a:r>
          </a:p>
          <a:p>
            <a:pPr marL="609600" lvl="0" indent="-609600"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endParaRPr lang="ru-RU" sz="1400" b="1" dirty="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3140968"/>
            <a:ext cx="842493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Простые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выполняются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временных зданиях, складских помещениях;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улучшенные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в жилых и общественных зданиях массового строительства;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высококачественные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в зданиях и сооружениях по индивидуальным проектам.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2687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Технологический процесс монолитного оштукатуривания поверхностей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827584" y="188640"/>
            <a:ext cx="7488832" cy="1224136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состоит из следующих операций: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179512" y="1340768"/>
            <a:ext cx="5976664" cy="443265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Подготовки поверхностей</a:t>
            </a:r>
          </a:p>
          <a:p>
            <a:endParaRPr lang="ru-RU" sz="28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Приготовление раствора</a:t>
            </a:r>
          </a:p>
          <a:p>
            <a:endParaRPr lang="ru-RU" sz="28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Нанесение раствора на поверхность</a:t>
            </a:r>
          </a:p>
          <a:p>
            <a:endParaRPr lang="ru-RU" sz="28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Разравнивания раствора</a:t>
            </a:r>
          </a:p>
          <a:p>
            <a:endParaRPr lang="ru-RU" sz="28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Затирка и заглаживание штукатурки 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114" name="AutoShape 2" descr="Картинки по запросу подготовка поверхностей под штукатур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9011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1412776"/>
            <a:ext cx="3168352" cy="936104"/>
          </a:xfrm>
          <a:prstGeom prst="rect">
            <a:avLst/>
          </a:prstGeom>
          <a:noFill/>
        </p:spPr>
      </p:pic>
      <p:pic>
        <p:nvPicPr>
          <p:cNvPr id="90118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2348880"/>
            <a:ext cx="2053459" cy="1080120"/>
          </a:xfrm>
          <a:prstGeom prst="rect">
            <a:avLst/>
          </a:prstGeom>
          <a:noFill/>
        </p:spPr>
      </p:pic>
      <p:pic>
        <p:nvPicPr>
          <p:cNvPr id="11" name="Рисунок 10" descr="Набрасывание раствора на стену">
            <a:hlinkClick r:id="rId5" tgtFrame="&quot;_blank&quot;"/>
          </p:cNvPr>
          <p:cNvPicPr/>
          <p:nvPr/>
        </p:nvPicPr>
        <p:blipFill>
          <a:blip r:embed="rId6" cstate="screen">
            <a:lum bright="1000" contrast="20000"/>
          </a:blip>
          <a:srcRect/>
          <a:stretch>
            <a:fillRect/>
          </a:stretch>
        </p:blipFill>
        <p:spPr bwMode="auto">
          <a:xfrm>
            <a:off x="4644008" y="3501008"/>
            <a:ext cx="367240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Намазывание и разравнивание раствора на стен">
            <a:hlinkClick r:id="rId7" tgtFrame="&quot;_blank&quot;"/>
          </p:cNvPr>
          <p:cNvPicPr/>
          <p:nvPr/>
        </p:nvPicPr>
        <p:blipFill>
          <a:blip r:embed="rId8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4716016" y="4653136"/>
            <a:ext cx="18722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Затирка штукатурки: а — вкруговую; б — в разгонку ">
            <a:hlinkClick r:id="rId9" tgtFrame="&quot;_blank&quot;"/>
          </p:cNvPr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228184" y="5301208"/>
            <a:ext cx="2808312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1313" name="Rectangle 1"/>
          <p:cNvSpPr>
            <a:spLocks noChangeArrowheads="1"/>
          </p:cNvSpPr>
          <p:nvPr/>
        </p:nvSpPr>
        <p:spPr bwMode="auto">
          <a:xfrm>
            <a:off x="251520" y="260648"/>
            <a:ext cx="8568952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нструменты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рименяемые для выполнения штукатурных работ  можно подразделить на: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контрольно-измерительные, 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подготовки поверхности, 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набрасывания раствора, </a:t>
            </a:r>
            <a:endParaRPr kumimoji="0" lang="ru-RU" sz="1600" b="1" i="1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разравнивания и сглаживания раствора.</a:t>
            </a:r>
            <a:endParaRPr kumimoji="0" lang="ru-RU" sz="4000" b="1" i="1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9091" name="Picture 3" descr="Похожее изображени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3113583"/>
            <a:ext cx="4963528" cy="37444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Галина\Рабочий стол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4"/>
          <p:cNvSpPr txBox="1">
            <a:spLocks/>
          </p:cNvSpPr>
          <p:nvPr/>
        </p:nvSpPr>
        <p:spPr>
          <a:xfrm>
            <a:off x="755576" y="476672"/>
            <a:ext cx="7488832" cy="504056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700" b="0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Вопрос 3.      </a:t>
            </a:r>
            <a:r>
              <a:rPr kumimoji="0" lang="ru-RU" sz="10700" b="0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Найди соответствие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196752"/>
          <a:ext cx="7632848" cy="4752528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816424"/>
                <a:gridCol w="3816424"/>
              </a:tblGrid>
              <a:tr h="1584176">
                <a:tc>
                  <a:txBody>
                    <a:bodyPr/>
                    <a:lstStyle/>
                    <a:p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1. Простое</a:t>
                      </a:r>
                      <a:r>
                        <a:rPr lang="ru-RU" sz="2400" u="sng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оштукатуривание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А)  </a:t>
                      </a:r>
                      <a:r>
                        <a:rPr lang="ru-RU" dirty="0" smtClean="0"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Выполняется в жилых и общественных зданиях массового строительства; </a:t>
                      </a:r>
                      <a:endParaRPr lang="ru-RU" dirty="0"/>
                    </a:p>
                  </a:txBody>
                  <a:tcPr/>
                </a:tc>
              </a:tr>
              <a:tr h="1584176">
                <a:tc>
                  <a:txBody>
                    <a:bodyPr/>
                    <a:lstStyle/>
                    <a:p>
                      <a:r>
                        <a:rPr lang="ru-RU" sz="2400" b="1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2. Улучшенное</a:t>
                      </a:r>
                      <a:r>
                        <a:rPr lang="ru-RU" sz="2400" b="1" u="sng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оштукатуривание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Б)  </a:t>
                      </a:r>
                      <a:r>
                        <a:rPr lang="ru-RU" b="1" dirty="0" smtClean="0"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Выполняется во временных зданиях, складских помещениях; </a:t>
                      </a:r>
                      <a:endParaRPr lang="ru-RU" b="1" dirty="0"/>
                    </a:p>
                  </a:txBody>
                  <a:tcPr/>
                </a:tc>
              </a:tr>
              <a:tr h="1584176">
                <a:tc>
                  <a:txBody>
                    <a:bodyPr/>
                    <a:lstStyle/>
                    <a:p>
                      <a:r>
                        <a:rPr lang="ru-RU" sz="2400" b="1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3. Высококачественное</a:t>
                      </a:r>
                      <a:r>
                        <a:rPr lang="ru-RU" sz="2400" b="1" u="sng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оштукатуривание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В)  </a:t>
                      </a:r>
                      <a:r>
                        <a:rPr lang="ru-RU" b="1" dirty="0" smtClean="0"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Выполняется в зданиях и сооружениях по индивидуальным проектам. 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рты, дефекты, подготовка, уклад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карты, дефекты, подготовка, укладка</Template>
  <TotalTime>8</TotalTime>
  <Words>1017</Words>
  <Application>Microsoft Office PowerPoint</Application>
  <PresentationFormat>Экран (4:3)</PresentationFormat>
  <Paragraphs>148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карты, дефекты, подготовка, укладка</vt:lpstr>
      <vt:lpstr>Технология штукатурных работ</vt:lpstr>
      <vt:lpstr>Штукатурные работы </vt:lpstr>
      <vt:lpstr>Функции штукатурки:</vt:lpstr>
      <vt:lpstr>Виды штукатурок</vt:lpstr>
      <vt:lpstr>Слайд 5</vt:lpstr>
      <vt:lpstr>Слайд 6</vt:lpstr>
      <vt:lpstr>Технологический процесс монолитного оштукатуривания поверхностей</vt:lpstr>
      <vt:lpstr>Слайд 8</vt:lpstr>
      <vt:lpstr>Слайд 9</vt:lpstr>
      <vt:lpstr>     Вопрос 4. Перед вами набор строительных инструментов и приспособлений. Какие инструменты (укажите номера) используются только при подготовке поверхностей. 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  Изображение штукатурных слоев при простой, улучшенной и высококачественной штукатурке. </vt:lpstr>
      <vt:lpstr>Штукатурные слои наносят на поверхность разными приемами — набрасыванием и намазыванием.</vt:lpstr>
      <vt:lpstr>Слой обрызга наносят только набрасыванием для того, чтобы он лучше проник во все шероховатости и тем самым прочнее сцепился с поверхностью.  Первый слой грунта тоже набрасывают  Второй слой грунта можно намазывать и набрасывать.  Накрывку набрасывают или намазывают.</vt:lpstr>
      <vt:lpstr>Раствор разравнивают также разными способами. </vt:lpstr>
      <vt:lpstr>Затирку выполняют терками вкруговую и вразгонку.  Затирка вразгонку дает более чистую  поверхность, ее чаще всего делают при высококачественной штукатурке. </vt:lpstr>
      <vt:lpstr>После затирки приступают к заглаживанию. Процесс заглаживания накрывки выполняют гладилками, полутёрками, тёрками. </vt:lpstr>
      <vt:lpstr>Слайд 24</vt:lpstr>
      <vt:lpstr>Дефекты штукатурки, причины их появления и способы устранения.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штукатурных работ</dc:title>
  <dc:creator>Галина</dc:creator>
  <cp:lastModifiedBy>школа</cp:lastModifiedBy>
  <cp:revision>5</cp:revision>
  <dcterms:created xsi:type="dcterms:W3CDTF">2020-02-20T18:20:13Z</dcterms:created>
  <dcterms:modified xsi:type="dcterms:W3CDTF">2020-05-19T19:05:53Z</dcterms:modified>
</cp:coreProperties>
</file>