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73" r:id="rId4"/>
    <p:sldId id="257" r:id="rId5"/>
    <p:sldId id="258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5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807C27-124E-42EF-B223-F323DD14AE1E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403DE5-3DAC-48D6-8D3F-D52776B65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684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E1B0C8-05D8-4673-A12D-5132483A10C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A3856-BD60-42EE-8B52-D50958E808A2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773EB-B941-4505-93C8-0F005365B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9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7B4B-F509-4E03-A255-89F0C9612CD5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7429-901E-472D-A5B1-3FFDB8D0F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8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F6D74-3717-4D98-BBA7-A19DDB7D08E1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6E4D-E3E0-4406-8A70-C0B768392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44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B3FD-C698-433B-9009-8F35446B4742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A6241-2129-4640-8A89-574D521BD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9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1626-2352-4787-9E5B-E493F64762C4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EB7F9-DC99-4F42-8357-DF92775ED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16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E931F-C8E8-4B54-913C-E3F909D8617D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71B9-30E7-4741-9201-917156FF1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5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53BFB-8522-4881-A22C-90E00B426771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D49A-79C1-4058-9A09-497093357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5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49F9F-8CE7-45C8-BBA5-09A8B16DC040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3E7A4-BD60-4678-A6AA-4F5DE2886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77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13F52-E31A-49BD-8E6C-D0D9E75B2E7F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5B5AB-E503-4A8B-9C83-96489DE4E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54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A4BD-EA8C-40BF-A423-3043D70C1463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83038-9D27-43C8-806D-656206C7F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7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296A-EFBF-4BCD-B737-B4194666C867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78041-930B-4F74-8466-9BFB22CF7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05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BEBD35-61CF-4687-AE4E-5581DE4B7F21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8F3665-7BDB-43B6-A6F4-0E2A04514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in57.ucoz.ru/index/prezentacii_po_medicine/0-15" TargetMode="External"/><Relationship Id="rId3" Type="http://schemas.openxmlformats.org/officeDocument/2006/relationships/hyperlink" Target="http://www.kaliningradcity.ru/ru/news/2010/10/21/obshestvo/80820.php" TargetMode="External"/><Relationship Id="rId7" Type="http://schemas.openxmlformats.org/officeDocument/2006/relationships/hyperlink" Target="http://www.latoro.ru/17946-oboi-pole-tsvetov.htm" TargetMode="External"/><Relationship Id="rId2" Type="http://schemas.openxmlformats.org/officeDocument/2006/relationships/hyperlink" Target="http://www.labirint.ru/screenshot/goods/162450/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mail.ru/mail/tanya2501.55/5bb5548f11adb116.html" TargetMode="External"/><Relationship Id="rId5" Type="http://schemas.openxmlformats.org/officeDocument/2006/relationships/hyperlink" Target="http://lady.webnice.ru/forum/viewtopic.php?t=12914&amp;start=90" TargetMode="External"/><Relationship Id="rId4" Type="http://schemas.openxmlformats.org/officeDocument/2006/relationships/hyperlink" Target="http://illustrators.ru/illustrations/35453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9229a50f86c4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395288" y="908050"/>
            <a:ext cx="8062912" cy="22336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Урок-игра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«В поисках Василисы Прекрасной»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488"/>
            <a:ext cx="6400800" cy="792162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Автор презентации: </a:t>
            </a:r>
            <a:r>
              <a:rPr lang="ru-RU" sz="1800" b="1" dirty="0" err="1" smtClean="0">
                <a:solidFill>
                  <a:schemeClr val="accent6">
                    <a:lumMod val="50000"/>
                  </a:schemeClr>
                </a:solidFill>
              </a:rPr>
              <a:t>Тютерева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Надежда Николаевна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учитель  начальных классов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МОАУ СОШ № 13 города Благовещенска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Содержимое 3" descr="2cf9c3acda9f376864e7cd73944_prev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4288" y="3212976"/>
            <a:ext cx="1763688" cy="3645024"/>
          </a:xfrm>
          <a:prstGeom prst="roundRect">
            <a:avLst/>
          </a:prstGeom>
        </p:spPr>
      </p:pic>
      <p:pic>
        <p:nvPicPr>
          <p:cNvPr id="6" name="Рисунок 5" descr="b_26555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00500"/>
            <a:ext cx="3779912" cy="2857500"/>
          </a:xfrm>
          <a:prstGeom prst="snipRound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3643313" y="642938"/>
            <a:ext cx="5143500" cy="2909887"/>
          </a:xfrm>
          <a:prstGeom prst="cloudCallout">
            <a:avLst>
              <a:gd name="adj1" fmla="val 26246"/>
              <a:gd name="adj2" fmla="val 7734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Не ешь меня, мишка, я тебе синонимы  придумаю!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0" y="1500188"/>
            <a:ext cx="3571875" cy="2928937"/>
          </a:xfrm>
          <a:prstGeom prst="cloudCallout">
            <a:avLst>
              <a:gd name="adj1" fmla="val -41009"/>
              <a:gd name="adj2" fmla="val 99815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Ладно, так уж и быть, запиши текст и вставь мне правильно синонимы.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571875" y="1071563"/>
            <a:ext cx="5111750" cy="1981200"/>
          </a:xfrm>
          <a:prstGeom prst="cloudCallout">
            <a:avLst>
              <a:gd name="adj1" fmla="val 26246"/>
              <a:gd name="adj2" fmla="val 7734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273" name="Rectangle 12"/>
          <p:cNvSpPr>
            <a:spLocks noChangeArrowheads="1"/>
          </p:cNvSpPr>
          <p:nvPr/>
        </p:nvSpPr>
        <p:spPr bwMode="auto">
          <a:xfrm rot="-176301">
            <a:off x="3935413" y="1573213"/>
            <a:ext cx="42513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cs typeface="Times New Roman" pitchFamily="18" charset="0"/>
              </a:rPr>
              <a:t>Апрельское небо …,…,….. </a:t>
            </a:r>
            <a:br>
              <a:rPr lang="ru-RU" sz="2400">
                <a:cs typeface="Times New Roman" pitchFamily="18" charset="0"/>
              </a:rPr>
            </a:br>
            <a:r>
              <a:rPr lang="ru-RU" sz="2400">
                <a:cs typeface="Times New Roman" pitchFamily="18" charset="0"/>
              </a:rPr>
              <a:t>Птицы в апреле…и….. </a:t>
            </a:r>
            <a:br>
              <a:rPr lang="ru-RU" sz="2400">
                <a:cs typeface="Times New Roman" pitchFamily="18" charset="0"/>
              </a:rPr>
            </a:br>
            <a:r>
              <a:rPr lang="ru-RU" sz="2400">
                <a:cs typeface="Times New Roman" pitchFamily="18" charset="0"/>
              </a:rPr>
              <a:t>Зеленеет….,….трава</a:t>
            </a:r>
            <a:r>
              <a:rPr lang="ru-RU" sz="1600">
                <a:cs typeface="Times New Roman" pitchFamily="18" charset="0"/>
              </a:rPr>
              <a:t>. 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7704856" cy="7245424"/>
          </a:xfrm>
          <a:prstGeom prst="ellipse">
            <a:avLst/>
          </a:prstGeom>
        </p:spPr>
      </p:pic>
      <p:pic>
        <p:nvPicPr>
          <p:cNvPr id="5" name="Рисунок 4" descr="c2435284cd59c1b37f4c3096b0e2a2c0_1555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0"/>
            <a:ext cx="2952328" cy="3422154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Рисунок 5" descr="13770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91314" y="2448272"/>
            <a:ext cx="2252686" cy="4409728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sp>
        <p:nvSpPr>
          <p:cNvPr id="7" name="Выноска-облако 6"/>
          <p:cNvSpPr/>
          <p:nvPr/>
        </p:nvSpPr>
        <p:spPr>
          <a:xfrm>
            <a:off x="4211638" y="0"/>
            <a:ext cx="4608512" cy="2565400"/>
          </a:xfrm>
          <a:prstGeom prst="cloudCallout">
            <a:avLst>
              <a:gd name="adj1" fmla="val 18588"/>
              <a:gd name="adj2" fmla="val 7162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Перевези меня, заинька, на другой берег! Ищу я невесту свою, Василису. Похитил её злодей Кощей, повелитель кислых щей. Помоги мне!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3779838" y="188913"/>
            <a:ext cx="5113337" cy="2232025"/>
          </a:xfrm>
          <a:prstGeom prst="cloudCallout">
            <a:avLst>
              <a:gd name="adj1" fmla="val -60413"/>
              <a:gd name="adj2" fmla="val 5347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Помогу, только ты мне Иванушка, подбери к слову несколько синонимов.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84213" y="4797425"/>
            <a:ext cx="6191250" cy="1844675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1-я группа: труд        2-я группа: чудный   3-я группа: маленький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Содержимое 3" descr="6792416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995738" y="476250"/>
            <a:ext cx="4608512" cy="3024188"/>
          </a:xfrm>
          <a:prstGeom prst="wedgeRoundRectCallout">
            <a:avLst>
              <a:gd name="adj1" fmla="val -25646"/>
              <a:gd name="adj2" fmla="val 75443"/>
              <a:gd name="adj3" fmla="val 16667"/>
            </a:avLst>
          </a:prstGeom>
          <a:solidFill>
            <a:schemeClr val="accent3">
              <a:lumMod val="50000"/>
            </a:scheme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Не пройти тебе, Иванушка, через болото. Засосёт, затянет!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Женись на мне!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Или  выполни следующее задание. тогда переведу тебя через болото!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3" descr="hallowe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08304" y="3140968"/>
            <a:ext cx="1835696" cy="3717032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Рисунок 5" descr="354537_origina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284984"/>
            <a:ext cx="2555776" cy="3573016"/>
          </a:xfrm>
          <a:prstGeom prst="round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2339975" y="1341438"/>
            <a:ext cx="4679950" cy="2519362"/>
          </a:xfrm>
          <a:prstGeom prst="cloudCallout">
            <a:avLst>
              <a:gd name="adj1" fmla="val -62914"/>
              <a:gd name="adj2" fmla="val 6250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За </a:t>
            </a:r>
            <a:r>
              <a:rPr lang="ru-RU" sz="2000" dirty="0" err="1"/>
              <a:t>Василиской</a:t>
            </a:r>
            <a:r>
              <a:rPr lang="ru-RU" sz="2000" dirty="0"/>
              <a:t> пришёл? Выкуп плати! Придумай четыре синонима к слову </a:t>
            </a:r>
            <a:r>
              <a:rPr lang="ru-RU" sz="2400" b="1" dirty="0">
                <a:solidFill>
                  <a:srgbClr val="C00000"/>
                </a:solidFill>
              </a:rPr>
              <a:t>страшный</a:t>
            </a:r>
            <a:r>
              <a:rPr lang="ru-RU" sz="2000" dirty="0"/>
              <a:t>, тогда отдам тебе твою невесту!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Содержимое 3" descr="hallowe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08304" y="3140968"/>
            <a:ext cx="1835696" cy="3717032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716463" y="404813"/>
            <a:ext cx="3384550" cy="1587500"/>
          </a:xfrm>
          <a:prstGeom prst="wedgeRoundRectCallout">
            <a:avLst>
              <a:gd name="adj1" fmla="val 36474"/>
              <a:gd name="adj2" fmla="val 1525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Ужасный, пугающий, кошмарный, жуткий</a:t>
            </a:r>
          </a:p>
        </p:txBody>
      </p:sp>
      <p:pic>
        <p:nvPicPr>
          <p:cNvPr id="15366" name="Рисунок 6" descr="354537_origin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38100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3708400" y="2420938"/>
            <a:ext cx="3095625" cy="1765300"/>
          </a:xfrm>
          <a:prstGeom prst="wedgeRoundRectCallout">
            <a:avLst>
              <a:gd name="adj1" fmla="val -84441"/>
              <a:gd name="adj2" fmla="val -376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Ха-ха-ха! Обманул я тебя, так просто не отдам тебе Василису! Она теперь не твоя невеста, а моя!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Содержимое 3" descr="hallowe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08304" y="3140968"/>
            <a:ext cx="1835696" cy="3717032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pic>
        <p:nvPicPr>
          <p:cNvPr id="7" name="Рисунок 6" descr="354537_origin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341947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Fly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27784" y="3068960"/>
            <a:ext cx="4619625" cy="2582498"/>
          </a:xfrm>
          <a:prstGeom prst="ellipse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0" y="0"/>
            <a:ext cx="5143500" cy="2659063"/>
          </a:xfrm>
          <a:prstGeom prst="cloudCallout">
            <a:avLst>
              <a:gd name="adj1" fmla="val 60554"/>
              <a:gd name="adj2" fmla="val 1002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Ты, Иванушка, заполни вторую часть бортового журнала, тогда чары Кощея рассеются и Василиса освободится!</a:t>
            </a:r>
          </a:p>
        </p:txBody>
      </p:sp>
      <p:pic>
        <p:nvPicPr>
          <p:cNvPr id="12" name="Рисунок 11" descr="key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88913"/>
            <a:ext cx="23034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98 -0.20323 C -0.30451 -0.3704 -0.47205 -0.53711 -0.49618 -0.58612 C -0.52031 -0.63491 -0.37448 -0.61179 -0.28142 -0.49664 C -0.18837 -0.38127 0.00504 0.00509 0.0625 0.10567 " pathEditMode="relative" rAng="0" ptsTypes="aaaA">
                                      <p:cBhvr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-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Содержимое 3" descr="54101275_1264081680_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88224" y="2780928"/>
            <a:ext cx="2304256" cy="4077072"/>
          </a:xfrm>
          <a:prstGeom prst="round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Рисунок 5" descr="3ecb49d3be89dea5531a9a187e280e1e_49725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63373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3706813" y="0"/>
            <a:ext cx="5437187" cy="3214688"/>
          </a:xfrm>
          <a:prstGeom prst="cloudCallout">
            <a:avLst>
              <a:gd name="adj1" fmla="val -77046"/>
              <a:gd name="adj2" fmla="val -446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Спасибо тебе, Иванушка! Спас ты меня от  злого Кощея. Но выйду за тебя замуж только в том случае, если ты сделаешь вывод и заполнишь с учащимися лист самооценки.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5" descr="9229a50f86c4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Содержимое 3" descr="0_60f59_6a0b5359_XL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333375"/>
            <a:ext cx="6551612" cy="5399088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900113" y="4797425"/>
            <a:ext cx="7127875" cy="20605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Стали они жить-поживать и добра наживать! Тут и сказке конец, а кто помогал тему о  синонимах  изучать - 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Ресурсы: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http://www.labirint.ru/screenshot/goods/162450/1/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http://www.kaliningradcity.ru/ru/news/2010/10/21/obshestvo/80820.php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http://illustrators.ru/illustrations/354537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5"/>
              </a:rPr>
              <a:t>http://lady.webnice.ru/forum/viewtopic.php?t=12914&amp;start=90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6"/>
              </a:rPr>
              <a:t>http://blogs.mail.ru/mail/tanya2501.55/5bb5548f11adb116.html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7"/>
              </a:rPr>
              <a:t>http://www.latoro.ru/17946-oboi-pole-tsvetov.htm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8"/>
              </a:rPr>
              <a:t>http://rin57.ucoz.ru/index/prezentacii_po_medicine/0-15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http://tapisarevskaya.rusedu.net/post/1415/19923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9229a50f86c4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42988" y="188913"/>
            <a:ext cx="7643812" cy="5937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116013" y="476250"/>
            <a:ext cx="6769100" cy="6048375"/>
          </a:xfrm>
          <a:prstGeom prst="vertic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Все вы помните сказку о Василисе Прекрасной. Похитил её Кощей Бессмертный и заточил в башне. Башня высоченная. Даже взглянуть страшно!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Но Василиса надеется, что Иван-царевич придёт за ней, - не выходить же замуж за постылого Кощея!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Предлагаю вам отправиться в путь вместе с Иваном-царевичем, пройти препятствия и освободить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Василису. Итак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, в путь! Взгляните на карту!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0" y="0"/>
            <a:ext cx="9134475" cy="6848475"/>
            <a:chOff x="0" y="0"/>
            <a:chExt cx="5754" cy="4314"/>
          </a:xfrm>
        </p:grpSpPr>
        <p:pic>
          <p:nvPicPr>
            <p:cNvPr id="410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54" cy="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103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5754" cy="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/>
            </a:p>
          </p:txBody>
        </p:sp>
      </p:grp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500063" y="428625"/>
            <a:ext cx="82153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4800" b="1">
              <a:solidFill>
                <a:srgbClr val="0000FF"/>
              </a:solidFill>
            </a:endParaRPr>
          </a:p>
          <a:p>
            <a:pPr algn="ctr" eaLnBrk="1" hangingPunct="1"/>
            <a:r>
              <a:rPr lang="ru-RU" sz="4800" b="1">
                <a:solidFill>
                  <a:srgbClr val="0000FF"/>
                </a:solidFill>
              </a:rPr>
              <a:t>«</a:t>
            </a:r>
            <a:r>
              <a:rPr lang="ru-RU" sz="4800" b="1" u="sng">
                <a:solidFill>
                  <a:srgbClr val="0000FF"/>
                </a:solidFill>
              </a:rPr>
              <a:t>СИНОНИМЫ»-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00063" y="2286000"/>
            <a:ext cx="81438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b="1">
                <a:solidFill>
                  <a:srgbClr val="0000FF"/>
                </a:solidFill>
              </a:rPr>
              <a:t>СЛОВА,  БЛИЗКИЕ ПО СМЫСЛУ.</a:t>
            </a:r>
          </a:p>
          <a:p>
            <a:pPr algn="ctr" eaLnBrk="1" hangingPunct="1"/>
            <a:endParaRPr lang="ru-RU" sz="4400" b="1" i="1">
              <a:solidFill>
                <a:srgbClr val="0000FF"/>
              </a:solidFill>
            </a:endParaRPr>
          </a:p>
          <a:p>
            <a:pPr algn="ctr" eaLnBrk="1" hangingPunct="1"/>
            <a:r>
              <a:rPr lang="ru-RU" sz="4400" b="1" i="1">
                <a:solidFill>
                  <a:srgbClr val="0000FF"/>
                </a:solidFill>
              </a:rPr>
              <a:t>Красивая - </a:t>
            </a:r>
            <a:r>
              <a:rPr lang="ru-RU" sz="3600" b="1">
                <a:solidFill>
                  <a:srgbClr val="0000FF"/>
                </a:solidFill>
              </a:rPr>
              <a:t>прекрасная, чудесная, очаровательная, потрясающая, прелестная.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3" descr="x_f156879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3" descr="145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0"/>
            <a:ext cx="1649646" cy="2420888"/>
          </a:xfrm>
          <a:prstGeom prst="roundRect">
            <a:avLst/>
          </a:prstGeom>
        </p:spPr>
      </p:pic>
      <p:pic>
        <p:nvPicPr>
          <p:cNvPr id="5" name="Рисунок 4" descr="0_518fc_8113002b_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39752" y="4769768"/>
            <a:ext cx="2016224" cy="2088232"/>
          </a:xfrm>
          <a:prstGeom prst="ellips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5" name="Рисунок 5" descr="key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0"/>
            <a:ext cx="17287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c2435284cd59c1b37f4c3096b0e2a2c0_15551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3968" y="2708920"/>
            <a:ext cx="1926332" cy="1944217"/>
          </a:xfrm>
          <a:prstGeom prst="ellipse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Рисунок 7" descr="1296552254_2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3645024"/>
            <a:ext cx="2267744" cy="2037426"/>
          </a:xfrm>
          <a:prstGeom prst="ellipse">
            <a:avLst/>
          </a:prstGeom>
          <a:ln w="38100">
            <a:solidFill>
              <a:srgbClr val="00CC00"/>
            </a:solidFill>
          </a:ln>
        </p:spPr>
      </p:pic>
      <p:pic>
        <p:nvPicPr>
          <p:cNvPr id="10" name="Рисунок 9" descr="23038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332656"/>
            <a:ext cx="2160240" cy="2664296"/>
          </a:xfrm>
          <a:prstGeom prst="ellipse">
            <a:avLst/>
          </a:prstGeom>
          <a:ln w="38100">
            <a:solidFill>
              <a:srgbClr val="FFFF00"/>
            </a:solidFill>
          </a:ln>
        </p:spPr>
      </p:pic>
      <p:pic>
        <p:nvPicPr>
          <p:cNvPr id="11" name="Рисунок 10" descr="137707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876256" y="3501008"/>
            <a:ext cx="1800200" cy="3140968"/>
          </a:xfrm>
          <a:prstGeom prst="roundRect">
            <a:avLst/>
          </a:prstGeom>
        </p:spPr>
      </p:pic>
      <p:sp>
        <p:nvSpPr>
          <p:cNvPr id="13" name="Стрелка вниз 12"/>
          <p:cNvSpPr/>
          <p:nvPr/>
        </p:nvSpPr>
        <p:spPr>
          <a:xfrm rot="5400000">
            <a:off x="5256212" y="5265738"/>
            <a:ext cx="371475" cy="217170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1116013" y="2492375"/>
            <a:ext cx="287337" cy="949325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углом 16"/>
          <p:cNvSpPr/>
          <p:nvPr/>
        </p:nvSpPr>
        <p:spPr>
          <a:xfrm>
            <a:off x="5940425" y="2133600"/>
            <a:ext cx="596900" cy="652463"/>
          </a:xfrm>
          <a:prstGeom prst="ben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 rot="16200000">
            <a:off x="1441450" y="5622926"/>
            <a:ext cx="649287" cy="868362"/>
          </a:xfrm>
          <a:prstGeom prst="ben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 rot="18200458">
            <a:off x="3046413" y="1801812"/>
            <a:ext cx="311150" cy="2397125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>
            <a:off x="5497512" y="-161924"/>
            <a:ext cx="360363" cy="1636712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6" descr="01labtm4p125085456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0_518fc_8113002b_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3501008"/>
            <a:ext cx="3419872" cy="3356992"/>
          </a:xfrm>
          <a:prstGeom prst="ellipse">
            <a:avLst/>
          </a:prstGeom>
          <a:ln w="38100">
            <a:noFill/>
          </a:ln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5003800" y="333375"/>
            <a:ext cx="3816350" cy="2087563"/>
          </a:xfrm>
          <a:prstGeom prst="wedgeRoundRectCallout">
            <a:avLst>
              <a:gd name="adj1" fmla="val 15676"/>
              <a:gd name="adj2" fmla="val 120103"/>
              <a:gd name="adj3" fmla="val 16667"/>
            </a:avLst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Дам я тебе, царевич-королевич, волшебный клубок, он дорогу укажет – но с условием! Придумай мне три синонима к слову </a:t>
            </a:r>
            <a:r>
              <a:rPr lang="ru-RU" sz="2400" b="1" dirty="0">
                <a:solidFill>
                  <a:srgbClr val="C00000"/>
                </a:solidFill>
              </a:rPr>
              <a:t>храбрый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6" descr="01labtm4p125085456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88224" y="1412776"/>
            <a:ext cx="2252686" cy="5129808"/>
          </a:xfrm>
          <a:prstGeom prst="round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84438" y="260350"/>
            <a:ext cx="4319587" cy="8651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/>
                </a:solidFill>
              </a:rPr>
              <a:t>Храбрый – бесстрашный, смелый,  отважный, мужественный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6" descr="01labtm4p125085456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0_518fc_8113002b_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0192" y="3933056"/>
            <a:ext cx="2843808" cy="2924944"/>
          </a:xfrm>
          <a:prstGeom prst="roundRect">
            <a:avLst/>
          </a:prstGeom>
          <a:ln w="38100">
            <a:noFill/>
          </a:ln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5003800" y="333375"/>
            <a:ext cx="3816350" cy="2087563"/>
          </a:xfrm>
          <a:prstGeom prst="wedgeRoundRectCallout">
            <a:avLst>
              <a:gd name="adj1" fmla="val 15676"/>
              <a:gd name="adj2" fmla="val 120103"/>
              <a:gd name="adj3" fmla="val 16667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Что ж, молодец! Справился с заданием! Придётся тебе дать волшебный клубок!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Иди за ним, милок, никуда не сворачивай!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437112"/>
            <a:ext cx="2952328" cy="2420888"/>
          </a:xfrm>
          <a:prstGeom prst="roundRect">
            <a:avLst/>
          </a:prstGeom>
        </p:spPr>
      </p:pic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395288" y="6453188"/>
            <a:ext cx="185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214563" y="2500313"/>
            <a:ext cx="4157662" cy="2513012"/>
          </a:xfrm>
          <a:prstGeom prst="cloudCallout">
            <a:avLst>
              <a:gd name="adj1" fmla="val -83674"/>
              <a:gd name="adj2" fmla="val 681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Запиши предложение в тетрадь. Девочки подчеркните гл.буквы, мальчики </a:t>
            </a:r>
            <a:r>
              <a:rPr lang="ru-RU" sz="2000" dirty="0" err="1">
                <a:solidFill>
                  <a:schemeClr val="tx1"/>
                </a:solidFill>
              </a:rPr>
              <a:t>согл</a:t>
            </a:r>
            <a:r>
              <a:rPr lang="ru-RU" sz="2000" dirty="0">
                <a:solidFill>
                  <a:schemeClr val="tx1"/>
                </a:solidFill>
              </a:rPr>
              <a:t>. буквы.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3" descr="0a08324571be2eb1ca498ae84754523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dd384e7f9e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67744" y="3111451"/>
            <a:ext cx="4992216" cy="3746549"/>
          </a:xfrm>
          <a:prstGeom prst="ellipse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63713" y="333375"/>
            <a:ext cx="5472112" cy="2195513"/>
          </a:xfrm>
          <a:prstGeom prst="wedgeRoundRectCallout">
            <a:avLst>
              <a:gd name="adj1" fmla="val -23550"/>
              <a:gd name="adj2" fmla="val 85324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Здравствуй, здравствуй, Иван-царевич. Баба Яга мне по телефону звонила, о тебе говорила, что большой ты мастер синонимы придумывать! Вот я и решил: пропущу тебя дальше, если ты мне подберёшь синонимы  и соединишь их стрелками.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Содержимое 3" descr="0a08324571be2eb1ca498ae84754523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143000" y="714375"/>
            <a:ext cx="7173913" cy="2428875"/>
          </a:xfrm>
          <a:prstGeom prst="wedgeRoundRectCallout">
            <a:avLst>
              <a:gd name="adj1" fmla="val 24817"/>
              <a:gd name="adj2" fmla="val 89780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7" name="Рисунок 6" descr="137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16216" y="2448272"/>
            <a:ext cx="2252686" cy="4409728"/>
          </a:xfrm>
          <a:prstGeom prst="roundRect">
            <a:avLst/>
          </a:prstGeom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244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285875" y="1285875"/>
            <a:ext cx="7858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Алфавит                             аккуратный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Times New Roman" pitchFamily="18" charset="0"/>
              </a:rPr>
              <a:t>Огонь                                     алый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Times New Roman" pitchFamily="18" charset="0"/>
              </a:rPr>
              <a:t>Опрятный                              скакать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Times New Roman" pitchFamily="18" charset="0"/>
              </a:rPr>
              <a:t>Прыгать                                  азбука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Times New Roman" pitchFamily="18" charset="0"/>
              </a:rPr>
              <a:t>Бросать                                   пламя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Times New Roman" pitchFamily="18" charset="0"/>
              </a:rPr>
              <a:t>Красный                                 кидать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495</Words>
  <Application>Microsoft Office PowerPoint</Application>
  <PresentationFormat>Экран (4:3)</PresentationFormat>
  <Paragraphs>53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Урок-игра «В поисках Василисы Прекрасной»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Ресурсы: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39</cp:revision>
  <dcterms:created xsi:type="dcterms:W3CDTF">2012-01-04T17:13:01Z</dcterms:created>
  <dcterms:modified xsi:type="dcterms:W3CDTF">2020-05-19T06:56:43Z</dcterms:modified>
</cp:coreProperties>
</file>