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8" autoAdjust="0"/>
  </p:normalViewPr>
  <p:slideViewPr>
    <p:cSldViewPr>
      <p:cViewPr varScale="1">
        <p:scale>
          <a:sx n="74" d="100"/>
          <a:sy n="74" d="100"/>
        </p:scale>
        <p:origin x="-7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BA2ED-97E7-48A8-95A4-F80934515917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70331-7316-477F-AEC8-D99DE0945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FC0C6-5073-4332-A09B-9C5D1ADB8A43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BD8AA-45D5-4553-8061-FCD6E8453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1DC88-605B-49C4-A243-E5AC9A791135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03EE0-C388-4EA6-B2AB-00E47EAD1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C226F-1D12-4D8A-BBAB-0AE82CB5D62E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6645E-0D7B-4AA7-8CEC-671E8A2FE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490DF-7CBD-49F7-A3D4-748856C1B1F8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D3E4C-ECE5-492A-BC36-5515699FC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1FFB-F8F0-4772-B935-AC6617C353F5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8E224-083F-46A4-9CCE-E1635F173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66D3F-6D94-4324-A3C8-3634AB8E42FB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0E6A8-D8E0-44E1-A8C2-FA01012B2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40544-36C1-4C2F-A1E3-1730E8BE4F10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4D90D-1F95-4BB5-8664-C9EE8C453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D2FF1-4928-4CF5-B5AE-D3A3E677357E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1128E-2946-4F73-8DB0-602620F0F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6E70-52BE-46CE-B553-9CA0341064BB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8A7B1-802C-40EA-B4EE-D68B01165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268FE-860A-439F-8559-89A45A563661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F6E98-7AC7-458C-B257-A7CC245DE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453C59-9A65-4656-AB88-5299B121744C}" type="datetimeFigureOut">
              <a:rPr lang="ru-RU"/>
              <a:pPr>
                <a:defRPr/>
              </a:pPr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CE8E54-ED39-4924-AC51-7C621E92F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wm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png"/><Relationship Id="rId10" Type="http://schemas.openxmlformats.org/officeDocument/2006/relationships/image" Target="../media/image10.gi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farm3.staticflickr.com/2473/3594016940_eec1eff7ee_b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ББб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84213" y="333375"/>
            <a:ext cx="7559675" cy="5543550"/>
          </a:xfrm>
          <a:prstGeom prst="horizontalScroll">
            <a:avLst/>
          </a:prstGeom>
          <a:blipFill>
            <a:blip r:embed="rId2">
              <a:extLst>
                <a:ext uri="{28A0092B-C50C-407E-A947-70E740481C1C}"/>
              </a:extLst>
            </a:blip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i="1" dirty="0">
                <a:solidFill>
                  <a:schemeClr val="accent2">
                    <a:lumMod val="75000"/>
                  </a:schemeClr>
                </a:solidFill>
              </a:rPr>
              <a:t>БАБОЧКИ</a:t>
            </a:r>
          </a:p>
        </p:txBody>
      </p:sp>
      <p:pic>
        <p:nvPicPr>
          <p:cNvPr id="13315" name="Picture 2" descr="C:\Users\Машака\AppData\Local\Microsoft\Windows\Temporary Internet Files\Content.IE5\AB97OG3C\MC900151175[2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620033">
            <a:off x="7138988" y="903288"/>
            <a:ext cx="1785937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C:\Users\Машака\AppData\Local\Microsoft\Windows\Temporary Internet Files\Content.IE5\DJOTS5KT\MC900192900[2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436163">
            <a:off x="3903663" y="4837113"/>
            <a:ext cx="16986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Users\Машака\AppData\Local\Microsoft\Windows\Temporary Internet Files\Content.IE5\RTLI0P22\MC900438044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9650" y="4508500"/>
            <a:ext cx="187801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C:\Users\Машака\AppData\Local\Microsoft\Windows\Temporary Internet Files\Content.IE5\AYHTXJ9D\MC900346905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8019889">
            <a:off x="5186363" y="492125"/>
            <a:ext cx="158273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C:\Users\Машака\AppData\Local\Microsoft\Windows\Temporary Internet Files\Content.IE5\DJOTS5KT\MM900283572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286143">
            <a:off x="3267075" y="1752600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C:\Users\Машака\AppData\Local\Microsoft\Windows\Temporary Internet Files\Content.IE5\RTLI0P22\MM900318055[1]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4454285">
            <a:off x="7475537" y="3500438"/>
            <a:ext cx="8477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C:\Users\Машака\AppData\Local\Microsoft\Windows\Temporary Internet Files\Content.IE5\AYHTXJ9D\MC900434457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358409">
            <a:off x="468313" y="2636838"/>
            <a:ext cx="1838325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C:\Users\Машака\AppData\Local\Microsoft\Windows\Temporary Internet Files\Content.IE5\AB97OG3C\MM900318056[1]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2134587">
            <a:off x="4356100" y="41497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 descr="C:\Users\Машака\AppData\Local\Microsoft\Windows\Temporary Internet Files\Content.IE5\DJOTS5KT\MC900346909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537971">
            <a:off x="1547813" y="692150"/>
            <a:ext cx="1833562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Rectangle 15"/>
          <p:cNvSpPr>
            <a:spLocks noChangeArrowheads="1"/>
          </p:cNvSpPr>
          <p:nvPr/>
        </p:nvSpPr>
        <p:spPr bwMode="auto">
          <a:xfrm>
            <a:off x="5076825" y="6248400"/>
            <a:ext cx="3887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</a:rPr>
              <a:t>Подготовила: Алиахмедова М.С.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1152525"/>
          </a:xfrm>
        </p:spPr>
        <p:txBody>
          <a:bodyPr/>
          <a:lstStyle/>
          <a:p>
            <a:pPr eaLnBrk="1" hangingPunct="1"/>
            <a:r>
              <a:rPr lang="ru-RU" sz="3200" b="1" i="1" smtClean="0"/>
              <a:t>Крылья бабочек.</a:t>
            </a:r>
            <a:r>
              <a:rPr lang="ru-RU" sz="1800" b="1" i="1" smtClean="0"/>
              <a:t/>
            </a:r>
            <a:br>
              <a:rPr lang="ru-RU" sz="1800" b="1" i="1" smtClean="0"/>
            </a:br>
            <a:r>
              <a:rPr lang="ru-RU" sz="1800" b="1" i="1" smtClean="0"/>
              <a:t>Самое главное в наряде бабочки— «пыльца», покрывающая ее крылья. Она очень легко стирается от неосторожных прикосновений пальцев людей.</a:t>
            </a:r>
            <a:r>
              <a:rPr lang="ru-RU" sz="1800" smtClean="0"/>
              <a:t> </a:t>
            </a:r>
            <a:r>
              <a:rPr lang="ru-RU" sz="1800" b="1" i="1" smtClean="0"/>
              <a:t>Пыльца состоит из чешуек — это изменённые волоски. Если их стереть, то бабочка не сможет летать - у нее повреждается крыло. 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pic>
        <p:nvPicPr>
          <p:cNvPr id="22530" name="Рисунок 3" descr="&amp;CHcy;&amp;iecy;&amp;shcy;&amp;ucy;&amp;jcy;&amp;kcy;&amp;icy; &amp;ncy;&amp;acy; &amp;kcy;&amp;rcy;&amp;ycy;&amp;lcy;&amp;softcy;&amp;yacy;&amp;khcy; &amp;bcy;&amp;acy;&amp;bcy;&amp;ocy;&amp;chcy;&amp;k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854325"/>
            <a:ext cx="2378075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Объект 4" descr="&amp;Rcy;&amp;icy;&amp;scy;&amp;ucy;&amp;ncy;&amp;ocy;&amp;kcy; &amp;kcy;&amp;rcy;&amp;ycy;&amp;lcy;&amp;acy; &amp;bcy;&amp;acy;&amp;bcy;&amp;ocy;&amp;chcy;&amp;kcy;&amp;icy;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300788" y="3938588"/>
            <a:ext cx="2381250" cy="2400300"/>
          </a:xfrm>
        </p:spPr>
      </p:pic>
      <p:pic>
        <p:nvPicPr>
          <p:cNvPr id="22532" name="Рисунок 5" descr="WExplain.ru - &amp;Pcy;&amp;ocy;&amp;chcy;&amp;iecy;&amp;mcy;&amp;ucy; &amp;ucy; &amp;bcy;&amp;acy;&amp;bcy;&amp;ocy;&amp;chcy;&amp;iecy;&amp;kcy; &amp;kcy;&amp;rcy;&amp;acy;&amp;scy;&amp;icy;&amp;vcy;&amp;ycy;&amp;iecy; &amp;kcy;&amp;rcy;&amp;ycy;&amp;lcy;&amp;softcy;&amp;yacy;?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6488" y="4035425"/>
            <a:ext cx="21653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6"/>
          <p:cNvSpPr>
            <a:spLocks noChangeArrowheads="1"/>
          </p:cNvSpPr>
          <p:nvPr/>
        </p:nvSpPr>
        <p:spPr bwMode="auto">
          <a:xfrm>
            <a:off x="4427538" y="2924175"/>
            <a:ext cx="24479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Чешуйки на крыльях бабочек.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3508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u="sng" dirty="0"/>
              <a:t>Симметрия в рисунке крыльев бабочки</a:t>
            </a:r>
            <a:r>
              <a:rPr lang="ru-RU" sz="3600" b="1" i="1" u="sng" dirty="0" smtClean="0"/>
              <a:t>.</a:t>
            </a:r>
            <a:br>
              <a:rPr lang="ru-RU" sz="3600" b="1" i="1" u="sng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b="1" i="1" dirty="0"/>
              <a:t>Бабочка является примером осевой симметрии в природе</a:t>
            </a:r>
            <a:r>
              <a:rPr lang="ru-RU" sz="2200" b="1" i="1" dirty="0" smtClean="0"/>
              <a:t>.</a:t>
            </a:r>
            <a:br>
              <a:rPr lang="ru-RU" sz="2200" b="1" i="1" dirty="0" smtClean="0"/>
            </a:br>
            <a:r>
              <a:rPr lang="ru-RU" sz="2200" b="1" i="1" dirty="0" smtClean="0"/>
              <a:t>Рисунок ее левого крыла в точности повторяется на правом.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23554" name="Объект 3" descr="&amp;Scy;&amp;acy;&amp;mcy;&amp;ycy;&amp;iecy; &amp;kcy;&amp;rcy;&amp;acy;&amp;scy;&amp;icy;&amp;vcy;&amp;ycy;&amp;iecy; &amp;bcy;&amp;acy;&amp;bcy;&amp;ocy;&amp;chcy;&amp;kcy;&amp;icy; &amp;vcy; &amp;mcy;&amp;icy;&amp;rcy;&amp;ie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3163" y="2319338"/>
            <a:ext cx="2981325" cy="1871662"/>
          </a:xfrm>
          <a:ln w="57150">
            <a:solidFill>
              <a:srgbClr val="7030A0"/>
            </a:solidFill>
          </a:ln>
        </p:spPr>
      </p:pic>
      <p:pic>
        <p:nvPicPr>
          <p:cNvPr id="23555" name="Рисунок 4" descr="http://ru.convdocs.org/pars_docs/refs/205/204678/204678_html_m4eaa9da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4724400"/>
            <a:ext cx="24479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http://ru.convdocs.org/pars_docs/refs/205/204678/204678_html_5c12fc4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5738" y="4710113"/>
            <a:ext cx="2265362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7" descr="http://ru.convdocs.org/pars_docs/refs/205/204678/204678_html_m232c171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2276475"/>
            <a:ext cx="3168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8" descr="http://ru.convdocs.org/pars_docs/refs/205/204678/204678_html_779732d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4710113"/>
            <a:ext cx="2147887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1258888" y="6242050"/>
            <a:ext cx="1296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Аполлон</a:t>
            </a:r>
          </a:p>
        </p:txBody>
      </p:sp>
      <p:sp>
        <p:nvSpPr>
          <p:cNvPr id="23560" name="TextBox 12"/>
          <p:cNvSpPr txBox="1">
            <a:spLocks noChangeArrowheads="1"/>
          </p:cNvSpPr>
          <p:nvPr/>
        </p:nvSpPr>
        <p:spPr bwMode="auto">
          <a:xfrm>
            <a:off x="5724525" y="422116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Мертвая голова</a:t>
            </a:r>
          </a:p>
        </p:txBody>
      </p:sp>
      <p:sp>
        <p:nvSpPr>
          <p:cNvPr id="23561" name="TextBox 13"/>
          <p:cNvSpPr txBox="1">
            <a:spLocks noChangeArrowheads="1"/>
          </p:cNvSpPr>
          <p:nvPr/>
        </p:nvSpPr>
        <p:spPr bwMode="auto">
          <a:xfrm>
            <a:off x="6804025" y="6242050"/>
            <a:ext cx="1728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Нимфалида</a:t>
            </a:r>
          </a:p>
        </p:txBody>
      </p:sp>
      <p:sp>
        <p:nvSpPr>
          <p:cNvPr id="23562" name="TextBox 14"/>
          <p:cNvSpPr txBox="1">
            <a:spLocks noChangeArrowheads="1"/>
          </p:cNvSpPr>
          <p:nvPr/>
        </p:nvSpPr>
        <p:spPr bwMode="auto">
          <a:xfrm>
            <a:off x="4284663" y="6242050"/>
            <a:ext cx="1439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Атлас</a:t>
            </a:r>
          </a:p>
        </p:txBody>
      </p:sp>
      <p:sp>
        <p:nvSpPr>
          <p:cNvPr id="23563" name="TextBox 15"/>
          <p:cNvSpPr txBox="1">
            <a:spLocks noChangeArrowheads="1"/>
          </p:cNvSpPr>
          <p:nvPr/>
        </p:nvSpPr>
        <p:spPr bwMode="auto">
          <a:xfrm>
            <a:off x="1835150" y="4191000"/>
            <a:ext cx="1657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Монарх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/>
              <a:t>Маскировка бабочек. </a:t>
            </a:r>
            <a:r>
              <a:rPr lang="ru-RU" dirty="0"/>
              <a:t/>
            </a:r>
            <a:br>
              <a:rPr lang="ru-RU" dirty="0"/>
            </a:br>
            <a:r>
              <a:rPr lang="ru-RU" sz="1800" b="1" i="1" dirty="0"/>
              <a:t>Узор на крыльях бабочек</a:t>
            </a:r>
            <a:r>
              <a:rPr lang="ru-RU" sz="1800" i="1" dirty="0"/>
              <a:t>  </a:t>
            </a:r>
            <a:r>
              <a:rPr lang="ru-RU" sz="1800" b="1" i="1" dirty="0"/>
              <a:t>часто служит камуфляжной формой, призванной обмануть бдительность врага. Обычно насекомые стараются слиться с окружающим фоном -корой, цветами, листьям.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24578" name="Объект 3" descr="http://rd2d.com/images/articles/krasivye-babochki_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60488" y="1760538"/>
            <a:ext cx="2419350" cy="1900237"/>
          </a:xfrm>
        </p:spPr>
      </p:pic>
      <p:pic>
        <p:nvPicPr>
          <p:cNvPr id="24579" name="Рисунок 4" descr="File:Catocala sponsa - Großes Eichenkarmin 01 (HS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773238"/>
            <a:ext cx="26638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 descr="butterfly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156075"/>
            <a:ext cx="2663825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6" descr="http://www.mirvdikovinku.ru/images/totem/calli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4156075"/>
            <a:ext cx="239395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Прямоугольник 7"/>
          <p:cNvSpPr>
            <a:spLocks noChangeArrowheads="1"/>
          </p:cNvSpPr>
          <p:nvPr/>
        </p:nvSpPr>
        <p:spPr bwMode="auto">
          <a:xfrm>
            <a:off x="3563938" y="4149725"/>
            <a:ext cx="25209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Некоторые отметины, например, шесть широко открытых глаз на крыльях, предназначены для того, чтобы отпугивать врагов.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9350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/>
              <a:t>Миграция бабочек. </a:t>
            </a:r>
            <a:r>
              <a:rPr lang="ru-RU" dirty="0"/>
              <a:t/>
            </a:r>
            <a:br>
              <a:rPr lang="ru-RU" dirty="0"/>
            </a:br>
            <a:r>
              <a:rPr lang="ru-RU" sz="2000" b="1" i="1" dirty="0"/>
              <a:t>В отличие от птиц, миграция бабочек</a:t>
            </a:r>
            <a:r>
              <a:rPr lang="ru-RU" sz="2000" i="1" dirty="0"/>
              <a:t> </a:t>
            </a:r>
            <a:r>
              <a:rPr lang="ru-RU" sz="2000" b="1" i="1" dirty="0"/>
              <a:t>вызывается не наступлением похолодания и нехватки корма, а началом  сезона дождей. Летят бабочки</a:t>
            </a:r>
            <a:r>
              <a:rPr lang="ru-RU" sz="2000" i="1" dirty="0"/>
              <a:t> </a:t>
            </a:r>
            <a:r>
              <a:rPr lang="ru-RU" sz="2000" b="1" i="1" dirty="0"/>
              <a:t>целыми тучами длиной до 20 и шириной до 5 километров. Если такая стая бабочек</a:t>
            </a:r>
            <a:r>
              <a:rPr lang="ru-RU" sz="2000" i="1" dirty="0"/>
              <a:t> </a:t>
            </a:r>
            <a:r>
              <a:rPr lang="ru-RU" sz="2000" b="1" i="1" dirty="0"/>
              <a:t>опускается к земле, она вполне способна глушить двигатели автомобилей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5602" name="Объект 3" descr="&amp;mcy;&amp;icy;&amp;gcy;&amp;rcy;&amp;acy;&amp;tscy;&amp;icy;&amp;yacy; &amp;bcy;&amp;acy;&amp;bcy;&amp;ocy;&amp;chcy;&amp;kcy;&amp;icy; &amp;mcy;&amp;ocy;&amp;ncy;&amp;acy;&amp;rcy;&amp;kh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636838"/>
            <a:ext cx="4829175" cy="352901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1207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/>
              <a:t>Самые интересные факты из жизни  бабочек.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6626" name="Прямоугольник 3"/>
          <p:cNvSpPr>
            <a:spLocks noChangeArrowheads="1"/>
          </p:cNvSpPr>
          <p:nvPr/>
        </p:nvSpPr>
        <p:spPr bwMode="auto">
          <a:xfrm>
            <a:off x="1979613" y="1844675"/>
            <a:ext cx="5635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Бабочки пробуют пищу лапками и хоботком.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26627" name="Объект 4" descr="&amp;KHcy;&amp;ocy;&amp;bcy;&amp;ocy;&amp;tcy;&amp;ocy;&amp;k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708275"/>
            <a:ext cx="2598737" cy="2089150"/>
          </a:xfrm>
        </p:spPr>
      </p:pic>
      <p:pic>
        <p:nvPicPr>
          <p:cNvPr id="26628" name="Рисунок 5" descr="&amp;bcy;&amp;acy;&amp;bcy;&amp;ocy;&amp;ch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4076700"/>
            <a:ext cx="24479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&amp;Kcy;&amp;rcy;&amp;acy;&amp;scy;&amp;icy;&amp;vcy;&amp;ycy;&amp;iecy; &amp;fcy;&amp;ocy;&amp;tcy;&amp;ocy;&amp;gcy;&amp;rcy;&amp;acy;&amp;fcy;&amp;icy;&amp;icy; &amp;pcy;&amp;rcy;&amp;ocy;&amp;zcy;&amp;rcy;&amp;acy;&amp;chcy;&amp;ncy;&amp;ocy;&amp;jcy; &amp;bcy;&amp;acy;&amp;bcy;&amp;ocy;&amp;chcy;&amp;k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9838" y="2708275"/>
            <a:ext cx="25923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i="1" smtClean="0"/>
              <a:t>Бабочка «Монарх» может пролететь 1000 километров без остановки.</a:t>
            </a:r>
            <a:endParaRPr lang="ru-RU" sz="2000" smtClean="0"/>
          </a:p>
        </p:txBody>
      </p:sp>
      <p:pic>
        <p:nvPicPr>
          <p:cNvPr id="27650" name="Объект 3" descr="Миграция бабочек Монарх (лат. Danaus plexippus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35150" y="1773238"/>
            <a:ext cx="5233988" cy="3887787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2400" cy="2089150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Самая долгоживущая дневная бабочка- лимонница. У нее под цвет лимона окрашен только самец, а самка почти белая. Она живет около года.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28674" name="Рисунок 3" descr="https://encrypted-tbn1.gstatic.com/images?q=tbn:ANd9GcT4vv0ev2ROFpgIH2qlccJc7elwbHTIRD2GIEqZzP95Sz163hu40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349500"/>
            <a:ext cx="417671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3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Некоторые виды бабочек могут развивать скорость до 50 км/ч.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29698" name="Объект 5" descr="&amp;Bcy;&amp;acy;&amp;bcy;&amp;ocy;&amp;chcy;&amp;kcy;&amp;a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1844675"/>
            <a:ext cx="3155950" cy="3146425"/>
          </a:xfrm>
        </p:spPr>
      </p:pic>
      <p:sp>
        <p:nvSpPr>
          <p:cNvPr id="29699" name="TextBox 6"/>
          <p:cNvSpPr txBox="1">
            <a:spLocks noChangeArrowheads="1"/>
          </p:cNvSpPr>
          <p:nvPr/>
        </p:nvSpPr>
        <p:spPr bwMode="auto">
          <a:xfrm>
            <a:off x="2771775" y="5553075"/>
            <a:ext cx="2232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Бабочки не спят.</a:t>
            </a: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/>
              <a:t>Самая крупная ночная бабочка в мире — Павлиноглазка Атлас. Размах ее крыльев 30 см и ее часто ошибочно принимают за птицу.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0722" name="Объект 3" descr="http://mirvam.org/wp-content/uploads/2010/05/butterfly_bi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7663" y="1600200"/>
            <a:ext cx="5908675" cy="452596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1438"/>
            <a:ext cx="8229600" cy="76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/>
              <a:t>Самая маленькая бабочка </a:t>
            </a:r>
            <a:r>
              <a:rPr lang="ru-RU" sz="2000" b="1" i="1" dirty="0" err="1" smtClean="0"/>
              <a:t>Ацетозия</a:t>
            </a:r>
            <a:r>
              <a:rPr lang="ru-RU" sz="2000" b="1" i="1" dirty="0" smtClean="0"/>
              <a:t>.</a:t>
            </a:r>
            <a:br>
              <a:rPr lang="ru-RU" sz="2000" b="1" i="1" dirty="0" smtClean="0"/>
            </a:br>
            <a:r>
              <a:rPr lang="ru-RU" sz="2000" b="1" i="1" dirty="0" smtClean="0"/>
              <a:t> </a:t>
            </a:r>
            <a:r>
              <a:rPr lang="ru-RU" sz="2000" b="1" i="1" dirty="0"/>
              <a:t>Длина переднего крыла равна 2мм.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1746" name="Объект 3" descr="&amp;Scy;&amp;acy;&amp;mcy;&amp;acy;&amp;yacy; &amp;mcy;&amp;acy;&amp;lcy;&amp;iecy;&amp;ncy;&amp;softcy;&amp;kcy;&amp;acy;&amp;yacy; &amp;bcy;&amp;acy;&amp;bcy;&amp;ocy;&amp;chcy;&amp;kcy;&amp;acy; &amp;vcy; &amp;mcy;&amp;icy;&amp;rcy;&amp;ie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916113"/>
            <a:ext cx="3168650" cy="2449512"/>
          </a:xfrm>
        </p:spPr>
      </p:pic>
      <p:pic>
        <p:nvPicPr>
          <p:cNvPr id="31747" name="Picture 2" descr="&amp;Scy;&amp;acy;&amp;mcy;&amp;acy;&amp;yacy; &amp;mcy;&amp;acy;&amp;lcy;&amp;iecy;&amp;ncy;&amp;softcy;&amp;kcy;&amp;acy;&amp;yacy; &amp;bcy;&amp;acy;&amp;bcy;&amp;ocy;&amp;chcy;&amp;kcy;&amp;acy; &amp;vcy; &amp;mcy;&amp;icy;&amp;r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0500" y="2420938"/>
            <a:ext cx="33131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1187450" y="5157788"/>
            <a:ext cx="4083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Живет эта бабочка не более 10 дней.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/>
          <a:lstStyle/>
          <a:p>
            <a:pPr eaLnBrk="1" hangingPunct="1"/>
            <a:r>
              <a:rPr lang="ru-RU" sz="3200" b="1" i="1" smtClean="0"/>
              <a:t>Бабочки, должно быть, одни из самых красивых живых существ на Земле! </a:t>
            </a:r>
            <a:r>
              <a:rPr lang="ru-RU" sz="3200" i="1" smtClean="0"/>
              <a:t/>
            </a:r>
            <a:br>
              <a:rPr lang="ru-RU" sz="3200" i="1" smtClean="0"/>
            </a:br>
            <a:endParaRPr lang="ru-RU" sz="3200" i="1" smtClean="0"/>
          </a:p>
        </p:txBody>
      </p:sp>
      <p:pic>
        <p:nvPicPr>
          <p:cNvPr id="14338" name="Объект 3" descr="&amp;Bcy;&amp;acy;&amp;bcy;&amp;ocy;&amp;chcy;&amp;kcy;&amp;icy; - &amp;ncy;&amp;acy;&amp;bcy;&amp;ocy;&amp;rcy; &amp;ocy;&amp;bcy;&amp;ocy;&amp;iecy;&amp;v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651000"/>
            <a:ext cx="5184775" cy="4564063"/>
          </a:xfrm>
        </p:spPr>
      </p:pic>
      <p:pic>
        <p:nvPicPr>
          <p:cNvPr id="14339" name="Picture 2" descr="C:\Users\Машака\AppData\Local\Microsoft\Windows\Temporary Internet Files\Content.IE5\RTLI0P22\MP9004065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33825"/>
            <a:ext cx="17272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Машака\AppData\Local\Microsoft\Windows\Temporary Internet Files\Content.IE5\AYHTXJ9D\MP90044486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74838" y="5099050"/>
            <a:ext cx="1671637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792163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Самая необычная бабочка – Сатурния Комета. Живет на Мадагаскаре</a:t>
            </a:r>
            <a:r>
              <a:rPr lang="ru-RU" sz="2000" i="1" smtClean="0"/>
              <a:t>. </a:t>
            </a:r>
            <a:r>
              <a:rPr lang="ru-RU" sz="2000" b="1" i="1" smtClean="0"/>
              <a:t>Самую длинную бабочку на свете называют бабочкой-кометой из-за 14-сантиметрового раздвоенного «хвоста».</a:t>
            </a:r>
            <a:br>
              <a:rPr lang="ru-RU" sz="2000" b="1" i="1" smtClean="0"/>
            </a:br>
            <a:endParaRPr lang="ru-RU" sz="2000" smtClean="0"/>
          </a:p>
        </p:txBody>
      </p:sp>
      <p:pic>
        <p:nvPicPr>
          <p:cNvPr id="32770" name="Объект 3" descr="https://pp.vk.me/c10521/v10521069/1b4/bXTOfEYxJHI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1989138"/>
            <a:ext cx="4076700" cy="413702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436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/>
              <a:t>На крыльях бабочек можно разглядеть буквы и цифры.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3794" name="Объект 3" descr="&amp;Acy;&amp;lcy;&amp;fcy;&amp;acy;&amp;vcy;&amp;icy;&amp;tcy; &amp;ncy;&amp;acy; &amp;kcy;&amp;rcy;&amp;ycy;&amp;lcy;&amp;softcy;&amp;yacy;&amp;khcy; &amp;bcy;&amp;acy;&amp;bcy;&amp;ocy;&amp;chcy;&amp;iecy;&amp;k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5913" y="1600200"/>
            <a:ext cx="3432175" cy="452596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790575"/>
          </a:xfrm>
        </p:spPr>
        <p:txBody>
          <a:bodyPr/>
          <a:lstStyle/>
          <a:p>
            <a:pPr eaLnBrk="1" hangingPunct="1"/>
            <a:r>
              <a:rPr lang="ru-RU" sz="3200" b="1" i="1" smtClean="0"/>
              <a:t>Давайте любить, уважать и только любоваться красотой бабочек!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pic>
        <p:nvPicPr>
          <p:cNvPr id="34818" name="Объект 3" descr="&amp;Ucy;&amp;ncy;&amp;icy;&amp;kcy;&amp;acy;&amp;lcy;&amp;softcy;&amp;ncy;&amp;acy;&amp;yacy; &amp;vcy;&amp;ycy;&amp;scy;&amp;tcy;&amp;acy;&amp;vcy;&amp;kcy;&amp;acy; &quot;&amp;ZHcy;&amp;icy;&amp;vcy;&amp;ycy;&amp;khcy; &amp;tcy;&amp;rcy;&amp;ocy;&amp;pcy;&amp;icy;&amp;chcy;&amp;iecy;&amp;scy;&amp;kcy;&amp;icy;&amp;khcy; &amp;bcy;&amp;acy;&amp;bcy;&amp;ocy;&amp;chcy;&amp;iecy;&amp;kcy;&quot; &amp;scy;&amp;ocy; &amp;scy;&amp;kcy;&amp;icy;&amp;dcy;&amp;kcy;&amp;ocy;&amp;jcy; 50%. &amp;Zcy;&amp;acy;&amp;pcy;&amp;lcy;&amp;acy;&amp;tcy;&amp;icy; 125 &amp;rcy;&amp;ucy;&amp;bcy;&amp;lcy;&amp;iecy;&amp;jcy; &amp;zcy;&amp;acy; &amp;dcy;&amp;vcy;&amp;ocy;&amp;icy;&amp;khcy; &amp;vcy;&amp;mcy;&amp;iecy;&amp;scy;&amp;tcy;&amp;ocy; 250!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82888" y="1916113"/>
            <a:ext cx="3457575" cy="2305050"/>
          </a:xfrm>
        </p:spPr>
      </p:pic>
      <p:pic>
        <p:nvPicPr>
          <p:cNvPr id="34819" name="Рисунок 4" descr="http://img-fotki.yandex.ru/get/5904/148365648.8/0_6af01_317a2e36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4581525"/>
            <a:ext cx="33369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5" descr="&amp;tcy;&amp;iecy;&amp;kcy;&amp;scy;&amp;tcy; &amp;pcy;&amp;rcy;&amp;icy; &amp;ncy;&amp;acy;&amp;vcy;&amp;iecy;&amp;dcy;&amp;iecy;&amp;ncy;&amp;i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0538" y="2624138"/>
            <a:ext cx="1584325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6" descr="grey &amp;Bcy;&amp;acy;&amp;bcy;&amp;ocy;&amp;chcy;&amp;kcy;&amp;icy; &amp;icy; &amp;dcy;&amp;iecy;&amp;tcy;&amp;i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2565400"/>
            <a:ext cx="18542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" descr="http://hq-wallpapers.ru/wallpapers/3/hq-wallpapers_ru_animals_10306_1920x12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4437063"/>
            <a:ext cx="23114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4" descr="https://pp.vk.me/c411125/v411125081/181b/fW87ToasD2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4437063"/>
            <a:ext cx="25209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1" name="Picture 11" descr="preview-6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785225" cy="6480175"/>
          </a:xfrm>
          <a:prstGeom prst="rect">
            <a:avLst/>
          </a:prstGeom>
          <a:noFill/>
        </p:spPr>
      </p:pic>
      <p:sp>
        <p:nvSpPr>
          <p:cNvPr id="35852" name="Rectangle 12"/>
          <p:cNvSpPr>
            <a:spLocks noGrp="1"/>
          </p:cNvSpPr>
          <p:nvPr>
            <p:ph type="ctrTitle" idx="4294967295"/>
          </p:nvPr>
        </p:nvSpPr>
        <p:spPr>
          <a:xfrm>
            <a:off x="2124075" y="2130425"/>
            <a:ext cx="6334125" cy="1470025"/>
          </a:xfrm>
        </p:spPr>
        <p:txBody>
          <a:bodyPr/>
          <a:lstStyle/>
          <a:p>
            <a:r>
              <a:rPr lang="ru-RU" sz="4000" i="1" smtClean="0">
                <a:latin typeface="Arial" charset="0"/>
              </a:rPr>
              <a:t>Спасибо за внимание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Они похожи на ожившие цветы, причудливость и яркость окраски их крыльев поистине сказочная. Эти создания чаруют нас своей легкостью, красотой и разнообразием.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5362" name="Рисунок 4" descr="http://img-fotki.yandex.ru/get/6202/148365648.8/0_6af19_98a111a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3938" y="1616075"/>
            <a:ext cx="2536825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5" descr="http://img-fotki.yandex.ru/get/6103/148365648.8/0_6af02_ea2362a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6138" y="4221163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 descr="http://img-fotki.yandex.ru/get/6103/148365648.8/0_6aeff_fc9e17c1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2562225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C:\Users\Машака\AppData\Local\Microsoft\Windows\Temporary Internet Files\Content.IE5\RTLI0P22\MP9004065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1628775"/>
            <a:ext cx="2514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3779838" y="3716338"/>
            <a:ext cx="1944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Лимонница</a:t>
            </a:r>
          </a:p>
        </p:txBody>
      </p:sp>
      <p:pic>
        <p:nvPicPr>
          <p:cNvPr id="15367" name="Picture 4" descr="&amp;Tcy;&amp;rcy;&amp;acy;&amp;ucy;&amp;rcy;&amp;ncy;&amp;icy;&amp;tscy;&amp;acy;. &amp;Scy;&amp;acy;&amp;mcy;&amp;iecy;&amp;ts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03938" y="4221163"/>
            <a:ext cx="2809875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Box 10"/>
          <p:cNvSpPr txBox="1">
            <a:spLocks noChangeArrowheads="1"/>
          </p:cNvSpPr>
          <p:nvPr/>
        </p:nvSpPr>
        <p:spPr bwMode="auto">
          <a:xfrm>
            <a:off x="6732588" y="6324600"/>
            <a:ext cx="165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Траурница</a:t>
            </a:r>
          </a:p>
        </p:txBody>
      </p:sp>
      <p:sp>
        <p:nvSpPr>
          <p:cNvPr id="15369" name="TextBox 11"/>
          <p:cNvSpPr txBox="1">
            <a:spLocks noChangeArrowheads="1"/>
          </p:cNvSpPr>
          <p:nvPr/>
        </p:nvSpPr>
        <p:spPr bwMode="auto">
          <a:xfrm>
            <a:off x="1042988" y="6237288"/>
            <a:ext cx="151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Голубянка</a:t>
            </a:r>
          </a:p>
        </p:txBody>
      </p:sp>
      <p:pic>
        <p:nvPicPr>
          <p:cNvPr id="15370" name="Рисунок 14" descr="&amp;Kcy;&amp;rcy;&amp;acy;&amp;pcy;&amp;icy;&amp;vcy;&amp;ncy;&amp;icy;&amp;tscy;&amp;acy; &amp;bcy;&amp;ocy;&amp;lcy;&amp;softcy;&amp;shcy;&amp;acy;&amp;yacy;, &amp;Vcy;&amp;acy;&amp;ncy;&amp;iecy;&amp;scy;&amp;scy;&amp;acy; &amp;chcy;&amp;iocy;&amp;rcy;&amp;ncy;&amp;ocy;-&amp;rcy;&amp;ycy;&amp;zhcy;&amp;acy;&amp;yacy;, &amp;icy;&amp;lcy;&amp;icy; &amp;Mcy;&amp;ncy;&amp;ocy;&amp;gcy;&amp;ocy;&amp;tscy;&amp;vcy;&amp;iecy;&amp;tcy;&amp;ncy;&amp;icy;&amp;tscy;&amp;acy; &amp;chcy;&amp;iocy;&amp;rcy;&amp;ncy;&amp;ocy;-&amp;zhcy;&amp;iocy;&amp;lcy;&amp;tcy;&amp;acy;&amp;yacy; (Nymphalis xanthomelas)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9588" y="1616075"/>
            <a:ext cx="2592387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TextBox 12"/>
          <p:cNvSpPr txBox="1">
            <a:spLocks noChangeArrowheads="1"/>
          </p:cNvSpPr>
          <p:nvPr/>
        </p:nvSpPr>
        <p:spPr bwMode="auto">
          <a:xfrm>
            <a:off x="900113" y="3716338"/>
            <a:ext cx="1511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Крапивница</a:t>
            </a:r>
          </a:p>
        </p:txBody>
      </p:sp>
      <p:sp>
        <p:nvSpPr>
          <p:cNvPr id="15372" name="TextBox 13"/>
          <p:cNvSpPr txBox="1">
            <a:spLocks noChangeArrowheads="1"/>
          </p:cNvSpPr>
          <p:nvPr/>
        </p:nvSpPr>
        <p:spPr bwMode="auto">
          <a:xfrm>
            <a:off x="3779838" y="6324600"/>
            <a:ext cx="208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Стеклокрылка</a:t>
            </a:r>
          </a:p>
        </p:txBody>
      </p:sp>
      <p:sp>
        <p:nvSpPr>
          <p:cNvPr id="15373" name="TextBox 16"/>
          <p:cNvSpPr txBox="1">
            <a:spLocks noChangeArrowheads="1"/>
          </p:cNvSpPr>
          <p:nvPr/>
        </p:nvSpPr>
        <p:spPr bwMode="auto">
          <a:xfrm>
            <a:off x="6588125" y="3716338"/>
            <a:ext cx="1655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Павлиний глаз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360362"/>
          </a:xfrm>
        </p:spPr>
        <p:txBody>
          <a:bodyPr/>
          <a:lstStyle/>
          <a:p>
            <a:pPr eaLnBrk="1" hangingPunct="1"/>
            <a:r>
              <a:rPr lang="ru-RU" sz="3200" b="1" smtClean="0"/>
              <a:t>Строение тела бабочек</a:t>
            </a:r>
            <a:r>
              <a:rPr lang="ru-RU" sz="3200" b="1" u="sng" smtClean="0"/>
              <a:t>.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1196975"/>
            <a:ext cx="8229600" cy="18002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i="1" dirty="0"/>
              <a:t>У бабочек есть голова с усиками и хоботком, грудной отдел, брюшко,3 пары ног и 2 пары крыльев. Крылья обычно широкие, треугольные. Чаще всего передние крылья несколько шире задних.  Обе пары крыльев примерно одинаковы по форме и размерам.</a:t>
            </a:r>
            <a:endParaRPr lang="ru-RU" sz="20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7" name="Рисунок 3" descr="&amp;Scy;&amp;tcy;&amp;rcy;&amp;ocy;&amp;iecy;&amp;ncy;&amp;icy;&amp;iecy; &amp;gcy;&amp;ocy;&amp;lcy;&amp;ocy;&amp;vcy;&amp;ycy; &amp;bcy;&amp;acy;&amp;bcy;&amp;ocy;&amp;chcy;&amp;k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997200"/>
            <a:ext cx="345598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 descr="http://www.lepidopterolog.ru/images/stories/image495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997200"/>
            <a:ext cx="345598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373688"/>
            <a:ext cx="2663825" cy="863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300" i="1" dirty="0" smtClean="0"/>
              <a:t>4.»Суп» </a:t>
            </a:r>
            <a:r>
              <a:rPr lang="ru-RU" sz="1300" i="1" dirty="0"/>
              <a:t>медленно превращается в бабочку. Когда бабочка выбирается из своей куколки, ее крылья мягки и сморщены. Впрочем, они быстро отвердевают на солнце</a:t>
            </a:r>
            <a:endParaRPr lang="ru-RU" sz="13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27088" y="5445125"/>
            <a:ext cx="1944687" cy="10080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/>
              <a:t>1. Бабочка откладывает яйца на растения, которые потом ест маленькая  гусеница.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pic>
        <p:nvPicPr>
          <p:cNvPr id="17411" name="Рисунок 8" descr="http://festival.1september.ru/articles/505027/Image4962.gif"/>
          <p:cNvPicPr>
            <a:picLocks noGrp="1"/>
          </p:cNvPicPr>
          <p:nvPr>
            <p:ph type="pic" idx="1"/>
          </p:nvPr>
        </p:nvPicPr>
        <p:blipFill>
          <a:blip r:embed="rId2"/>
          <a:srcRect l="7730" r="7730"/>
          <a:stretch>
            <a:fillRect/>
          </a:stretch>
        </p:blipFill>
        <p:spPr>
          <a:xfrm>
            <a:off x="700088" y="3997325"/>
            <a:ext cx="2058987" cy="1376363"/>
          </a:xfrm>
        </p:spPr>
      </p:pic>
      <p:sp>
        <p:nvSpPr>
          <p:cNvPr id="10" name="Стрелка вверх 9"/>
          <p:cNvSpPr/>
          <p:nvPr/>
        </p:nvSpPr>
        <p:spPr>
          <a:xfrm>
            <a:off x="2268538" y="3165475"/>
            <a:ext cx="484187" cy="619125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3" name="Рисунок 10" descr="&amp;Dcy;&amp;iecy;&amp;tcy;&amp;scy;&amp;tcy;&amp;vcy;&amp;ocy; &amp;bcy;&amp;acy;&amp;bcy;&amp;ocy;&amp;ch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913" y="1685925"/>
            <a:ext cx="20542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/>
          <p:cNvSpPr/>
          <p:nvPr/>
        </p:nvSpPr>
        <p:spPr>
          <a:xfrm>
            <a:off x="2717800" y="1924050"/>
            <a:ext cx="719138" cy="4968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5" name="Прямоугольник 14"/>
          <p:cNvSpPr>
            <a:spLocks noChangeArrowheads="1"/>
          </p:cNvSpPr>
          <p:nvPr/>
        </p:nvSpPr>
        <p:spPr bwMode="auto">
          <a:xfrm>
            <a:off x="323850" y="3105150"/>
            <a:ext cx="20875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i="1">
                <a:latin typeface="Calibri" pitchFamily="34" charset="0"/>
              </a:rPr>
              <a:t>2.Появляется гусеница.  Гусеница жадно ест и очень быстро растет</a:t>
            </a:r>
            <a:r>
              <a:rPr lang="ru-RU" b="1" i="1">
                <a:latin typeface="Calibri" pitchFamily="34" charset="0"/>
              </a:rPr>
              <a:t>.</a:t>
            </a:r>
            <a:endParaRPr lang="ru-RU">
              <a:latin typeface="Calibri" pitchFamily="34" charset="0"/>
            </a:endParaRPr>
          </a:p>
        </p:txBody>
      </p:sp>
      <p:pic>
        <p:nvPicPr>
          <p:cNvPr id="17416" name="Рисунок 15" descr="http://img.dayazcdn.net/clickable/08/a/337940_0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4900" y="1706563"/>
            <a:ext cx="222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Прямоугольник 16"/>
          <p:cNvSpPr>
            <a:spLocks noChangeArrowheads="1"/>
          </p:cNvSpPr>
          <p:nvPr/>
        </p:nvSpPr>
        <p:spPr bwMode="auto">
          <a:xfrm>
            <a:off x="3644900" y="3165475"/>
            <a:ext cx="3213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i="1">
                <a:latin typeface="Calibri" pitchFamily="34" charset="0"/>
              </a:rPr>
              <a:t>3. Каждая гусеница делает себе твердый кокон, который называется куколка. В нем ее тело превращается во что-то вроде густого супа.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6300788" y="1924050"/>
            <a:ext cx="792162" cy="4968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9" name="Рисунок 18" descr="http://img.dayazcdn.net/clickable/04/6/337940_0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1706563"/>
            <a:ext cx="1400175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Рисунок 19" descr="&amp;Bcy;&amp;acy;&amp;bcy;&amp;ocy;&amp;chcy;&amp;kcy;&amp;acy; &amp;Icy;&amp;dcy;&amp;ecy;&amp;yacy; &amp;Lcy;&amp;iecy;&amp;vcy;&amp;kcy;&amp;ocy;&amp;ncy;&amp;ocy;&amp;ecy;  &amp;scy;&amp;ucy;&amp;shcy;&amp;icy;&amp;tcy; &amp;kcy;&amp;rcy;&amp;ycy;&amp;lcy;&amp;softcy;&amp;ya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5825" y="4149725"/>
            <a:ext cx="14001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1" name="Прямоугольник 21"/>
          <p:cNvSpPr>
            <a:spLocks noChangeArrowheads="1"/>
          </p:cNvSpPr>
          <p:nvPr/>
        </p:nvSpPr>
        <p:spPr bwMode="auto">
          <a:xfrm>
            <a:off x="1368425" y="692150"/>
            <a:ext cx="53276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Как появляются бабочки.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627313" y="692150"/>
            <a:ext cx="4392612" cy="725488"/>
          </a:xfrm>
        </p:spPr>
        <p:txBody>
          <a:bodyPr/>
          <a:lstStyle/>
          <a:p>
            <a:pPr eaLnBrk="1" hangingPunct="1"/>
            <a:r>
              <a:rPr lang="ru-RU" sz="3200" b="1" i="1" smtClean="0"/>
              <a:t>Как видит бабочка</a:t>
            </a:r>
            <a:r>
              <a:rPr lang="ru-RU" sz="3200" b="1" smtClean="0"/>
              <a:t/>
            </a:r>
            <a:br>
              <a:rPr lang="ru-RU" sz="3200" b="1" smtClean="0"/>
            </a:br>
            <a:endParaRPr lang="ru-RU" sz="3200" smtClean="0"/>
          </a:p>
        </p:txBody>
      </p:sp>
      <p:pic>
        <p:nvPicPr>
          <p:cNvPr id="18434" name="Объект 3" descr="14149 &amp;Pcy;&amp;rcy;&amp;iecy;&amp;kcy;&amp;rcy;&amp;acy;&amp;scy;&amp;ncy;&amp;acy;&amp;yacy; &amp;ncy;&amp;acy;&amp;ucy;&amp;kcy;&amp;a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3213100"/>
            <a:ext cx="4248150" cy="3024188"/>
          </a:xfrm>
        </p:spPr>
      </p:pic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5292725" y="3105150"/>
            <a:ext cx="2808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Так одна бабочка видит другую с расстояния в 18 сантиметров</a:t>
            </a:r>
            <a:endParaRPr lang="ru-RU">
              <a:latin typeface="Calibri" pitchFamily="34" charset="0"/>
            </a:endParaRPr>
          </a:p>
        </p:txBody>
      </p:sp>
      <p:sp>
        <p:nvSpPr>
          <p:cNvPr id="18436" name="Прямоугольник 6"/>
          <p:cNvSpPr>
            <a:spLocks noChangeArrowheads="1"/>
          </p:cNvSpPr>
          <p:nvPr/>
        </p:nvSpPr>
        <p:spPr bwMode="auto">
          <a:xfrm>
            <a:off x="5292725" y="4646613"/>
            <a:ext cx="2808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 А это с расстояния в 7 сантиметров.</a:t>
            </a:r>
            <a:endParaRPr lang="ru-RU">
              <a:latin typeface="Calibri" pitchFamily="34" charset="0"/>
            </a:endParaRPr>
          </a:p>
        </p:txBody>
      </p:sp>
      <p:sp>
        <p:nvSpPr>
          <p:cNvPr id="18437" name="Прямоугольник 8"/>
          <p:cNvSpPr>
            <a:spLocks noChangeArrowheads="1"/>
          </p:cNvSpPr>
          <p:nvPr/>
        </p:nvSpPr>
        <p:spPr bwMode="auto">
          <a:xfrm>
            <a:off x="395288" y="1341438"/>
            <a:ext cx="64801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Большие глаза в виде полусфер расположены по бокам головы бабочки. Ученые установили, что эти насекомые лучше различают движущиеся и близко расположенные предметы. А неподвижные предметы вдалеке  они видят размыто.  Весь мир бабочка видит не ровным, а как бы выложенным в виде мозаик.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6524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/>
              <a:t>Обоняние у бабочек.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539750" y="3716338"/>
            <a:ext cx="403225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На голове бабочки находится пара усиков. Усики бабочки являются важными сенсорными органами. Бабочки используют усики для поиска цветков, , а также для поиска пары. Форма усиков разнообразна. Обычно у самцов ночных бабочек усики развиты сильнее, чем у дневных.</a:t>
            </a:r>
            <a:endParaRPr lang="ru-RU">
              <a:latin typeface="Calibri" pitchFamily="34" charset="0"/>
            </a:endParaRPr>
          </a:p>
        </p:txBody>
      </p:sp>
      <p:pic>
        <p:nvPicPr>
          <p:cNvPr id="19459" name="Объект 4" descr="http://www.vokrugsveta.ru/encyclopedia/images/thumb/4/4b/Leucoma_salicis.jpg/657px-Leucoma_salici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02163" y="1919288"/>
            <a:ext cx="3889375" cy="3595687"/>
          </a:xfrm>
        </p:spPr>
      </p:pic>
      <p:pic>
        <p:nvPicPr>
          <p:cNvPr id="19460" name="Picture 2" descr="&amp;Rcy;&amp;icy;&amp;scy;. 2. &amp;Ucy;&amp;scy;&amp;icy;&amp;kcy;&amp;icy; &amp;bcy;&amp;acy;&amp;bcy;&amp;ocy;&amp;chcy;&amp;iecy;&amp;kcy;: 1 - &amp;shchcy;&amp;iecy;&amp;tcy;&amp;icy;&amp;ncy;&amp;kcy;&amp;ocy;&amp;vcy;&amp;icy;&amp;dcy;&amp;ncy;&amp;ycy;&amp;iecy;; 2 - &amp;ncy;&amp;icy;&amp;tcy;&amp;iecy;&amp;vcy;&amp;icy;&amp;dcy;&amp;ncy;&amp;ycy;&amp;iecy;; 3 - &amp;bcy;&amp;ucy;&amp;lcy;&amp;acy;&amp;vcy;&amp;ocy;&amp;vcy;&amp;icy;&amp;dcy;&amp;ncy;&amp;ycy;&amp;iecy;; 4 - &amp;gcy;&amp;ocy;&amp;lcy;&amp;ocy;&amp;vcy;&amp;chcy;&amp;acy;&amp;tcy;&amp;ycy;&amp;iecy;; 5 - &amp;vcy;&amp;iecy;&amp;rcy;&amp;iecy;&amp;tcy;&amp;iecy;&amp;ncy;&amp;ocy;&amp;ocy;&amp;bcy;&amp;rcy;&amp;acy;&amp;zcy;&amp;ncy;&amp;ycy;&amp;iecy;; 6 - &amp;zcy;&amp;acy;&amp;zcy;&amp;ucy;&amp;bcy;&amp;rcy;&amp;iecy;&amp;ncy;&amp;ncy;&amp;ycy;&amp;iecy;; 7 - &amp;pcy;&amp;icy;&amp;lcy;&amp;softcy;&amp;chcy;&amp;acy;&amp;tcy;&amp;ycy;&amp;iecy;; 8 - &amp;pcy;&amp;iecy;&amp;rcy;&amp;icy;&amp;scy;&amp;tcy;&amp;y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412875"/>
            <a:ext cx="2971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863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i="1" dirty="0"/>
              <a:t>Без усиков бабочка жить не сможет. Особенно важны запахи, которые позволяют найти бабочку противоположного пола и пищу. Чаще всего бабочки питаются жидким нектаром цветов, фруктовым соком или соком растений.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20482" name="Объект 3" descr="&amp;KHcy;&amp;ocy;&amp;bcy;&amp;ocy;&amp;tcy;&amp;ocy;&amp;k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2565400"/>
            <a:ext cx="4902200" cy="33845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1079500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Некоторые виды бабочек вообще ничего не едят – они живут за счёт запасов, которые накопили, будучи гусеницами.  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i="1" smtClean="0"/>
              <a:t> Усиками бабочка получает информацию об опасности, сохраняет равновесие в полёте, может порхать  даже в густых зарослях.</a:t>
            </a:r>
            <a:r>
              <a:rPr lang="ru-RU" sz="2000" smtClean="0"/>
              <a:t> 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21506" name="Объект 3" descr="&amp;Vcy;&amp;iecy;&amp;rcy;&amp;iecy;&amp;tcy;&amp;iecy;&amp;ncy;&amp;ocy;&amp;vcy;&amp;icy;&amp;dcy;&amp;ncy;&amp;ycy;&amp;iecy; &amp;ucy;&amp;scy;&amp;icy;&amp;kcy;&amp;i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3213100"/>
            <a:ext cx="2447925" cy="2232025"/>
          </a:xfrm>
        </p:spPr>
      </p:pic>
      <p:pic>
        <p:nvPicPr>
          <p:cNvPr id="21507" name="Рисунок 4" descr="&amp;Bcy;&amp;ucy;&amp;lcy;&amp;acy;&amp;vcy;&amp;ocy;&amp;vcy;&amp;icy;&amp;dcy;&amp;ncy;&amp;ycy;&amp;iecy; &amp;ucy;&amp;scy;&amp;i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213100"/>
            <a:ext cx="24479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2"/>
          <p:cNvSpPr txBox="1">
            <a:spLocks noChangeArrowheads="1"/>
          </p:cNvSpPr>
          <p:nvPr/>
        </p:nvSpPr>
        <p:spPr bwMode="auto">
          <a:xfrm>
            <a:off x="1835150" y="5732463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Мотылек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5148263" y="5732463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Бабочка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596</Words>
  <Application>Microsoft Office PowerPoint</Application>
  <PresentationFormat>Экран (4:3)</PresentationFormat>
  <Paragraphs>52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ББб</vt:lpstr>
      <vt:lpstr>Бабочки, должно быть, одни из самых красивых живых существ на Земле!  </vt:lpstr>
      <vt:lpstr>Они похожи на ожившие цветы, причудливость и яркость окраски их крыльев поистине сказочная. Эти создания чаруют нас своей легкостью, красотой и разнообразием. </vt:lpstr>
      <vt:lpstr>Строение тела бабочек.  </vt:lpstr>
      <vt:lpstr>4.»Суп» медленно превращается в бабочку. Когда бабочка выбирается из своей куколки, ее крылья мягки и сморщены. Впрочем, они быстро отвердевают на солнце</vt:lpstr>
      <vt:lpstr>Как видит бабочка </vt:lpstr>
      <vt:lpstr>Обоняние у бабочек. </vt:lpstr>
      <vt:lpstr>Без усиков бабочка жить не сможет. Особенно важны запахи, которые позволяют найти бабочку противоположного пола и пищу. Чаще всего бабочки питаются жидким нектаром цветов, фруктовым соком или соком растений. </vt:lpstr>
      <vt:lpstr>Некоторые виды бабочек вообще ничего не едят – они живут за счёт запасов, которые накопили, будучи гусеницами.    Усиками бабочка получает информацию об опасности, сохраняет равновесие в полёте, может порхать  даже в густых зарослях.  </vt:lpstr>
      <vt:lpstr>Крылья бабочек. Самое главное в наряде бабочки— «пыльца», покрывающая ее крылья. Она очень легко стирается от неосторожных прикосновений пальцев людей. Пыльца состоит из чешуек — это изменённые волоски. Если их стереть, то бабочка не сможет летать - у нее повреждается крыло.   </vt:lpstr>
      <vt:lpstr>Симметрия в рисунке крыльев бабочки.  Бабочка является примером осевой симметрии в природе. Рисунок ее левого крыла в точности повторяется на правом. </vt:lpstr>
      <vt:lpstr>Маскировка бабочек.  Узор на крыльях бабочек  часто служит камуфляжной формой, призванной обмануть бдительность врага. Обычно насекомые стараются слиться с окружающим фоном -корой, цветами, листьям. </vt:lpstr>
      <vt:lpstr>Миграция бабочек.  В отличие от птиц, миграция бабочек вызывается не наступлением похолодания и нехватки корма, а началом  сезона дождей. Летят бабочки целыми тучами длиной до 20 и шириной до 5 километров. Если такая стая бабочек опускается к земле, она вполне способна глушить двигатели автомобилей </vt:lpstr>
      <vt:lpstr>Самые интересные факты из жизни  бабочек. </vt:lpstr>
      <vt:lpstr>Бабочка «Монарх» может пролететь 1000 километров без остановки.</vt:lpstr>
      <vt:lpstr>Самая долгоживущая дневная бабочка- лимонница. У нее под цвет лимона окрашен только самец, а самка почти белая. Она живет около года. </vt:lpstr>
      <vt:lpstr>Некоторые виды бабочек могут развивать скорость до 50 км/ч. </vt:lpstr>
      <vt:lpstr>Самая крупная ночная бабочка в мире — Павлиноглазка Атлас. Размах ее крыльев 30 см и ее часто ошибочно принимают за птицу. </vt:lpstr>
      <vt:lpstr>Самая маленькая бабочка Ацетозия.  Длина переднего крыла равна 2мм.  </vt:lpstr>
      <vt:lpstr>Самая необычная бабочка – Сатурния Комета. Живет на Мадагаскаре. Самую длинную бабочку на свете называют бабочкой-кометой из-за 14-сантиметрового раздвоенного «хвоста». </vt:lpstr>
      <vt:lpstr>На крыльях бабочек можно разглядеть буквы и цифры. </vt:lpstr>
      <vt:lpstr>Давайте любить, уважать и только любоваться красотой бабочек! </vt:lpstr>
      <vt:lpstr>Спасибо за внимание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ББб</dc:title>
  <dc:creator>Машака</dc:creator>
  <cp:lastModifiedBy>losevo47@mail.ru</cp:lastModifiedBy>
  <cp:revision>43</cp:revision>
  <dcterms:created xsi:type="dcterms:W3CDTF">2014-05-01T16:34:55Z</dcterms:created>
  <dcterms:modified xsi:type="dcterms:W3CDTF">2020-05-20T09:51:09Z</dcterms:modified>
</cp:coreProperties>
</file>