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70" r:id="rId11"/>
    <p:sldId id="268" r:id="rId12"/>
    <p:sldId id="276" r:id="rId13"/>
    <p:sldId id="274" r:id="rId14"/>
    <p:sldId id="266" r:id="rId15"/>
    <p:sldId id="271" r:id="rId16"/>
    <p:sldId id="269" r:id="rId17"/>
    <p:sldId id="277" r:id="rId18"/>
    <p:sldId id="275" r:id="rId19"/>
    <p:sldId id="284" r:id="rId20"/>
    <p:sldId id="278" r:id="rId21"/>
    <p:sldId id="285" r:id="rId22"/>
    <p:sldId id="283" r:id="rId23"/>
    <p:sldId id="286" r:id="rId24"/>
    <p:sldId id="280" r:id="rId25"/>
    <p:sldId id="281" r:id="rId26"/>
    <p:sldId id="287" r:id="rId27"/>
    <p:sldId id="279" r:id="rId28"/>
    <p:sldId id="282" r:id="rId29"/>
    <p:sldId id="27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548F9-98D0-47CF-89CE-63402266179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D93DF-C6A0-4488-850A-A27F9506D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D93DF-C6A0-4488-850A-A27F9506D9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D93DF-C6A0-4488-850A-A27F9506D9C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asyamba.ru/%D0%9A%D1%80%D0%B0%D1%81%D0%B8%D0%B2%D0%BE%D0%B5-%D1%84%D0%BE%D1%82%D0%BE-%D0%B3%D0%B8%D1%82%D0%B0%D1%80%D1%8B/60-%D0%B3%D0%B8%D1%82%D0%B0%D1%80%D0%B0-%D1%84%D0%BE%D1%82%D0%B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E1ED"/>
              </a:clrFrom>
              <a:clrTo>
                <a:srgbClr val="FDE1E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>
            <a:off x="0" y="1124744"/>
            <a:ext cx="7380312" cy="524271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03648" y="2492896"/>
            <a:ext cx="6408712" cy="2088232"/>
          </a:xfrm>
          <a:prstGeom prst="rect">
            <a:avLst/>
          </a:prstGeom>
        </p:spPr>
        <p:txBody>
          <a:bodyPr wrap="square">
            <a:prstTxWarp prst="textDeflateBottom">
              <a:avLst>
                <a:gd name="adj" fmla="val 100000"/>
              </a:avLst>
            </a:prstTxWarp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Колористические приёмы игры на шестиструнной гитаре. </a:t>
            </a:r>
            <a:endParaRPr lang="ru-RU" sz="32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776" y="1"/>
            <a:ext cx="86044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дополнительного образования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“Детская музыкально-хоровая школа имени Г. Струве”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085184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Прудникова Елена Николаевна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преподаватель МОУДО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ДМХШ им. Г. Струве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Железногорск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Курская область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фл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3411" y="908720"/>
            <a:ext cx="7377178" cy="2232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81895" y="260648"/>
            <a:ext cx="358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на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ладу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3100318"/>
            <a:ext cx="83529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Натуральный флажолет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r>
              <a:rPr kumimoji="0" lang="ru-RU" sz="2400" b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флажолет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извлекаемый в определенных точках на грифе – это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IX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VII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лады.  Однако наиболее распространен этот вид флажолета на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VII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ладах, поскольку именно они делят гитарную струну на равные части. </a:t>
            </a:r>
          </a:p>
          <a:p>
            <a:pPr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бы извлечь флажолет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поставить палец над ладом, но не зажимать этот лад, а просто слегка прикоснуться к струне над металлическим порожком. После извлечь ноту и сразу убрать палец.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 flipH="1">
            <a:off x="467544" y="548680"/>
            <a:ext cx="81369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7938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обозначается как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или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рядом ставится римская цифра с указанием лада, над которым пальцы левой руки касаются струны. Например: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Fl.V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Fl.VII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Fl.XII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В зарубежных изданиях флажолеты обозначаются словами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harm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или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Головка ноты, обозначающая флажолет, часто обозначается ромбиком.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gitarkin.ru/images/stories/articles/kak_chitat_tabi/flag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356992"/>
            <a:ext cx="6661078" cy="1404000"/>
          </a:xfrm>
          <a:prstGeom prst="rect">
            <a:avLst/>
          </a:prstGeom>
          <a:noFill/>
        </p:spPr>
      </p:pic>
      <p:pic>
        <p:nvPicPr>
          <p:cNvPr id="6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348880"/>
            <a:ext cx="8352928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Вибрато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(ит.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vidrato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–движение) – колебание звучащей ноты, которое достигается за счет покачивания  прижатой струны вдоль линии грифа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7707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Вибрато на гитаре делаем таким образом.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Палец левой руки ставим на нужный лад и при помощи продольных колебаний кисти и покачивания пальца левой руки влево - вправо на прижатой струне гитары производим щипок нужной струны.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006093" y="153000"/>
            <a:ext cx="7131815" cy="6552000"/>
            <a:chOff x="971600" y="0"/>
            <a:chExt cx="7131815" cy="6790237"/>
          </a:xfrm>
        </p:grpSpPr>
        <p:pic>
          <p:nvPicPr>
            <p:cNvPr id="6146" name="Picture 2" descr="C:\Users\HOME\Desktop\Открытый урок\укр..pn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0"/>
              <a:ext cx="7131815" cy="6790237"/>
            </a:xfrm>
            <a:prstGeom prst="rect">
              <a:avLst/>
            </a:prstGeom>
            <a:noFill/>
          </p:spPr>
        </p:pic>
        <p:cxnSp>
          <p:nvCxnSpPr>
            <p:cNvPr id="11" name="Прямая со стрелкой 10"/>
            <p:cNvCxnSpPr/>
            <p:nvPr/>
          </p:nvCxnSpPr>
          <p:spPr>
            <a:xfrm>
              <a:off x="2843808" y="908720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5076056" y="980728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1763688" y="2492896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5868144" y="2492896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2915816" y="4005064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4860032" y="5301208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1835696" y="5517232"/>
              <a:ext cx="216024" cy="28803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виде игры, помогают снять напряжение и переключить внимание с одной формы работы на другую.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1772816"/>
            <a:ext cx="44644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«Кукла на витрине»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сидим как кукла на витрине (от 2-х до 20-ти секунд) с прямой спиной, затем наступил вечер, покупатели все разошлись – можно расслабиться на 5-10 секунд. Выполнить несколько раз.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http://manyprice.ru/public/images/products/655/918/917296/69382a5ce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00" y="1772816"/>
            <a:ext cx="4068000" cy="45537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304878"/>
            <a:ext cx="5616624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«Живое дерево»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туловище расслаблено и согнуто пополам - дерево спит, но вот зашевелились маленькие листочки ( работают  только пальцы), затем заколыхались веточки  побольше (работают кисти), далее подключает локоть, предплечье и полностью руки. Поднимаем вверх туловище - дерево проснулось и, поднимая руки вверх делаем, полные круговые движения, при этом правильно дышим. Вверх - вдох, вниз - выдох. Когда «дерево» засыпает, проделываем все в обратном порядке».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https://png.pngtree.com/element_origin_min_pic/00/00/11/205830f5f54bfc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55072" y="764704"/>
            <a:ext cx="3588928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55576" y="188640"/>
            <a:ext cx="77048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«Бокс»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полной рукой  от плеча наносим удары по воздуху.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 descr="https://png.pngtree.com/element_origin_min_pic/16/09/05/2357cd8a7c16df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566000"/>
            <a:ext cx="4496483" cy="529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260648"/>
            <a:ext cx="8388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«Птицы»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полной рукой изображаем размах крыльев.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us.123rf.com/450wm/irwanjos/irwanjos1511/irwanjos151100064/48776425-cute-bird-cartoo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3668" y="836712"/>
            <a:ext cx="5976664" cy="578269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uitarshilin.ru/images/index5p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424" b="48371"/>
          <a:stretch>
            <a:fillRect/>
          </a:stretch>
        </p:blipFill>
        <p:spPr bwMode="auto">
          <a:xfrm>
            <a:off x="251520" y="260648"/>
            <a:ext cx="8463425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7808" y="4797152"/>
            <a:ext cx="8028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Тремоло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быстрое и многократное повторение одного звука или аккорда. Этот прием исполнения на гитаре создает эффект непрерывно-слитного звучания мелодии и напоминает игу на мандолине, домре, балалайке.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uitarprofy.ru/wp-content/uploads/2013/01/carcassi-7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764" y="243000"/>
            <a:ext cx="7496472" cy="637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204864"/>
            <a:ext cx="88924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овладеть колористическими приемами игры, которые способствуют воспроизведению художественно-красочной палитры произведений, научить применять их в ходе исполнения музыкальных произведений.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44495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«Колористические приемы игры на шестиструнной гитаре». 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404664"/>
            <a:ext cx="85324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Пиццикато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прием, который придает гитарной музыке   новые оттенки. Этот прием  имитирует звучание смычковых инструментов, на которых играют не смычком, а щипком пальцев. На гитаре пиццикато можно получить, приглушением струн, которое достигается наложением на струны у подставки ребра правой ладони. В нотах этот прием обозначается словом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Pizz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konspekta.net/lektsiiorgimg/baza16/212158029820.files/image008.pn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1" y="2852936"/>
            <a:ext cx="6480719" cy="38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u="sng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Расгеадо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колоритный испанский прием, представляющий собой поочередный удар по струнам каждым из пальцев (кроме большого) левой руки. Перед тем как выполнить «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расгеадо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на гитаре, следует попрактиковаться без инструмента. Сожмите руку в кулак. Начиная с мизинца, пружинисто выпускаете зажатые пальцы. Движения должны быть четкими и упругими. Попробовали? Перенесите кулак к струнам и проделайте то же самое. Также этот прием исполняется одним пальцем правой руки, в нотах этот прием обозначается слово "</a:t>
            </a:r>
            <a:r>
              <a:rPr lang="en-US" sz="2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rasg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 и стрелками, указывающими направление движения пальцев. Существует множество разновидностей «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расгеадо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gitarita.ru/priemy/gifi/rasg_02.gif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5085184"/>
            <a:ext cx="601737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Лена\Desktop\презентация к открытому уроку\7ec5e3a17636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518000"/>
            <a:ext cx="2340000" cy="234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780" y="228704"/>
            <a:ext cx="8532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Тамбурин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tambora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–исп. барабан)  − прием игры, при котором извлекаются звуки, похожие на тамбурина (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южноевропейский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народный ударный инструмент). Он заключается в том, что большой палец правой руки (а иногда - средний) резко ударяет по нескольким или всем струнам сверху у подставки. Чтобы добиться яркого звучания, надо делать удар всей тяжестью кисти правой руки, касаясь большим пальцем струн, и быстро его поднимать, давая струнам свободно звучать. Прием обозначается словом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tambora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tamb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gitarita.ru/priemy/gifi/tambur.gif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2000" y="3789040"/>
            <a:ext cx="6120000" cy="140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pic>
        <p:nvPicPr>
          <p:cNvPr id="3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1439652" y="188640"/>
            <a:ext cx="6264696" cy="2492896"/>
            <a:chOff x="1620000" y="188640"/>
            <a:chExt cx="5904000" cy="2088000"/>
          </a:xfrm>
        </p:grpSpPr>
        <p:sp>
          <p:nvSpPr>
            <p:cNvPr id="5" name="Выноска-облако 4"/>
            <p:cNvSpPr/>
            <p:nvPr/>
          </p:nvSpPr>
          <p:spPr>
            <a:xfrm>
              <a:off x="1620000" y="188640"/>
              <a:ext cx="5904000" cy="2088000"/>
            </a:xfrm>
            <a:prstGeom prst="cloudCallout">
              <a:avLst>
                <a:gd name="adj1" fmla="val -32577"/>
                <a:gd name="adj2" fmla="val 120360"/>
              </a:avLst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36138" y="550515"/>
              <a:ext cx="3902342" cy="1314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Как называется прием игры, дающий красочный переход скольжения от одного звука к другому?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Выноска-облако 6"/>
          <p:cNvSpPr/>
          <p:nvPr/>
        </p:nvSpPr>
        <p:spPr>
          <a:xfrm flipH="1">
            <a:off x="3452853" y="3929597"/>
            <a:ext cx="2771775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ГЛИССАНДО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pic>
        <p:nvPicPr>
          <p:cNvPr id="3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1439652" y="188640"/>
            <a:ext cx="6264696" cy="2492896"/>
            <a:chOff x="1439652" y="188640"/>
            <a:chExt cx="6264696" cy="2492896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1439652" y="188640"/>
              <a:ext cx="6264696" cy="2492896"/>
              <a:chOff x="1620000" y="188640"/>
              <a:chExt cx="5904000" cy="2088000"/>
            </a:xfrm>
          </p:grpSpPr>
          <p:sp>
            <p:nvSpPr>
              <p:cNvPr id="4" name="Выноска-облако 3"/>
              <p:cNvSpPr/>
              <p:nvPr/>
            </p:nvSpPr>
            <p:spPr>
              <a:xfrm>
                <a:off x="1620000" y="188640"/>
                <a:ext cx="5904000" cy="2088000"/>
              </a:xfrm>
              <a:prstGeom prst="cloudCallout">
                <a:avLst>
                  <a:gd name="adj1" fmla="val -32577"/>
                  <a:gd name="adj2" fmla="val 120360"/>
                </a:avLst>
              </a:prstGeom>
              <a:noFill/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536138" y="550515"/>
                <a:ext cx="3902342" cy="386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2400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195736" y="764704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Прием игры, при котором извлекается звук, похожий на барабан. 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Выноска-облако 11"/>
          <p:cNvSpPr/>
          <p:nvPr/>
        </p:nvSpPr>
        <p:spPr>
          <a:xfrm flipH="1">
            <a:off x="3452853" y="3929597"/>
            <a:ext cx="2771775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ТАМБУРИН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439652" y="188640"/>
            <a:ext cx="6264696" cy="2492896"/>
            <a:chOff x="1620000" y="188640"/>
            <a:chExt cx="5904000" cy="2088000"/>
          </a:xfrm>
        </p:grpSpPr>
        <p:sp>
          <p:nvSpPr>
            <p:cNvPr id="6" name="Выноска-облако 5"/>
            <p:cNvSpPr/>
            <p:nvPr/>
          </p:nvSpPr>
          <p:spPr>
            <a:xfrm>
              <a:off x="1620000" y="188640"/>
              <a:ext cx="5904000" cy="2088000"/>
            </a:xfrm>
            <a:prstGeom prst="cloudCallout">
              <a:avLst>
                <a:gd name="adj1" fmla="val -32577"/>
                <a:gd name="adj2" fmla="val 120360"/>
              </a:avLst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36138" y="731452"/>
              <a:ext cx="3902342" cy="1005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Быстрое и многократное повторение одного звука или аккорда.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8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pic>
        <p:nvPicPr>
          <p:cNvPr id="9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sp>
        <p:nvSpPr>
          <p:cNvPr id="11" name="Выноска-облако 10"/>
          <p:cNvSpPr/>
          <p:nvPr/>
        </p:nvSpPr>
        <p:spPr>
          <a:xfrm flipH="1">
            <a:off x="3452853" y="3929597"/>
            <a:ext cx="2771775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ТРЕМОЛО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pic>
        <p:nvPicPr>
          <p:cNvPr id="4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1439652" y="188640"/>
            <a:ext cx="6264696" cy="2492896"/>
            <a:chOff x="1439652" y="188640"/>
            <a:chExt cx="6264696" cy="249289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339752" y="476672"/>
              <a:ext cx="4572000" cy="193899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Прием игры,  имитирующий звучание смычковых инструментов, на которых играют не смычком, а щипком пальцев.</a:t>
              </a:r>
              <a:r>
                <a:rPr lang="ru-RU" sz="2400" i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Выноска-облако 5"/>
            <p:cNvSpPr/>
            <p:nvPr/>
          </p:nvSpPr>
          <p:spPr>
            <a:xfrm>
              <a:off x="1439652" y="188640"/>
              <a:ext cx="6264696" cy="2492896"/>
            </a:xfrm>
            <a:prstGeom prst="cloudCallout">
              <a:avLst>
                <a:gd name="adj1" fmla="val -32577"/>
                <a:gd name="adj2" fmla="val 120360"/>
              </a:avLst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Выноска-облако 9"/>
          <p:cNvSpPr/>
          <p:nvPr/>
        </p:nvSpPr>
        <p:spPr>
          <a:xfrm flipH="1">
            <a:off x="3275856" y="3929597"/>
            <a:ext cx="2948772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ПИЦЦИКАТО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39652" y="188640"/>
            <a:ext cx="6264696" cy="2492896"/>
            <a:chOff x="1620000" y="188640"/>
            <a:chExt cx="5904000" cy="2088000"/>
          </a:xfrm>
        </p:grpSpPr>
        <p:sp>
          <p:nvSpPr>
            <p:cNvPr id="5" name="Выноска-облако 4"/>
            <p:cNvSpPr/>
            <p:nvPr/>
          </p:nvSpPr>
          <p:spPr>
            <a:xfrm>
              <a:off x="1620000" y="188640"/>
              <a:ext cx="5904000" cy="2088000"/>
            </a:xfrm>
            <a:prstGeom prst="cloudCallout">
              <a:avLst>
                <a:gd name="adj1" fmla="val -32577"/>
                <a:gd name="adj2" fmla="val 120360"/>
              </a:avLst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36138" y="731452"/>
              <a:ext cx="3902342" cy="1005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Прием игры, который переводится, как «маленькая флейта».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pic>
        <p:nvPicPr>
          <p:cNvPr id="8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sp>
        <p:nvSpPr>
          <p:cNvPr id="10" name="Выноска-облако 9"/>
          <p:cNvSpPr/>
          <p:nvPr/>
        </p:nvSpPr>
        <p:spPr>
          <a:xfrm flipH="1">
            <a:off x="3452853" y="3929597"/>
            <a:ext cx="2771775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ФЛАЖОЛЕТ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39652" y="188640"/>
            <a:ext cx="6264696" cy="2492896"/>
            <a:chOff x="1620000" y="188640"/>
            <a:chExt cx="5904000" cy="2088000"/>
          </a:xfrm>
        </p:grpSpPr>
        <p:sp>
          <p:nvSpPr>
            <p:cNvPr id="3" name="Выноска-облако 2"/>
            <p:cNvSpPr/>
            <p:nvPr/>
          </p:nvSpPr>
          <p:spPr>
            <a:xfrm>
              <a:off x="1620000" y="188640"/>
              <a:ext cx="5904000" cy="2088000"/>
            </a:xfrm>
            <a:prstGeom prst="cloudCallout">
              <a:avLst>
                <a:gd name="adj1" fmla="val -32577"/>
                <a:gd name="adj2" fmla="val 120360"/>
              </a:avLst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36138" y="610827"/>
              <a:ext cx="3902342" cy="1314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Колебание звучащей ноты, которое достигается за счет покачивания прижатой струны вдоль линии грифа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8208"/>
            <a:ext cx="3519264" cy="3699792"/>
          </a:xfrm>
          <a:prstGeom prst="rect">
            <a:avLst/>
          </a:prstGeom>
          <a:noFill/>
        </p:spPr>
      </p:pic>
      <p:pic>
        <p:nvPicPr>
          <p:cNvPr id="6" name="Picture 4" descr="http://4.bp.blogspot.com/-BOJpAh_tvNg/VAWdo5lwV5I/AAAAAAACYfI/X3GvwFNcz-g/s1600/38ba8be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51" y="3086200"/>
            <a:ext cx="2668549" cy="3771800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3452853" y="3929597"/>
            <a:ext cx="2771775" cy="1386309"/>
          </a:xfrm>
          <a:prstGeom prst="cloudCallout">
            <a:avLst>
              <a:gd name="adj1" fmla="val -76588"/>
              <a:gd name="adj2" fmla="val -37022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ВИБРАТО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1840" y="188640"/>
            <a:ext cx="266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b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8454" y="1556792"/>
            <a:ext cx="5067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больше всего запомнили?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1992" y="2132856"/>
            <a:ext cx="3100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было трудно?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2340" y="2636912"/>
            <a:ext cx="2899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было легко?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7734" y="980728"/>
            <a:ext cx="5408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нового вы узнали на уроке?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3212976"/>
            <a:ext cx="408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Оцените свою работу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65" y="3717032"/>
            <a:ext cx="762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каким настроением вы заканчиваете урок?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b12f57947117f0280d300b46edfd70f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4293096"/>
            <a:ext cx="1872208" cy="15124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6165304"/>
            <a:ext cx="19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Мне хорошо</a:t>
            </a:r>
            <a:endParaRPr lang="ru-RU" sz="2400" b="1" dirty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77ab8a4d562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4221088"/>
            <a:ext cx="1944000" cy="16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4" y="6165304"/>
            <a:ext cx="2580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Мне безразлично</a:t>
            </a:r>
            <a:endParaRPr lang="ru-RU" sz="2400" b="1" dirty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52a6519d0f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4293096"/>
            <a:ext cx="1944000" cy="162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00192" y="6165304"/>
            <a:ext cx="2193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Мне тревожно</a:t>
            </a:r>
            <a:endParaRPr lang="ru-RU" sz="2400" b="1" dirty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196752"/>
            <a:ext cx="88204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Колористические приемы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значит красочные, особые способы извлечения звука, специфического по колориту и тембровой выразительностью. 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69887/b2f0ee45-b90a-4a71-bcb4-e0013cb8e894/s1200?webp=false"/>
          <p:cNvPicPr>
            <a:picLocks noChangeAspect="1" noChangeArrowheads="1"/>
          </p:cNvPicPr>
          <p:nvPr/>
        </p:nvPicPr>
        <p:blipFill>
          <a:blip r:embed="rId2" cstate="email">
            <a:grayscl/>
            <a:lum contrast="10000"/>
          </a:blip>
          <a:srcRect/>
          <a:stretch>
            <a:fillRect/>
          </a:stretch>
        </p:blipFill>
        <p:spPr bwMode="auto">
          <a:xfrm>
            <a:off x="233772" y="161824"/>
            <a:ext cx="8658708" cy="653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pdb/1369887/b2f0ee45-b90a-4a71-bcb4-e0013cb8e894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772" y="161824"/>
            <a:ext cx="8658708" cy="653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6588224" y="548680"/>
            <a:ext cx="2555776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Н. Паганини</a:t>
            </a: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1547664" y="0"/>
            <a:ext cx="60486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«Испанский вальс»</a:t>
            </a:r>
            <a:endParaRPr kumimoji="0" lang="ru-RU" sz="4000" b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5" name="Picture 2" descr="C:\Users\Лена\Desktop\презентация к открытому уроку\7ec5e3a17636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518000"/>
            <a:ext cx="2340000" cy="2340000"/>
          </a:xfrm>
          <a:prstGeom prst="rect">
            <a:avLst/>
          </a:prstGeom>
          <a:noFill/>
        </p:spPr>
      </p:pic>
      <p:pic>
        <p:nvPicPr>
          <p:cNvPr id="6" name="Picture 2" descr="http://gitarita.ru/ur_04/gifi/04_01_06.g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4000" y="764710"/>
            <a:ext cx="6156000" cy="53965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260648"/>
            <a:ext cx="88204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Глиссандо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glissando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– это прием игры, дающий красочный переход скольжения от одного звука к другому, применяется для придания большей выразительности мелодии. Обозначается глиссандо диагональной  или волнистой чертой, поставленной между нотами. На гитаре глиссандо выполняется перемещением кисти левой руки из одной позиции в другую путем скольжения одного из пальцев по прижатой струне. Глиссандо бывает восходящее и нисходящее.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s://arhivurokov.ru/kopilka/uploads/user_file_56a1dda12c449/prieodolieniie-tiekhnichieskikh-trudnostiei-v-protsiessie-obuchieniia-ighrie-na-ghitarie_94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r="48178"/>
          <a:stretch>
            <a:fillRect/>
          </a:stretch>
        </p:blipFill>
        <p:spPr bwMode="auto">
          <a:xfrm>
            <a:off x="1458000" y="3356992"/>
            <a:ext cx="6228000" cy="1072632"/>
          </a:xfrm>
          <a:prstGeom prst="rect">
            <a:avLst/>
          </a:prstGeom>
          <a:noFill/>
        </p:spPr>
      </p:pic>
      <p:pic>
        <p:nvPicPr>
          <p:cNvPr id="20485" name="Picture 5" descr="http://gitarita.ru/priemy/gifi/glissando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t="15461" r="4296" b="7231"/>
          <a:stretch>
            <a:fillRect/>
          </a:stretch>
        </p:blipFill>
        <p:spPr bwMode="auto">
          <a:xfrm>
            <a:off x="1458000" y="5301208"/>
            <a:ext cx="6228000" cy="1239661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1458000" y="4293096"/>
            <a:ext cx="6195261" cy="1044000"/>
            <a:chOff x="467544" y="4725144"/>
            <a:chExt cx="7664353" cy="1326979"/>
          </a:xfrm>
        </p:grpSpPr>
        <p:pic>
          <p:nvPicPr>
            <p:cNvPr id="10" name="Picture 2" descr="https://arhivurokov.ru/kopilka/uploads/user_file_56a1dda12c449/prieodolieniie-tiekhnichieskikh-trudnostiei-v-protsiessie-obuchieniia-ighrie-na-ghitarie_94.pn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</a:blip>
            <a:srcRect l="52189" r="1694"/>
            <a:stretch>
              <a:fillRect/>
            </a:stretch>
          </p:blipFill>
          <p:spPr bwMode="auto">
            <a:xfrm>
              <a:off x="1291137" y="4725144"/>
              <a:ext cx="6840760" cy="1323890"/>
            </a:xfrm>
            <a:prstGeom prst="rect">
              <a:avLst/>
            </a:prstGeom>
            <a:noFill/>
          </p:spPr>
        </p:pic>
        <p:pic>
          <p:nvPicPr>
            <p:cNvPr id="11" name="Picture 3" descr="https://arhivurokov.ru/kopilka/uploads/user_file_56a1dda12c449/prieodolieniie-tiekhnichieskikh-trudnostiei-v-protsiessie-obuchieniia-ighrie-na-ghitarie_94.pn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</a:blip>
            <a:srcRect/>
            <a:stretch>
              <a:fillRect/>
            </a:stretch>
          </p:blipFill>
          <p:spPr bwMode="auto">
            <a:xfrm>
              <a:off x="467544" y="4725144"/>
              <a:ext cx="864096" cy="1326979"/>
            </a:xfrm>
            <a:prstGeom prst="rect">
              <a:avLst/>
            </a:prstGeom>
            <a:noFill/>
          </p:spPr>
        </p:pic>
      </p:grpSp>
      <p:pic>
        <p:nvPicPr>
          <p:cNvPr id="3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pf.mail.ru/cgi-bin/readmsg/IMG_20190225_141852.jpg?id=15511147230000000388%3B0%3B1&amp;x-email=len-chik-prud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pf.mail.ru/cgi-bin/readmsg/IMG_20190225_141852.jpg?id=15511147230000000388%3B0%3B1&amp;x-email=len-chik-prud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B1AFAA"/>
              </a:clrFrom>
              <a:clrTo>
                <a:srgbClr val="B1AFAA">
                  <a:alpha val="0"/>
                </a:srgbClr>
              </a:clrTo>
            </a:clrChange>
            <a:lum bright="20000" contrast="30000"/>
          </a:blip>
          <a:srcRect/>
          <a:stretch>
            <a:fillRect/>
          </a:stretch>
        </p:blipFill>
        <p:spPr bwMode="auto">
          <a:xfrm>
            <a:off x="179512" y="836712"/>
            <a:ext cx="5579954" cy="56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58894" y="116632"/>
            <a:ext cx="442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на глиссандо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764704"/>
            <a:ext cx="34918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Глиссандо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исполняется следующим образом: палец левой руки ставят на определённый лад и вслед за ударом передвигают этот палец, не снимая его со струны, быстрым скользящим движением до следующего лада. При этом первый звук звучит от удара правой руки, а второй звучит уже без удара, благодаря сохранению вибраций струны от удара первого звука. Использование этого приёма как бы связывают два звука. Нужно иметь в виду, что само скольжение исполняется за счёт конца первого звука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340768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Флажолет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старофр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flageolet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маленькая флейта) – это музыкальный прием, который выполняется на струнных инструментах. С помощью него можно получить мягкое и воздушное звучание. Такой прием позволит добавить новые краски в игру на музыкальных инструментах. Флажолеты бывают трех видов: натуральные флажолеты, искусственные и сложные флажолеты.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ена\Desktop\презентация к открытому уроку\788169048726558720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000" y="4662000"/>
            <a:ext cx="2196000" cy="219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748</Words>
  <Application>Microsoft Office PowerPoint</Application>
  <PresentationFormat>Экран (4:3)</PresentationFormat>
  <Paragraphs>55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21</cp:revision>
  <dcterms:created xsi:type="dcterms:W3CDTF">2019-02-25T06:15:08Z</dcterms:created>
  <dcterms:modified xsi:type="dcterms:W3CDTF">2020-05-20T11:00:37Z</dcterms:modified>
</cp:coreProperties>
</file>