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0" r:id="rId3"/>
    <p:sldId id="291" r:id="rId4"/>
    <p:sldId id="286" r:id="rId5"/>
    <p:sldId id="258" r:id="rId6"/>
    <p:sldId id="259" r:id="rId7"/>
    <p:sldId id="260" r:id="rId8"/>
    <p:sldId id="270" r:id="rId9"/>
    <p:sldId id="271" r:id="rId10"/>
    <p:sldId id="269" r:id="rId11"/>
    <p:sldId id="272" r:id="rId12"/>
    <p:sldId id="277" r:id="rId13"/>
    <p:sldId id="278" r:id="rId14"/>
    <p:sldId id="276" r:id="rId15"/>
    <p:sldId id="275" r:id="rId16"/>
    <p:sldId id="274" r:id="rId17"/>
    <p:sldId id="279" r:id="rId18"/>
    <p:sldId id="280" r:id="rId19"/>
    <p:sldId id="281" r:id="rId20"/>
    <p:sldId id="283" r:id="rId21"/>
    <p:sldId id="284" r:id="rId22"/>
    <p:sldId id="293" r:id="rId23"/>
    <p:sldId id="28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CFFF"/>
    <a:srgbClr val="FF6600"/>
    <a:srgbClr val="FF66CC"/>
    <a:srgbClr val="0DFF7A"/>
    <a:srgbClr val="CBC2B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-93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A9D7-9CD8-41BC-B0CB-510313C07A99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7826-35F6-45AF-B5AB-3734735C3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8267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A9D7-9CD8-41BC-B0CB-510313C07A99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7826-35F6-45AF-B5AB-3734735C3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793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A9D7-9CD8-41BC-B0CB-510313C07A99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7826-35F6-45AF-B5AB-3734735C3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3236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A9D7-9CD8-41BC-B0CB-510313C07A99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7826-35F6-45AF-B5AB-3734735C3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5340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A9D7-9CD8-41BC-B0CB-510313C07A99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7826-35F6-45AF-B5AB-3734735C3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632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A9D7-9CD8-41BC-B0CB-510313C07A99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7826-35F6-45AF-B5AB-3734735C3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4268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A9D7-9CD8-41BC-B0CB-510313C07A99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7826-35F6-45AF-B5AB-3734735C3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9101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A9D7-9CD8-41BC-B0CB-510313C07A99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7826-35F6-45AF-B5AB-3734735C3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820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A9D7-9CD8-41BC-B0CB-510313C07A99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7826-35F6-45AF-B5AB-3734735C3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2515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A9D7-9CD8-41BC-B0CB-510313C07A99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7826-35F6-45AF-B5AB-3734735C3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5881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A9D7-9CD8-41BC-B0CB-510313C07A99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7826-35F6-45AF-B5AB-3734735C3D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4091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FA9D7-9CD8-41BC-B0CB-510313C07A99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77826-35F6-45AF-B5AB-3734735C3DD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05992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ed.utah.edu/WebPath/jpeg3/SKIN078.jpg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jpeg"/><Relationship Id="rId5" Type="http://schemas.openxmlformats.org/officeDocument/2006/relationships/hyperlink" Target="http://www.megabook.ru/MObjects/DATA4P/preview/sto0104s.jpg" TargetMode="Externa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ainfo.com/photos/big/82742_1.jpg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3412" y="1710266"/>
            <a:ext cx="8740588" cy="1591733"/>
          </a:xfrm>
        </p:spPr>
        <p:txBody>
          <a:bodyPr>
            <a:noAutofit/>
          </a:bodyPr>
          <a:lstStyle/>
          <a:p>
            <a:r>
              <a:rPr lang="ru-RU" sz="4000" b="1" cap="all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Препараты витаминов. </a:t>
            </a:r>
            <a:r>
              <a:rPr lang="ru-RU" sz="4000" b="1" cap="all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Иммунотропные</a:t>
            </a:r>
            <a:r>
              <a:rPr lang="ru-RU" sz="4000" b="1" cap="all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средства</a:t>
            </a:r>
            <a:endParaRPr lang="ru-RU" sz="4000" b="1" cap="all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8667" y="287867"/>
            <a:ext cx="85513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Государственное бюджетное профессиональное образовательное учреждение</a:t>
            </a:r>
          </a:p>
          <a:p>
            <a:pPr algn="ctr"/>
            <a:r>
              <a:rPr lang="ru-RU" b="1" dirty="0" smtClean="0"/>
              <a:t>Департамента здравоохранения города Москвы</a:t>
            </a:r>
          </a:p>
          <a:p>
            <a:pPr algn="ctr"/>
            <a:r>
              <a:rPr lang="ru-RU" b="1" dirty="0" smtClean="0"/>
              <a:t>«МЕДИЦИНСКИЙ КОЛЛЕДЖ №5»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537200" y="5096933"/>
            <a:ext cx="33697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Масалева Л.А.– преподаватель</a:t>
            </a:r>
          </a:p>
          <a:p>
            <a:r>
              <a:rPr lang="ru-RU" b="1" dirty="0" smtClean="0"/>
              <a:t>фармакологии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540933" y="3674533"/>
            <a:ext cx="7162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Теоретическое занятие 19</a:t>
            </a:r>
          </a:p>
          <a:p>
            <a:pPr algn="ctr"/>
            <a:r>
              <a:rPr lang="ru-RU" b="1" dirty="0" smtClean="0"/>
              <a:t>ОП.07. ФАРМАКОЛОГИЯ</a:t>
            </a:r>
          </a:p>
          <a:p>
            <a:pPr algn="ctr"/>
            <a:r>
              <a:rPr lang="ru-RU" b="1" dirty="0" smtClean="0"/>
              <a:t>Специальность: 34.02.01 Сестринское дело</a:t>
            </a:r>
          </a:p>
          <a:p>
            <a:pPr algn="ctr"/>
            <a:r>
              <a:rPr lang="ru-RU" b="1" dirty="0" smtClean="0"/>
              <a:t>Квалификация выпускника: медицинская сестра/медицинский брат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837664" y="6146800"/>
            <a:ext cx="146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Москва 2020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4587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399" y="1"/>
            <a:ext cx="6533003" cy="782198"/>
          </a:xfrm>
        </p:spPr>
        <p:txBody>
          <a:bodyPr>
            <a:normAutofit fontScale="90000"/>
          </a:bodyPr>
          <a:lstStyle/>
          <a:p>
            <a:pPr algn="ctr">
              <a:spcBef>
                <a:spcPts val="1200"/>
              </a:spcBef>
            </a:pP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DFF7A"/>
                </a:solidFill>
              </a:rPr>
              <a:t/>
            </a:r>
            <a:br>
              <a:rPr lang="ru-RU" dirty="0" smtClean="0">
                <a:solidFill>
                  <a:srgbClr val="0DFF7A"/>
                </a:solidFill>
              </a:rPr>
            </a:br>
            <a:r>
              <a:rPr lang="ru-RU" b="1" cap="all" dirty="0" smtClean="0">
                <a:solidFill>
                  <a:srgbClr val="47C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cap="all" dirty="0" smtClean="0">
                <a:solidFill>
                  <a:srgbClr val="47CFFF"/>
                </a:solidFill>
                <a:latin typeface="Arial" pitchFamily="34" charset="0"/>
                <a:cs typeface="Arial" pitchFamily="34" charset="0"/>
              </a:rPr>
              <a:t>Витамин </a:t>
            </a:r>
            <a:r>
              <a:rPr lang="ru-RU" sz="4000" cap="all" dirty="0" smtClean="0">
                <a:solidFill>
                  <a:srgbClr val="47CFFF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4000" cap="all" baseline="-25000" dirty="0" smtClean="0">
                <a:solidFill>
                  <a:srgbClr val="47CFFF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4000" cap="all" dirty="0" smtClean="0">
                <a:solidFill>
                  <a:srgbClr val="47C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cap="all" dirty="0" smtClean="0">
                <a:solidFill>
                  <a:srgbClr val="47CFFF"/>
                </a:solidFill>
                <a:latin typeface="Arial" pitchFamily="34" charset="0"/>
                <a:cs typeface="Arial" pitchFamily="34" charset="0"/>
              </a:rPr>
              <a:t>(тиамин)</a:t>
            </a:r>
            <a:endParaRPr lang="ru-RU" sz="4000" dirty="0">
              <a:solidFill>
                <a:srgbClr val="47CFFF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5253" y="1024569"/>
            <a:ext cx="5277079" cy="5508433"/>
          </a:xfrm>
        </p:spPr>
        <p:txBody>
          <a:bodyPr>
            <a:normAutofit/>
          </a:bodyPr>
          <a:lstStyle/>
          <a:p>
            <a:r>
              <a:rPr lang="ru-RU" sz="2800" i="1" u="sng" dirty="0" smtClean="0">
                <a:solidFill>
                  <a:srgbClr val="FF0000"/>
                </a:solidFill>
              </a:rPr>
              <a:t> Содержится</a:t>
            </a:r>
            <a:r>
              <a:rPr lang="ru-RU" sz="2800" i="1" dirty="0" smtClean="0"/>
              <a:t>:  в дрожжах, в </a:t>
            </a:r>
            <a:r>
              <a:rPr lang="ru-RU" sz="2800" i="1" u="sng" dirty="0" smtClean="0"/>
              <a:t>хлебе грубого помола</a:t>
            </a:r>
            <a:r>
              <a:rPr lang="ru-RU" sz="2800" i="1" dirty="0" smtClean="0"/>
              <a:t>, в </a:t>
            </a:r>
            <a:r>
              <a:rPr lang="ru-RU" sz="2800" i="1" dirty="0" err="1" smtClean="0"/>
              <a:t>зеренах</a:t>
            </a:r>
            <a:r>
              <a:rPr lang="ru-RU" sz="2800" i="1" dirty="0" smtClean="0"/>
              <a:t> овса, гречихи, овсянке, в бобовых, орехах, мясе, печени</a:t>
            </a:r>
            <a:endParaRPr lang="ru-RU" sz="2800" dirty="0" smtClean="0"/>
          </a:p>
          <a:p>
            <a:r>
              <a:rPr lang="ru-RU" sz="2800" dirty="0" smtClean="0"/>
              <a:t>  </a:t>
            </a:r>
            <a:r>
              <a:rPr lang="ru-RU" sz="2800" u="sng" dirty="0" smtClean="0">
                <a:solidFill>
                  <a:srgbClr val="FF0000"/>
                </a:solidFill>
              </a:rPr>
              <a:t>Продуцируется</a:t>
            </a:r>
            <a:r>
              <a:rPr lang="ru-RU" sz="2800" dirty="0" smtClean="0"/>
              <a:t> нормальной микрофлорой кишечника.</a:t>
            </a:r>
          </a:p>
          <a:p>
            <a:r>
              <a:rPr lang="ru-RU" sz="2800" dirty="0" smtClean="0"/>
              <a:t>  </a:t>
            </a:r>
            <a:r>
              <a:rPr lang="ru-RU" sz="2800" u="sng" dirty="0" smtClean="0">
                <a:solidFill>
                  <a:srgbClr val="FF0000"/>
                </a:solidFill>
              </a:rPr>
              <a:t>Всасывание </a:t>
            </a:r>
            <a:r>
              <a:rPr lang="ru-RU" sz="2800" dirty="0" smtClean="0"/>
              <a:t>витамина  нарушается при заболеваниях ЖКТ  при избыточной щелочности, нефритах, хр. инфекционных заболеваниях, при циррозе печени. </a:t>
            </a:r>
          </a:p>
          <a:p>
            <a:endParaRPr lang="ru-RU" dirty="0"/>
          </a:p>
        </p:txBody>
      </p:sp>
      <p:pic>
        <p:nvPicPr>
          <p:cNvPr id="5" name="Содержимое 4" descr="https://mirvitamin.ru/wp-content/uploads/2019/02/1-dlya-chego-nuzhen-vitamin-b1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89600" y="1017307"/>
            <a:ext cx="3223046" cy="2210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avatars.mds.yandex.net/get-zen_doc/1333513/pub_5b45aa38712db300aadd3ee1_5b45aa4e9f388701f878bb22/scale_1200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29618" y="3506597"/>
            <a:ext cx="3319019" cy="2618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03200"/>
            <a:ext cx="7836826" cy="643467"/>
          </a:xfrm>
        </p:spPr>
        <p:txBody>
          <a:bodyPr>
            <a:normAutofit/>
          </a:bodyPr>
          <a:lstStyle/>
          <a:p>
            <a:pPr algn="ctr"/>
            <a:r>
              <a:rPr lang="ru-RU" sz="4000" b="1" cap="all" dirty="0" smtClean="0">
                <a:solidFill>
                  <a:srgbClr val="47CFFF"/>
                </a:solidFill>
                <a:latin typeface="Arial" pitchFamily="34" charset="0"/>
                <a:cs typeface="Arial" pitchFamily="34" charset="0"/>
              </a:rPr>
              <a:t>Витамин </a:t>
            </a:r>
            <a:r>
              <a:rPr lang="ru-RU" sz="4000" cap="all" dirty="0" smtClean="0">
                <a:solidFill>
                  <a:srgbClr val="47CFFF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4000" cap="all" baseline="-25000" dirty="0" smtClean="0">
                <a:solidFill>
                  <a:srgbClr val="47CFFF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4000" cap="all" dirty="0" smtClean="0">
                <a:solidFill>
                  <a:srgbClr val="47C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cap="all" dirty="0" smtClean="0">
                <a:solidFill>
                  <a:srgbClr val="47CFFF"/>
                </a:solidFill>
                <a:latin typeface="Arial" pitchFamily="34" charset="0"/>
                <a:cs typeface="Arial" pitchFamily="34" charset="0"/>
              </a:rPr>
              <a:t>(тиамин)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3200" y="1219200"/>
            <a:ext cx="5096933" cy="5232399"/>
          </a:xfrm>
        </p:spPr>
        <p:txBody>
          <a:bodyPr/>
          <a:lstStyle/>
          <a:p>
            <a:r>
              <a:rPr lang="ru-RU" sz="3200" b="1" i="1" u="sng" dirty="0" smtClean="0">
                <a:solidFill>
                  <a:schemeClr val="accent2"/>
                </a:solidFill>
              </a:rPr>
              <a:t>Показания к применению</a:t>
            </a:r>
            <a:endParaRPr lang="ru-RU" sz="3200" b="1" dirty="0" smtClean="0">
              <a:solidFill>
                <a:schemeClr val="accent2"/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800" dirty="0" smtClean="0"/>
              <a:t>при невритах, полиневритах </a:t>
            </a:r>
          </a:p>
          <a:p>
            <a:pPr lvl="0"/>
            <a:r>
              <a:rPr lang="ru-RU" sz="2800" dirty="0" smtClean="0"/>
              <a:t>при аритмиях,  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dirty="0" smtClean="0"/>
              <a:t>постинфарктном состоянии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dirty="0" smtClean="0"/>
              <a:t>для заживления язв желудка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dirty="0" smtClean="0"/>
              <a:t>при атрофических гастритах, атонии кишечника 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dirty="0" smtClean="0"/>
              <a:t>при различных нарушениях обмена углевода (сахарном диабете)</a:t>
            </a:r>
          </a:p>
          <a:p>
            <a:endParaRPr lang="ru-RU" dirty="0"/>
          </a:p>
        </p:txBody>
      </p:sp>
      <p:pic>
        <p:nvPicPr>
          <p:cNvPr id="5" name="Содержимое 4" descr="https://i1.rozetka.ua/goods/1886778/15058564_images_1886778603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55734" y="838464"/>
            <a:ext cx="3488266" cy="2599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i1.wp.com/kroha.info/wp-content/uploads/2017/07/thiamine-vitamin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96000" y="3589867"/>
            <a:ext cx="23876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399" y="1"/>
            <a:ext cx="7010401" cy="782198"/>
          </a:xfrm>
        </p:spPr>
        <p:txBody>
          <a:bodyPr>
            <a:normAutofit fontScale="90000"/>
          </a:bodyPr>
          <a:lstStyle/>
          <a:p>
            <a:pPr algn="ctr">
              <a:spcBef>
                <a:spcPts val="1200"/>
              </a:spcBef>
            </a:pP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DFF7A"/>
                </a:solidFill>
              </a:rPr>
              <a:t/>
            </a:r>
            <a:br>
              <a:rPr lang="ru-RU" dirty="0" smtClean="0">
                <a:solidFill>
                  <a:srgbClr val="0DFF7A"/>
                </a:solidFill>
              </a:rPr>
            </a:br>
            <a:r>
              <a:rPr lang="ru-RU" b="1" cap="all" dirty="0" smtClean="0">
                <a:solidFill>
                  <a:srgbClr val="47C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cap="all" dirty="0" smtClean="0">
                <a:solidFill>
                  <a:srgbClr val="47CFFF"/>
                </a:solidFill>
                <a:latin typeface="Arial" pitchFamily="34" charset="0"/>
                <a:cs typeface="Arial" pitchFamily="34" charset="0"/>
              </a:rPr>
              <a:t>Витамин </a:t>
            </a:r>
            <a:r>
              <a:rPr lang="ru-RU" sz="4400" b="1" cap="all" dirty="0" smtClean="0">
                <a:solidFill>
                  <a:srgbClr val="47CFFF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4400" b="1" cap="all" baseline="-25000" dirty="0" smtClean="0">
                <a:solidFill>
                  <a:srgbClr val="47CFFF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4000" cap="all" dirty="0" smtClean="0">
                <a:solidFill>
                  <a:srgbClr val="47C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cap="all" dirty="0" smtClean="0">
                <a:solidFill>
                  <a:srgbClr val="47CFFF"/>
                </a:solidFill>
                <a:latin typeface="Arial" pitchFamily="34" charset="0"/>
                <a:cs typeface="Arial" pitchFamily="34" charset="0"/>
              </a:rPr>
              <a:t>(РИБОФЛАВИН)</a:t>
            </a:r>
            <a:endParaRPr lang="ru-RU" sz="4000" dirty="0">
              <a:solidFill>
                <a:srgbClr val="47CFFF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5254" y="1024569"/>
            <a:ext cx="5033279" cy="5508433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i="1" u="sng" dirty="0" smtClean="0">
                <a:solidFill>
                  <a:srgbClr val="FF0000"/>
                </a:solidFill>
              </a:rPr>
              <a:t>Содержится</a:t>
            </a:r>
            <a:r>
              <a:rPr lang="ru-RU" sz="2800" b="1" i="1" dirty="0" smtClean="0"/>
              <a:t>:  </a:t>
            </a:r>
            <a:r>
              <a:rPr lang="ru-RU" sz="2800" dirty="0" smtClean="0"/>
              <a:t>в молоке, мясе,  яичный желток,  сыр, крупы гречневая, овсяная, томаты, морковь, свекла, цветная капуста. </a:t>
            </a:r>
          </a:p>
          <a:p>
            <a:r>
              <a:rPr lang="ru-RU" sz="2600" dirty="0" smtClean="0">
                <a:solidFill>
                  <a:srgbClr val="0070C0"/>
                </a:solidFill>
              </a:rPr>
              <a:t> </a:t>
            </a:r>
            <a:r>
              <a:rPr lang="ru-RU" sz="2800" dirty="0" smtClean="0">
                <a:solidFill>
                  <a:srgbClr val="0070C0"/>
                </a:solidFill>
              </a:rPr>
              <a:t>«Стимулятор роста» </a:t>
            </a:r>
          </a:p>
          <a:p>
            <a:r>
              <a:rPr lang="ru-RU" sz="2800" b="1" dirty="0" smtClean="0"/>
              <a:t>Стимулирует зрение, тканевое дыхание,</a:t>
            </a:r>
            <a:r>
              <a:rPr lang="ru-RU" sz="2800" dirty="0" smtClean="0"/>
              <a:t> </a:t>
            </a:r>
            <a:r>
              <a:rPr lang="ru-RU" sz="2800" b="1" dirty="0" smtClean="0"/>
              <a:t>заживление</a:t>
            </a:r>
            <a:r>
              <a:rPr lang="ru-RU" sz="2800" dirty="0" smtClean="0"/>
              <a:t>.</a:t>
            </a:r>
            <a:r>
              <a:rPr lang="ru-RU" sz="2800" b="1" dirty="0" smtClean="0"/>
              <a:t> </a:t>
            </a:r>
            <a:endParaRPr lang="ru-RU" sz="2600" dirty="0" smtClean="0"/>
          </a:p>
          <a:p>
            <a:r>
              <a:rPr lang="ru-RU" sz="2600" dirty="0" smtClean="0"/>
              <a:t> При недостатке</a:t>
            </a:r>
            <a:r>
              <a:rPr lang="ru-RU" sz="2400" dirty="0" smtClean="0"/>
              <a:t> </a:t>
            </a:r>
            <a:r>
              <a:rPr lang="ru-RU" sz="2600" dirty="0" smtClean="0"/>
              <a:t>: </a:t>
            </a:r>
            <a:r>
              <a:rPr lang="ru-RU" sz="2800" b="1" dirty="0" smtClean="0"/>
              <a:t>снижение зрения, </a:t>
            </a:r>
            <a:r>
              <a:rPr lang="ru-RU" sz="2800" dirty="0" smtClean="0"/>
              <a:t>расширение сосудов склеры, воспаление;  язва желудка,  инфаркт миокарда, анемия заболевания печени, кожи</a:t>
            </a:r>
            <a:endParaRPr lang="ru-RU" sz="26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600" b="1" dirty="0" err="1" smtClean="0"/>
              <a:t>Хейлоз</a:t>
            </a:r>
            <a:r>
              <a:rPr lang="ru-RU" sz="2600" b="1" dirty="0" smtClean="0"/>
              <a:t> – </a:t>
            </a:r>
            <a:r>
              <a:rPr lang="ru-RU" sz="2600" dirty="0" smtClean="0"/>
              <a:t>трещины   в уголках рта</a:t>
            </a:r>
          </a:p>
          <a:p>
            <a:endParaRPr lang="ru-RU" b="1" dirty="0" smtClean="0"/>
          </a:p>
          <a:p>
            <a:r>
              <a:rPr lang="ru-RU" sz="2800" b="1" dirty="0" smtClean="0"/>
              <a:t>глоссит -</a:t>
            </a:r>
            <a:r>
              <a:rPr lang="ru-RU" sz="2800" dirty="0" smtClean="0"/>
              <a:t> воспаление языка</a:t>
            </a:r>
          </a:p>
          <a:p>
            <a:endParaRPr lang="ru-RU" dirty="0"/>
          </a:p>
        </p:txBody>
      </p:sp>
      <p:pic>
        <p:nvPicPr>
          <p:cNvPr id="7" name="Рисунок 6" descr="https://avatars.mds.yandex.net/get-zen_doc/1064817/pub_5ba33afbb51d5e00a90fd587_5ba33b444b69b700aa909855/scale_1200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80000" y="863600"/>
            <a:ext cx="3725333" cy="2556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-main-pic" descr="Картинка 19 из 892">
            <a:hlinkClick r:id="rId3" tgtFrame="_blank"/>
          </p:cNvPr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90164" y="3793068"/>
            <a:ext cx="2341035" cy="1134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-main-pic" descr="Картинка 14 из 82">
            <a:hlinkClick r:id="rId5" tgtFrame="_blank"/>
          </p:cNvPr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177491" y="5137679"/>
            <a:ext cx="19843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399" y="1"/>
            <a:ext cx="7010401" cy="782198"/>
          </a:xfrm>
        </p:spPr>
        <p:txBody>
          <a:bodyPr>
            <a:normAutofit fontScale="90000"/>
          </a:bodyPr>
          <a:lstStyle/>
          <a:p>
            <a:pPr algn="ctr">
              <a:spcBef>
                <a:spcPts val="1200"/>
              </a:spcBef>
            </a:pP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DFF7A"/>
                </a:solidFill>
              </a:rPr>
              <a:t/>
            </a:r>
            <a:br>
              <a:rPr lang="ru-RU" dirty="0" smtClean="0">
                <a:solidFill>
                  <a:srgbClr val="0DFF7A"/>
                </a:solidFill>
              </a:rPr>
            </a:br>
            <a:r>
              <a:rPr lang="ru-RU" b="1" cap="all" dirty="0" smtClean="0">
                <a:solidFill>
                  <a:srgbClr val="47C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cap="all" dirty="0" smtClean="0">
                <a:solidFill>
                  <a:srgbClr val="47CFFF"/>
                </a:solidFill>
                <a:latin typeface="Arial" pitchFamily="34" charset="0"/>
                <a:cs typeface="Arial" pitchFamily="34" charset="0"/>
              </a:rPr>
              <a:t>Витамин </a:t>
            </a:r>
            <a:r>
              <a:rPr lang="ru-RU" sz="4400" b="1" cap="all" dirty="0" smtClean="0">
                <a:solidFill>
                  <a:srgbClr val="47CFFF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4400" b="1" cap="all" baseline="-25000" dirty="0" smtClean="0">
                <a:solidFill>
                  <a:srgbClr val="47CFFF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sz="4000" cap="all" dirty="0" smtClean="0">
                <a:solidFill>
                  <a:srgbClr val="47C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cap="all" dirty="0" smtClean="0">
                <a:solidFill>
                  <a:srgbClr val="47CFFF"/>
                </a:solidFill>
                <a:latin typeface="Arial" pitchFamily="34" charset="0"/>
                <a:cs typeface="Arial" pitchFamily="34" charset="0"/>
              </a:rPr>
              <a:t>(ПИРИДОКСИН)</a:t>
            </a:r>
            <a:endParaRPr lang="ru-RU" sz="4000" dirty="0">
              <a:solidFill>
                <a:srgbClr val="47CFFF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5254" y="1024569"/>
            <a:ext cx="5033279" cy="5508433"/>
          </a:xfrm>
        </p:spPr>
        <p:txBody>
          <a:bodyPr>
            <a:normAutofit/>
          </a:bodyPr>
          <a:lstStyle/>
          <a:p>
            <a:r>
              <a:rPr lang="ru-RU" sz="2800" b="1" i="1" u="sng" dirty="0" smtClean="0">
                <a:solidFill>
                  <a:srgbClr val="FF0000"/>
                </a:solidFill>
              </a:rPr>
              <a:t>Содержится</a:t>
            </a:r>
            <a:r>
              <a:rPr lang="ru-RU" sz="2800" b="1" i="1" dirty="0" smtClean="0"/>
              <a:t>:  </a:t>
            </a:r>
            <a:r>
              <a:rPr lang="ru-RU" sz="2800" i="1" dirty="0" smtClean="0"/>
              <a:t>во многих продуктах: </a:t>
            </a:r>
            <a:r>
              <a:rPr lang="ru-RU" sz="2800" dirty="0" smtClean="0"/>
              <a:t>в</a:t>
            </a:r>
            <a:r>
              <a:rPr lang="ru-RU" sz="2800" i="1" dirty="0" smtClean="0"/>
              <a:t> </a:t>
            </a:r>
            <a:r>
              <a:rPr lang="ru-RU" sz="2800" dirty="0" smtClean="0"/>
              <a:t>дрожжах, сладком перце, яичном желтке, печени</a:t>
            </a:r>
          </a:p>
          <a:p>
            <a:r>
              <a:rPr lang="ru-RU" sz="2600" dirty="0" smtClean="0"/>
              <a:t>  </a:t>
            </a:r>
            <a:r>
              <a:rPr lang="ru-RU" sz="1000" dirty="0" smtClean="0"/>
              <a:t> </a:t>
            </a:r>
            <a:r>
              <a:rPr lang="ru-RU" sz="2800" b="1" dirty="0" smtClean="0"/>
              <a:t>Повышает гемоглобин, влияет на обмен аминокислот</a:t>
            </a:r>
            <a:endParaRPr lang="ru-RU" sz="2800" dirty="0" smtClean="0"/>
          </a:p>
          <a:p>
            <a:r>
              <a:rPr lang="ru-RU" sz="2600" dirty="0" smtClean="0"/>
              <a:t> Дефицит возникает редко. При недостатке: </a:t>
            </a:r>
            <a:r>
              <a:rPr lang="ru-RU" sz="2800" dirty="0" smtClean="0"/>
              <a:t>невриты, радикулит, анемия, дерматит, стоматит</a:t>
            </a:r>
            <a:endParaRPr lang="ru-RU" sz="26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800" b="1" dirty="0" smtClean="0"/>
              <a:t>Применяют </a:t>
            </a:r>
            <a:r>
              <a:rPr lang="ru-RU" sz="2800" dirty="0" smtClean="0"/>
              <a:t>вместе с противотуберкулезным средством </a:t>
            </a:r>
            <a:r>
              <a:rPr lang="ru-RU" sz="2800" dirty="0" err="1" smtClean="0"/>
              <a:t>изониазидом</a:t>
            </a:r>
            <a:r>
              <a:rPr lang="ru-RU" sz="2800" dirty="0" smtClean="0"/>
              <a:t>, для профилактики невритов</a:t>
            </a:r>
            <a:endParaRPr lang="ru-RU" dirty="0"/>
          </a:p>
        </p:txBody>
      </p:sp>
      <p:pic>
        <p:nvPicPr>
          <p:cNvPr id="8" name="Рисунок 7" descr="https://znaniyapolza.ru/wp-content/uploads/2018/09/produktyi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03333" y="964142"/>
            <a:ext cx="3420534" cy="184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rheumo.ru/uploads/posts/2019-04/1556095291_1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23441" y="3048001"/>
            <a:ext cx="3383491" cy="1667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s://infokozha.ru/wp-content/uploads/2018/12/peporalinui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38799" y="4876800"/>
            <a:ext cx="3217333" cy="1761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37068"/>
            <a:ext cx="7938426" cy="914400"/>
          </a:xfrm>
        </p:spPr>
        <p:txBody>
          <a:bodyPr>
            <a:noAutofit/>
          </a:bodyPr>
          <a:lstStyle/>
          <a:p>
            <a:pPr algn="ctr"/>
            <a:r>
              <a:rPr lang="ru-RU" b="1" cap="all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РР (никотиновая кислота, витамин В</a:t>
            </a:r>
            <a:r>
              <a:rPr lang="ru-RU" b="1" cap="all" baseline="-25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b="1" cap="all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b="1" cap="all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никотинамид</a:t>
            </a:r>
            <a:r>
              <a:rPr lang="ru-RU" b="1" cap="all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cap="all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3200" y="1473198"/>
            <a:ext cx="4690533" cy="5147735"/>
          </a:xfrm>
        </p:spPr>
        <p:txBody>
          <a:bodyPr>
            <a:normAutofit/>
          </a:bodyPr>
          <a:lstStyle/>
          <a:p>
            <a:r>
              <a:rPr lang="ru-RU" sz="2800" b="1" i="1" u="sng" dirty="0" smtClean="0">
                <a:solidFill>
                  <a:srgbClr val="FF0000"/>
                </a:solidFill>
              </a:rPr>
              <a:t>Содержится</a:t>
            </a:r>
            <a:r>
              <a:rPr lang="ru-RU" sz="2800" b="1" i="1" dirty="0" smtClean="0"/>
              <a:t>: </a:t>
            </a:r>
            <a:r>
              <a:rPr lang="ru-RU" sz="2800" dirty="0" smtClean="0"/>
              <a:t>отрубях, дрожжах, печени, мясе, </a:t>
            </a:r>
            <a:r>
              <a:rPr lang="ru-RU" sz="2800" u="sng" dirty="0" smtClean="0"/>
              <a:t>сыре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Частично </a:t>
            </a:r>
            <a:r>
              <a:rPr lang="ru-RU" sz="2800" b="1" i="1" dirty="0" smtClean="0"/>
              <a:t>синтезируется </a:t>
            </a:r>
            <a:r>
              <a:rPr lang="ru-RU" sz="2800" dirty="0" smtClean="0"/>
              <a:t>микробами кишечника.</a:t>
            </a:r>
          </a:p>
          <a:p>
            <a:r>
              <a:rPr lang="ru-RU" sz="2800" dirty="0" smtClean="0"/>
              <a:t> </a:t>
            </a:r>
            <a:r>
              <a:rPr lang="ru-RU" sz="2800" b="1" i="1" u="sng" dirty="0" smtClean="0">
                <a:solidFill>
                  <a:srgbClr val="7030A0"/>
                </a:solidFill>
              </a:rPr>
              <a:t>При авитаминозе</a:t>
            </a:r>
            <a:r>
              <a:rPr lang="ru-RU" sz="2800" b="1" i="1" dirty="0" smtClean="0">
                <a:solidFill>
                  <a:srgbClr val="7030A0"/>
                </a:solidFill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r>
              <a:rPr lang="ru-RU" sz="2800" dirty="0" smtClean="0"/>
              <a:t>развивается заболевание— пеллагра («шершавая кожа»), характеризующаяся «четырьмя Д»: дерматит, диарея, деменция (слабоумие), дистрофия</a:t>
            </a:r>
          </a:p>
          <a:p>
            <a:endParaRPr lang="ru-RU" sz="2800" dirty="0"/>
          </a:p>
        </p:txBody>
      </p:sp>
      <p:pic>
        <p:nvPicPr>
          <p:cNvPr id="7" name="Рисунок 6" descr="https://cf.ppt-online.org/files1/slide/v/v5EU3kol9fCqsIXJbtjzVYQZHmTgc4KRWuynSLG8a6/slide-1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81600" y="1373187"/>
            <a:ext cx="3657909" cy="233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://stgmu.ru/supercourse/lecture/lec18441/img014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21841" y="3841485"/>
            <a:ext cx="3485092" cy="26138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0" y="237068"/>
            <a:ext cx="8107759" cy="89746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all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РР (никотиновая кислота,                 витамин В</a:t>
            </a:r>
            <a:r>
              <a:rPr lang="ru-RU" b="1" cap="all" baseline="-25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b="1" cap="all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b="1" cap="all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никотинамид</a:t>
            </a:r>
            <a:r>
              <a:rPr lang="ru-RU" b="1" cap="all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1733" y="1253067"/>
            <a:ext cx="5198534" cy="5384800"/>
          </a:xfrm>
        </p:spPr>
        <p:txBody>
          <a:bodyPr>
            <a:normAutofit/>
          </a:bodyPr>
          <a:lstStyle/>
          <a:p>
            <a:r>
              <a:rPr lang="ru-RU" sz="2600" dirty="0" smtClean="0"/>
              <a:t>Никотиновая кислота  обладает  </a:t>
            </a:r>
            <a:r>
              <a:rPr lang="ru-RU" sz="2600" u="sng" dirty="0" err="1" smtClean="0"/>
              <a:t>паравитаминным</a:t>
            </a:r>
            <a:r>
              <a:rPr lang="ru-RU" sz="2600" u="sng" dirty="0" smtClean="0"/>
              <a:t> действием</a:t>
            </a:r>
            <a:r>
              <a:rPr lang="ru-RU" sz="2600" dirty="0" smtClean="0"/>
              <a:t>: </a:t>
            </a:r>
          </a:p>
          <a:p>
            <a:pPr>
              <a:buFont typeface="Wingdings" pitchFamily="2" charset="2"/>
              <a:buChar char="Ø"/>
            </a:pPr>
            <a:r>
              <a:rPr lang="ru-RU" sz="2600" b="1" dirty="0" smtClean="0">
                <a:solidFill>
                  <a:srgbClr val="00B050"/>
                </a:solidFill>
              </a:rPr>
              <a:t>расширяет мелкие сосуды кожи, слизистых, мышц,</a:t>
            </a:r>
            <a:r>
              <a:rPr lang="ru-RU" sz="2600" dirty="0" smtClean="0"/>
              <a:t> вызывая ощущение жжения, покраснение кожи лица, шеи, верхней части туловища, </a:t>
            </a:r>
            <a:r>
              <a:rPr lang="ru-RU" sz="2600" i="1" dirty="0" smtClean="0">
                <a:solidFill>
                  <a:srgbClr val="7030A0"/>
                </a:solidFill>
              </a:rPr>
              <a:t>поэтому назначают при обморожениях.</a:t>
            </a:r>
          </a:p>
          <a:p>
            <a:pPr>
              <a:buFont typeface="Wingdings" pitchFamily="2" charset="2"/>
              <a:buChar char="Ø"/>
            </a:pPr>
            <a:r>
              <a:rPr lang="ru-RU" sz="2600" b="1" dirty="0" err="1" smtClean="0">
                <a:solidFill>
                  <a:srgbClr val="00B050"/>
                </a:solidFill>
              </a:rPr>
              <a:t>гиполипидемический</a:t>
            </a:r>
            <a:r>
              <a:rPr lang="ru-RU" sz="2600" b="1" dirty="0" smtClean="0">
                <a:solidFill>
                  <a:srgbClr val="00B050"/>
                </a:solidFill>
              </a:rPr>
              <a:t> (</a:t>
            </a:r>
            <a:r>
              <a:rPr lang="ru-RU" sz="2600" b="1" dirty="0" err="1" smtClean="0">
                <a:solidFill>
                  <a:srgbClr val="00B050"/>
                </a:solidFill>
              </a:rPr>
              <a:t>антиатеросклеротический</a:t>
            </a:r>
            <a:r>
              <a:rPr lang="ru-RU" sz="2600" b="1" dirty="0" smtClean="0">
                <a:solidFill>
                  <a:srgbClr val="00B050"/>
                </a:solidFill>
              </a:rPr>
              <a:t>) эффект, </a:t>
            </a:r>
            <a:r>
              <a:rPr lang="ru-RU" sz="2600" i="1" dirty="0" smtClean="0">
                <a:solidFill>
                  <a:srgbClr val="7030A0"/>
                </a:solidFill>
              </a:rPr>
              <a:t>поэтому применяется  для лечения атеросклероза </a:t>
            </a:r>
          </a:p>
          <a:p>
            <a:endParaRPr lang="ru-RU" dirty="0"/>
          </a:p>
        </p:txBody>
      </p:sp>
      <p:pic>
        <p:nvPicPr>
          <p:cNvPr id="6" name="Рисунок 5" descr="https://polza-vred.su/wp-content/uploads/2019/06/1-nikotinovaya-kislota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72666" y="3987271"/>
            <a:ext cx="3042913" cy="212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i.otzovik.com/2014/04/19/978107/img/261015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17732" y="1219200"/>
            <a:ext cx="2046817" cy="2641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868" y="220134"/>
            <a:ext cx="8636000" cy="677334"/>
          </a:xfrm>
        </p:spPr>
        <p:txBody>
          <a:bodyPr>
            <a:normAutofit fontScale="90000"/>
          </a:bodyPr>
          <a:lstStyle/>
          <a:p>
            <a:r>
              <a:rPr lang="ru-RU" sz="3600" b="1" cap="all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Витамин С (аскорбиновая кислота</a:t>
            </a:r>
            <a:r>
              <a:rPr lang="ru-RU" b="1" cap="all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) </a:t>
            </a:r>
            <a:endParaRPr lang="ru-RU" b="1" cap="all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7067" y="1168399"/>
            <a:ext cx="4775200" cy="5283201"/>
          </a:xfrm>
        </p:spPr>
        <p:txBody>
          <a:bodyPr>
            <a:normAutofit/>
          </a:bodyPr>
          <a:lstStyle/>
          <a:p>
            <a:endParaRPr lang="ru-RU" sz="1000" b="1" i="1" u="sng" dirty="0" smtClean="0">
              <a:solidFill>
                <a:srgbClr val="FF0000"/>
              </a:solidFill>
            </a:endParaRPr>
          </a:p>
          <a:p>
            <a:r>
              <a:rPr lang="ru-RU" sz="2800" b="1" i="1" u="sng" dirty="0" smtClean="0">
                <a:solidFill>
                  <a:srgbClr val="FF0000"/>
                </a:solidFill>
              </a:rPr>
              <a:t>Содержится</a:t>
            </a:r>
            <a:r>
              <a:rPr lang="ru-RU" sz="2800" b="1" i="1" dirty="0" smtClean="0"/>
              <a:t>:</a:t>
            </a:r>
            <a:r>
              <a:rPr lang="ru-RU" sz="2800" dirty="0" smtClean="0"/>
              <a:t>  плоды шиповника, черная смородина,  цветная капуста, сладкий перец, крыжовник, малина, зелень, яблоки, цитрусовые.</a:t>
            </a:r>
          </a:p>
          <a:p>
            <a:r>
              <a:rPr lang="ru-RU" sz="2800" b="1" i="1" u="sng" dirty="0" smtClean="0">
                <a:solidFill>
                  <a:srgbClr val="7030A0"/>
                </a:solidFill>
              </a:rPr>
              <a:t>Авитаминоз</a:t>
            </a:r>
            <a:r>
              <a:rPr lang="ru-RU" sz="2800" i="1" dirty="0" smtClean="0"/>
              <a:t> </a:t>
            </a:r>
            <a:r>
              <a:rPr lang="ru-RU" sz="2800" dirty="0" smtClean="0"/>
              <a:t>проявляется в виде Цинги, с проявлениями: кровоточивость десен, расшатывание и выпадение зубов, множественные кровоизлияния</a:t>
            </a:r>
            <a:endParaRPr lang="ru-RU" sz="2800" dirty="0"/>
          </a:p>
        </p:txBody>
      </p:sp>
      <p:pic>
        <p:nvPicPr>
          <p:cNvPr id="6" name="Рисунок 5" descr="https://libtime.ru/wp-content/uploads/2017/11/vitamin-c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32400" y="1264179"/>
            <a:ext cx="3556000" cy="2511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ecobabka.ru/wp-content/uploads/2019/01/tsinga-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69467" y="4064000"/>
            <a:ext cx="3352800" cy="2302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467" y="0"/>
            <a:ext cx="8483600" cy="982133"/>
          </a:xfrm>
        </p:spPr>
        <p:txBody>
          <a:bodyPr>
            <a:normAutofit/>
          </a:bodyPr>
          <a:lstStyle/>
          <a:p>
            <a:r>
              <a:rPr lang="ru-RU" sz="3000" b="1" cap="all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Витамин С (аскорбиновая кислота) </a:t>
            </a:r>
            <a:endParaRPr lang="ru-RU" sz="3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4000" y="1286933"/>
            <a:ext cx="5452533" cy="5367867"/>
          </a:xfrm>
        </p:spPr>
        <p:txBody>
          <a:bodyPr>
            <a:normAutofit fontScale="92500" lnSpcReduction="10000"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Запасов</a:t>
            </a:r>
            <a:r>
              <a:rPr lang="ru-RU" sz="2800" dirty="0" smtClean="0"/>
              <a:t> ее в организме </a:t>
            </a:r>
            <a:r>
              <a:rPr lang="ru-RU" sz="2800" b="1" dirty="0" smtClean="0">
                <a:solidFill>
                  <a:srgbClr val="FF0000"/>
                </a:solidFill>
              </a:rPr>
              <a:t>нет, </a:t>
            </a:r>
            <a:r>
              <a:rPr lang="ru-RU" sz="2800" dirty="0" smtClean="0"/>
              <a:t>поэтому </a:t>
            </a:r>
            <a:r>
              <a:rPr lang="ru-RU" sz="2800" b="1" i="1" dirty="0" smtClean="0"/>
              <a:t>гиповитаминоз наблюдается очень часто, </a:t>
            </a:r>
            <a:r>
              <a:rPr lang="ru-RU" sz="2800" dirty="0" smtClean="0"/>
              <a:t>особенно в </a:t>
            </a:r>
            <a:r>
              <a:rPr lang="ru-RU" sz="2800" u="sng" dirty="0" smtClean="0"/>
              <a:t>зимне-весеннее время, при неполноценном питании</a:t>
            </a:r>
          </a:p>
          <a:p>
            <a:r>
              <a:rPr lang="ru-RU" sz="2800" dirty="0" smtClean="0"/>
              <a:t>Одним из первых признаков С-</a:t>
            </a:r>
            <a:r>
              <a:rPr lang="ru-RU" sz="2800" b="1" u="sng" dirty="0" smtClean="0">
                <a:solidFill>
                  <a:srgbClr val="00B050"/>
                </a:solidFill>
              </a:rPr>
              <a:t>гиповитаминоза</a:t>
            </a:r>
            <a:r>
              <a:rPr lang="ru-RU" sz="2800" dirty="0" smtClean="0"/>
              <a:t> является </a:t>
            </a:r>
            <a:r>
              <a:rPr lang="ru-RU" sz="2800" b="1" i="1" dirty="0" smtClean="0">
                <a:solidFill>
                  <a:srgbClr val="FF0000"/>
                </a:solidFill>
              </a:rPr>
              <a:t>снижение иммунитета</a:t>
            </a:r>
            <a:endParaRPr lang="ru-RU" sz="2800" b="1" i="1" u="sng" dirty="0" smtClean="0">
              <a:solidFill>
                <a:srgbClr val="FF0000"/>
              </a:solidFill>
            </a:endParaRPr>
          </a:p>
          <a:p>
            <a:r>
              <a:rPr lang="ru-RU" sz="2800" b="1" u="sng" dirty="0" smtClean="0"/>
              <a:t>Обладает: </a:t>
            </a:r>
          </a:p>
          <a:p>
            <a:r>
              <a:rPr lang="ru-RU" sz="2800" i="1" u="sng" dirty="0" err="1" smtClean="0"/>
              <a:t>антиоксидантными</a:t>
            </a:r>
            <a:r>
              <a:rPr lang="ru-RU" sz="2800" i="1" u="sng" dirty="0" smtClean="0"/>
              <a:t> свойствами</a:t>
            </a:r>
          </a:p>
          <a:p>
            <a:r>
              <a:rPr lang="ru-RU" sz="2800" dirty="0" smtClean="0"/>
              <a:t>стимулирует синтез </a:t>
            </a:r>
            <a:r>
              <a:rPr lang="ru-RU" sz="2800" u="sng" dirty="0" err="1" smtClean="0"/>
              <a:t>стероидных</a:t>
            </a:r>
            <a:r>
              <a:rPr lang="ru-RU" sz="2800" u="sng" dirty="0" smtClean="0"/>
              <a:t> гормонов коры надпочечников</a:t>
            </a:r>
            <a:r>
              <a:rPr lang="ru-RU" sz="2800" dirty="0" smtClean="0"/>
              <a:t>, </a:t>
            </a:r>
          </a:p>
          <a:p>
            <a:r>
              <a:rPr lang="ru-RU" sz="2800" dirty="0" smtClean="0"/>
              <a:t>способствует переводу окиси </a:t>
            </a:r>
            <a:r>
              <a:rPr lang="ru-RU" sz="2800" u="sng" dirty="0" smtClean="0"/>
              <a:t>железа</a:t>
            </a:r>
            <a:r>
              <a:rPr lang="ru-RU" sz="2800" dirty="0" smtClean="0"/>
              <a:t> в закись, </a:t>
            </a:r>
            <a:r>
              <a:rPr lang="ru-RU" sz="2800" u="sng" dirty="0" smtClean="0"/>
              <a:t>облегчая его всасывание </a:t>
            </a:r>
            <a:endParaRPr lang="ru-RU" sz="2800" u="sng" dirty="0"/>
          </a:p>
        </p:txBody>
      </p:sp>
      <p:pic>
        <p:nvPicPr>
          <p:cNvPr id="5" name="Рисунок 4" descr="https://pbs.twimg.com/media/CdpSZiNW0AAu6eI.jpg:large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21866" y="1392634"/>
            <a:ext cx="3298825" cy="234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vitaslovar.ru/wp-content/uploads/2018/10/f0b932de9f7810a23201dd5fde97a74f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24577" y="4368800"/>
            <a:ext cx="3148490" cy="1947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37068"/>
            <a:ext cx="7819892" cy="761999"/>
          </a:xfrm>
        </p:spPr>
        <p:txBody>
          <a:bodyPr>
            <a:normAutofit/>
          </a:bodyPr>
          <a:lstStyle/>
          <a:p>
            <a:pPr algn="ctr"/>
            <a:r>
              <a:rPr lang="ru-RU" sz="3600" b="1" cap="all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Витамин А (</a:t>
            </a:r>
            <a:r>
              <a:rPr lang="ru-RU" sz="3600" b="1" cap="all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ретинол</a:t>
            </a:r>
            <a:r>
              <a:rPr lang="ru-RU" sz="3600" b="1" cap="all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) </a:t>
            </a:r>
            <a:endParaRPr lang="ru-RU" sz="3600" b="1" cap="all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7867" y="1202267"/>
            <a:ext cx="5113866" cy="5418666"/>
          </a:xfrm>
        </p:spPr>
        <p:txBody>
          <a:bodyPr>
            <a:noAutofit/>
          </a:bodyPr>
          <a:lstStyle/>
          <a:p>
            <a:r>
              <a:rPr lang="ru-RU" sz="2800" b="1" i="1" u="sng" dirty="0" smtClean="0">
                <a:solidFill>
                  <a:srgbClr val="FF0000"/>
                </a:solidFill>
              </a:rPr>
              <a:t>Содержится</a:t>
            </a:r>
            <a:r>
              <a:rPr lang="ru-RU" sz="2800" b="1" i="1" dirty="0" smtClean="0"/>
              <a:t>:</a:t>
            </a:r>
            <a:r>
              <a:rPr lang="ru-RU" sz="2800" dirty="0" smtClean="0"/>
              <a:t> в икре и  печени морских рыб, в сливочном масле, яичном желтке, печени скота/</a:t>
            </a:r>
          </a:p>
          <a:p>
            <a:r>
              <a:rPr lang="ru-RU" sz="2800" dirty="0" smtClean="0"/>
              <a:t>В виде </a:t>
            </a:r>
            <a:r>
              <a:rPr lang="ru-RU" sz="2800" i="1" u="sng" dirty="0" smtClean="0"/>
              <a:t>провитамина</a:t>
            </a:r>
            <a:r>
              <a:rPr lang="ru-RU" sz="2800" dirty="0" smtClean="0"/>
              <a:t>  в растениях окрашенных </a:t>
            </a:r>
            <a:r>
              <a:rPr lang="ru-RU" sz="2800" dirty="0" smtClean="0">
                <a:solidFill>
                  <a:srgbClr val="FF6600"/>
                </a:solidFill>
              </a:rPr>
              <a:t>в желто-оранжевый цвет</a:t>
            </a:r>
            <a:r>
              <a:rPr lang="ru-RU" sz="2800" dirty="0" smtClean="0"/>
              <a:t>: </a:t>
            </a:r>
            <a:r>
              <a:rPr lang="ru-RU" sz="2800" i="1" dirty="0" smtClean="0"/>
              <a:t>морковь, красный перец, крыжовник, смородина, шиповник, рябина, облепиха, абрикосы</a:t>
            </a:r>
            <a:r>
              <a:rPr lang="ru-RU" sz="2800" dirty="0" smtClean="0"/>
              <a:t> и др.)</a:t>
            </a:r>
          </a:p>
          <a:p>
            <a:r>
              <a:rPr lang="ru-RU" sz="2800" u="sng" dirty="0" smtClean="0"/>
              <a:t>Стимулирует</a:t>
            </a:r>
            <a:r>
              <a:rPr lang="ru-RU" sz="2800" dirty="0" smtClean="0"/>
              <a:t> </a:t>
            </a:r>
            <a:r>
              <a:rPr lang="ru-RU" sz="2800" i="1" dirty="0" smtClean="0">
                <a:solidFill>
                  <a:srgbClr val="7030A0"/>
                </a:solidFill>
              </a:rPr>
              <a:t>рост и развитие организма, зрение, </a:t>
            </a:r>
            <a:r>
              <a:rPr lang="ru-RU" sz="2800" i="1" dirty="0" err="1" smtClean="0">
                <a:solidFill>
                  <a:srgbClr val="7030A0"/>
                </a:solidFill>
              </a:rPr>
              <a:t>заживляемость</a:t>
            </a:r>
            <a:r>
              <a:rPr lang="ru-RU" sz="2800" i="1" dirty="0" smtClean="0">
                <a:solidFill>
                  <a:srgbClr val="7030A0"/>
                </a:solidFill>
              </a:rPr>
              <a:t>. </a:t>
            </a:r>
          </a:p>
          <a:p>
            <a:endParaRPr lang="ru-RU" sz="2800" dirty="0"/>
          </a:p>
        </p:txBody>
      </p:sp>
      <p:pic>
        <p:nvPicPr>
          <p:cNvPr id="6" name="Рисунок 5" descr="https://devanews.ru/wp-content/uploads/2019/08/vitaminy-a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82167" y="1306891"/>
            <a:ext cx="3429000" cy="2232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-main-pic" descr="Картинка 11 из 37281">
            <a:hlinkClick r:id="rId3" tgtFrame="_blank"/>
          </p:cNvPr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72667" y="3742268"/>
            <a:ext cx="3217333" cy="1083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altayvitamin.ru/upload/iblock/cd1/cd1737caf933cf3800f13aa413dc4af4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07592" y="5029199"/>
            <a:ext cx="3181350" cy="1493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03200"/>
            <a:ext cx="7786026" cy="846667"/>
          </a:xfrm>
        </p:spPr>
        <p:txBody>
          <a:bodyPr/>
          <a:lstStyle/>
          <a:p>
            <a:pPr algn="ctr"/>
            <a:r>
              <a:rPr lang="ru-RU" b="1" cap="all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Витамин А (</a:t>
            </a:r>
            <a:r>
              <a:rPr lang="ru-RU" b="1" cap="all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ретинол</a:t>
            </a:r>
            <a:r>
              <a:rPr lang="ru-RU" b="1" cap="all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)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70933" y="1066800"/>
            <a:ext cx="4724400" cy="4802189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                     </a:t>
            </a:r>
            <a:r>
              <a:rPr lang="ru-RU" sz="3600" b="1" dirty="0" smtClean="0">
                <a:solidFill>
                  <a:srgbClr val="FF0000"/>
                </a:solidFill>
              </a:rPr>
              <a:t>Авитаминоз</a:t>
            </a:r>
          </a:p>
          <a:p>
            <a:r>
              <a:rPr lang="ru-RU" sz="2800" b="1" dirty="0" smtClean="0"/>
              <a:t>«Куриная слепота»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5" name="Рисунок 4" descr="https://ds05.infourok.ru/uploads/ex/01bb/00050aca-0d2428ff/img1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8666" y="2421466"/>
            <a:ext cx="4859867" cy="3352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domalekar.ru/wp-content/uploads/2019/05/0c27ddb877f62715e0b45a48867e5d7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70045" y="2278257"/>
            <a:ext cx="2935288" cy="3343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825067" y="1410222"/>
            <a:ext cx="3048000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b="1" dirty="0" smtClean="0">
                <a:solidFill>
                  <a:prstClr val="black"/>
                </a:solidFill>
              </a:rPr>
              <a:t>Кератит – </a:t>
            </a:r>
            <a:r>
              <a:rPr lang="ru-RU" sz="2800" dirty="0" smtClean="0">
                <a:solidFill>
                  <a:prstClr val="black"/>
                </a:solidFill>
              </a:rPr>
              <a:t>сухость роговицы глаза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1002" y="209321"/>
            <a:ext cx="6863510" cy="771180"/>
          </a:xfrm>
        </p:spPr>
        <p:txBody>
          <a:bodyPr>
            <a:noAutofit/>
          </a:bodyPr>
          <a:lstStyle/>
          <a:p>
            <a:r>
              <a:rPr lang="ru-RU" sz="2800" b="1" cap="all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Содержание учебного занятия</a:t>
            </a:r>
            <a:endParaRPr lang="ru-RU" sz="2800" cap="all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3227" y="1333041"/>
            <a:ext cx="8614503" cy="510081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Определение витаминов. Роль витаминов в обмене веществ.  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ru-RU" dirty="0" smtClean="0"/>
              <a:t>Классификация препаратов витаминов.</a:t>
            </a:r>
          </a:p>
          <a:p>
            <a:pPr marL="514350" indent="-514350">
              <a:buAutoNum type="arabicPeriod" startAt="3"/>
            </a:pPr>
            <a:r>
              <a:rPr lang="ru-RU" dirty="0" smtClean="0"/>
              <a:t>Лечебно-профилактические </a:t>
            </a:r>
          </a:p>
          <a:p>
            <a:pPr marL="514350" indent="-514350">
              <a:buNone/>
            </a:pPr>
            <a:r>
              <a:rPr lang="ru-RU" dirty="0" smtClean="0"/>
              <a:t>       эффекты витаминов</a:t>
            </a:r>
          </a:p>
          <a:p>
            <a:pPr>
              <a:buNone/>
            </a:pPr>
            <a:r>
              <a:rPr lang="ru-RU" dirty="0" smtClean="0"/>
              <a:t>3.   Препараты </a:t>
            </a:r>
            <a:r>
              <a:rPr lang="ru-RU" dirty="0" err="1" smtClean="0"/>
              <a:t>водорастворимых</a:t>
            </a:r>
            <a:r>
              <a:rPr lang="ru-RU" dirty="0" smtClean="0"/>
              <a:t> витаминов </a:t>
            </a:r>
          </a:p>
          <a:p>
            <a:pPr>
              <a:buNone/>
            </a:pPr>
            <a:r>
              <a:rPr lang="ru-RU" dirty="0" smtClean="0"/>
              <a:t>4.   Препараты жирорастворимых витаминов </a:t>
            </a:r>
          </a:p>
          <a:p>
            <a:pPr>
              <a:buNone/>
            </a:pPr>
            <a:r>
              <a:rPr lang="ru-RU" dirty="0" smtClean="0"/>
              <a:t>5.   Поливитаминные препараты </a:t>
            </a:r>
          </a:p>
          <a:p>
            <a:pPr>
              <a:buNone/>
            </a:pPr>
            <a:r>
              <a:rPr lang="ru-RU" dirty="0" smtClean="0"/>
              <a:t>6.   Классификация </a:t>
            </a:r>
            <a:r>
              <a:rPr lang="ru-RU" dirty="0" err="1" smtClean="0"/>
              <a:t>иммунотропных</a:t>
            </a:r>
            <a:r>
              <a:rPr lang="ru-RU" dirty="0" smtClean="0"/>
              <a:t> средств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Содержимое 4" descr="https://econet.ru/uploads/pictures/526480/content_%D0%B2%D0%B8%D1%82%D0%B0%D0%BC%D0%B8%D0%BD%D1%8B_%D0%B8_%D0%BC%D0%B8%D0%BD%D0%B5%D1%80..jpg"/>
          <p:cNvPicPr>
            <a:picLocks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50795" y="1817781"/>
            <a:ext cx="1784733" cy="1399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0" y="220134"/>
            <a:ext cx="7904559" cy="98213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cap="all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Д–</a:t>
            </a:r>
            <a:r>
              <a:rPr lang="ru-RU" sz="4000" b="1" cap="all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эргокальциферол</a:t>
            </a:r>
            <a:r>
              <a:rPr lang="ru-RU" sz="4000" b="1" cap="all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ru-RU" b="1" dirty="0" smtClean="0"/>
              <a:t>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3199" y="1117601"/>
            <a:ext cx="4707467" cy="5452532"/>
          </a:xfrm>
        </p:spPr>
        <p:txBody>
          <a:bodyPr>
            <a:normAutofit/>
          </a:bodyPr>
          <a:lstStyle/>
          <a:p>
            <a:r>
              <a:rPr lang="ru-RU" sz="2800" b="1" i="1" u="sng" dirty="0" smtClean="0">
                <a:solidFill>
                  <a:srgbClr val="FF0000"/>
                </a:solidFill>
              </a:rPr>
              <a:t>Содержится</a:t>
            </a:r>
            <a:r>
              <a:rPr lang="ru-RU" sz="2800" b="1" i="1" dirty="0" smtClean="0"/>
              <a:t>:</a:t>
            </a:r>
            <a:r>
              <a:rPr lang="ru-RU" sz="2800" dirty="0" smtClean="0"/>
              <a:t> в рыбьем жире печени трески, молочных продуктах: масло сливочное</a:t>
            </a:r>
            <a:r>
              <a:rPr lang="ru-RU" sz="2800" b="1" dirty="0" smtClean="0"/>
              <a:t>, творог </a:t>
            </a:r>
            <a:r>
              <a:rPr lang="ru-RU" sz="2800" dirty="0" smtClean="0"/>
              <a:t>сыр, желток</a:t>
            </a:r>
            <a:endParaRPr lang="ru-RU" sz="2800" b="1" dirty="0" smtClean="0"/>
          </a:p>
          <a:p>
            <a:r>
              <a:rPr lang="ru-RU" sz="2800" dirty="0" smtClean="0"/>
              <a:t>Образуется в </a:t>
            </a:r>
            <a:r>
              <a:rPr lang="ru-RU" sz="2800" b="1" dirty="0" smtClean="0"/>
              <a:t>коже</a:t>
            </a:r>
            <a:r>
              <a:rPr lang="ru-RU" sz="2800" dirty="0" smtClean="0"/>
              <a:t> под влиянием </a:t>
            </a:r>
            <a:r>
              <a:rPr lang="ru-RU" sz="2800" dirty="0" err="1" smtClean="0"/>
              <a:t>УФ-лучей</a:t>
            </a:r>
            <a:endParaRPr lang="ru-RU" sz="2800" b="1" dirty="0" smtClean="0"/>
          </a:p>
          <a:p>
            <a:endParaRPr lang="ru-RU" sz="2800" b="1" dirty="0" smtClean="0"/>
          </a:p>
          <a:p>
            <a:r>
              <a:rPr lang="ru-RU" sz="2800" b="1" dirty="0" err="1" smtClean="0"/>
              <a:t>Антирахитический</a:t>
            </a:r>
            <a:endParaRPr lang="ru-RU" sz="2800" b="1" dirty="0" smtClean="0"/>
          </a:p>
          <a:p>
            <a:endParaRPr lang="ru-RU" sz="2800" b="1" dirty="0" smtClean="0"/>
          </a:p>
          <a:p>
            <a:r>
              <a:rPr lang="ru-RU" sz="2800" b="1" dirty="0" smtClean="0"/>
              <a:t> </a:t>
            </a:r>
            <a:endParaRPr lang="ru-RU" sz="2800" dirty="0"/>
          </a:p>
        </p:txBody>
      </p:sp>
      <p:pic>
        <p:nvPicPr>
          <p:cNvPr id="5" name="Содержимое 4" descr="https://konspekta.net/lektsiiorgimg/baza9/6826067398732.files/image048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31898" y="3810000"/>
            <a:ext cx="2374636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med-heal.ru/wp-content/uploads/2016/06/02-7.jpe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78400" y="1202267"/>
            <a:ext cx="3809999" cy="2167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6030000.ru/upload/iblock/f49/f49fd3b07477c587423f2e2f7f771002.pn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46800" y="3590926"/>
            <a:ext cx="2675467" cy="2979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9333" y="254000"/>
            <a:ext cx="7298268" cy="711200"/>
          </a:xfrm>
        </p:spPr>
        <p:txBody>
          <a:bodyPr>
            <a:normAutofit/>
          </a:bodyPr>
          <a:lstStyle/>
          <a:p>
            <a:pPr algn="ctr"/>
            <a:r>
              <a:rPr lang="ru-RU" sz="3600" b="1" cap="all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ВИТАМИН Е -  токоферол</a:t>
            </a:r>
            <a:endParaRPr lang="ru-RU" sz="3600" cap="all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70933" y="1337733"/>
            <a:ext cx="4419600" cy="5147734"/>
          </a:xfrm>
        </p:spPr>
        <p:txBody>
          <a:bodyPr>
            <a:normAutofit/>
          </a:bodyPr>
          <a:lstStyle/>
          <a:p>
            <a:r>
              <a:rPr lang="ru-RU" sz="2800" b="1" i="1" u="sng" dirty="0" smtClean="0">
                <a:solidFill>
                  <a:srgbClr val="FF0000"/>
                </a:solidFill>
              </a:rPr>
              <a:t>Содержится</a:t>
            </a:r>
            <a:r>
              <a:rPr lang="ru-RU" sz="2800" b="1" i="1" dirty="0" smtClean="0"/>
              <a:t>:</a:t>
            </a:r>
            <a:r>
              <a:rPr lang="ru-RU" sz="2800" dirty="0" smtClean="0"/>
              <a:t>  в растительном масле,  облепихе, горохе, зеленом  луке, чёрной</a:t>
            </a:r>
            <a:r>
              <a:rPr lang="ru-RU" sz="2800" b="1" dirty="0" smtClean="0"/>
              <a:t> </a:t>
            </a:r>
            <a:r>
              <a:rPr lang="ru-RU" sz="2800" dirty="0" smtClean="0"/>
              <a:t>смородине   </a:t>
            </a:r>
          </a:p>
          <a:p>
            <a:r>
              <a:rPr lang="ru-RU" sz="2800" b="1" dirty="0" err="1" smtClean="0"/>
              <a:t>Противоокислительный</a:t>
            </a:r>
            <a:r>
              <a:rPr lang="ru-RU" sz="2800" b="1" dirty="0" smtClean="0"/>
              <a:t> витамин</a:t>
            </a:r>
          </a:p>
          <a:p>
            <a:r>
              <a:rPr lang="ru-RU" sz="2800" u="sng" dirty="0" smtClean="0">
                <a:solidFill>
                  <a:srgbClr val="7030A0"/>
                </a:solidFill>
              </a:rPr>
              <a:t>Показания к применению: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Бесплодие, 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угроза выкидыша,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нарушение функции половых желез, </a:t>
            </a:r>
            <a:endParaRPr lang="ru-RU" sz="2800" dirty="0"/>
          </a:p>
        </p:txBody>
      </p:sp>
      <p:pic>
        <p:nvPicPr>
          <p:cNvPr id="5" name="Рисунок 4" descr="https://pillsman.org/uploads/posts/2018-09/1537358304_vitamin-e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88837" y="3895724"/>
            <a:ext cx="2862496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avatars.mds.yandex.net/get-zen_doc/195198/pub_5b53b8095e976b00ae5848cf_5b5452645e976b00ae584c57/scale_1200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6466" y="1181629"/>
            <a:ext cx="4264334" cy="2577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3600" y="154235"/>
            <a:ext cx="7949894" cy="605929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cap="small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Классификация </a:t>
            </a:r>
            <a:r>
              <a:rPr lang="ru-RU" sz="4000" b="1" cap="small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иммунотропных</a:t>
            </a:r>
            <a:endParaRPr lang="ru-RU" sz="4000" b="1" cap="small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98533" y="762000"/>
            <a:ext cx="3780215" cy="5914222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sz="2200" b="1" dirty="0" smtClean="0"/>
              <a:t>«Малые иммунодепрессанты» </a:t>
            </a:r>
            <a:endParaRPr lang="ru-RU" sz="2200" dirty="0" smtClean="0"/>
          </a:p>
          <a:p>
            <a:pPr marL="0">
              <a:spcBef>
                <a:spcPts val="0"/>
              </a:spcBef>
              <a:buNone/>
            </a:pPr>
            <a:r>
              <a:rPr lang="ru-RU" sz="2200" dirty="0" smtClean="0"/>
              <a:t>Относятся к </a:t>
            </a:r>
          </a:p>
          <a:p>
            <a:pPr marL="0">
              <a:spcBef>
                <a:spcPts val="0"/>
              </a:spcBef>
              <a:buNone/>
            </a:pPr>
            <a:r>
              <a:rPr lang="ru-RU" sz="2200" i="1" dirty="0" smtClean="0"/>
              <a:t>средствам </a:t>
            </a:r>
          </a:p>
          <a:p>
            <a:pPr marL="0">
              <a:spcBef>
                <a:spcPts val="0"/>
              </a:spcBef>
              <a:buNone/>
            </a:pPr>
            <a:r>
              <a:rPr lang="ru-RU" sz="2200" i="1" dirty="0" smtClean="0"/>
              <a:t>базисной </a:t>
            </a:r>
          </a:p>
          <a:p>
            <a:pPr marL="0">
              <a:spcBef>
                <a:spcPts val="0"/>
              </a:spcBef>
              <a:buNone/>
            </a:pPr>
            <a:r>
              <a:rPr lang="ru-RU" sz="2200" i="1" dirty="0" smtClean="0"/>
              <a:t>терапии </a:t>
            </a:r>
          </a:p>
          <a:p>
            <a:pPr marL="0">
              <a:spcBef>
                <a:spcPts val="0"/>
              </a:spcBef>
              <a:buNone/>
            </a:pPr>
            <a:r>
              <a:rPr lang="ru-RU" sz="2200" i="1" dirty="0" smtClean="0"/>
              <a:t>коллагенозов</a:t>
            </a:r>
          </a:p>
          <a:p>
            <a:pPr marL="0" algn="r"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rgbClr val="C00000"/>
                </a:solidFill>
              </a:rPr>
              <a:t>Системная красная волчанка</a:t>
            </a:r>
          </a:p>
          <a:p>
            <a:pPr marL="0">
              <a:spcBef>
                <a:spcPts val="0"/>
              </a:spcBef>
              <a:buNone/>
            </a:pPr>
            <a:r>
              <a:rPr lang="ru-RU" sz="2200" b="1" i="1" dirty="0" smtClean="0"/>
              <a:t>«Большие иммунодепрессанты»</a:t>
            </a:r>
            <a:r>
              <a:rPr lang="ru-RU" sz="2200" dirty="0" smtClean="0"/>
              <a:t> </a:t>
            </a:r>
          </a:p>
          <a:p>
            <a:pPr marL="0">
              <a:spcBef>
                <a:spcPts val="0"/>
              </a:spcBef>
              <a:buNone/>
            </a:pPr>
            <a:r>
              <a:rPr lang="ru-RU" sz="2200" dirty="0" smtClean="0"/>
              <a:t>применяются для лечения тяжелых коллагенозов и аутоиммунных заболеваний</a:t>
            </a:r>
            <a:endParaRPr lang="ru-RU" sz="2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2202" y="812801"/>
            <a:ext cx="5134065" cy="5825066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  <a:buAutoNum type="arabicPeriod"/>
            </a:pPr>
            <a:r>
              <a:rPr lang="ru-RU" sz="2600" b="1" u="sng" dirty="0" smtClean="0">
                <a:solidFill>
                  <a:schemeClr val="accent2">
                    <a:lumMod val="75000"/>
                  </a:schemeClr>
                </a:solidFill>
              </a:rPr>
              <a:t>Иммунодепрессанты:</a:t>
            </a:r>
          </a:p>
          <a:p>
            <a:pPr marL="514350" indent="-514350">
              <a:spcBef>
                <a:spcPts val="0"/>
              </a:spcBef>
            </a:pPr>
            <a:r>
              <a:rPr lang="ru-RU" sz="2600" u="sng" dirty="0" smtClean="0">
                <a:solidFill>
                  <a:srgbClr val="7030A0"/>
                </a:solidFill>
              </a:rPr>
              <a:t>А.«малые иммунодепрессанты»: </a:t>
            </a:r>
          </a:p>
          <a:p>
            <a:pPr>
              <a:spcBef>
                <a:spcPts val="0"/>
              </a:spcBef>
            </a:pPr>
            <a:r>
              <a:rPr lang="ru-RU" sz="2600" dirty="0" smtClean="0"/>
              <a:t>      а) </a:t>
            </a:r>
            <a:r>
              <a:rPr lang="ru-RU" sz="2600" i="1" dirty="0" err="1" smtClean="0"/>
              <a:t>хингамин</a:t>
            </a:r>
            <a:r>
              <a:rPr lang="ru-RU" sz="2600" i="1" dirty="0" smtClean="0"/>
              <a:t>   </a:t>
            </a:r>
            <a:endParaRPr lang="ru-RU" sz="2600" dirty="0" smtClean="0"/>
          </a:p>
          <a:p>
            <a:pPr>
              <a:spcBef>
                <a:spcPts val="0"/>
              </a:spcBef>
            </a:pPr>
            <a:r>
              <a:rPr lang="ru-RU" sz="2600" i="1" dirty="0" smtClean="0"/>
              <a:t>     б</a:t>
            </a:r>
            <a:r>
              <a:rPr lang="ru-RU" sz="2600" dirty="0" smtClean="0"/>
              <a:t>) препараты золота: </a:t>
            </a:r>
            <a:r>
              <a:rPr lang="ru-RU" sz="2600" i="1" dirty="0" smtClean="0"/>
              <a:t>                 </a:t>
            </a:r>
            <a:r>
              <a:rPr lang="ru-RU" sz="2600" i="1" dirty="0" err="1" smtClean="0"/>
              <a:t>кризанол</a:t>
            </a:r>
            <a:r>
              <a:rPr lang="ru-RU" sz="2600" i="1" dirty="0" smtClean="0"/>
              <a:t>, </a:t>
            </a:r>
            <a:r>
              <a:rPr lang="ru-RU" sz="2600" i="1" dirty="0" err="1" smtClean="0"/>
              <a:t>ауранофин</a:t>
            </a:r>
            <a:r>
              <a:rPr lang="ru-RU" sz="2600" i="1" dirty="0" smtClean="0"/>
              <a:t> </a:t>
            </a:r>
            <a:r>
              <a:rPr lang="ru-RU" sz="2600" dirty="0" smtClean="0"/>
              <a:t> </a:t>
            </a:r>
          </a:p>
          <a:p>
            <a:pPr>
              <a:spcBef>
                <a:spcPts val="0"/>
              </a:spcBef>
            </a:pPr>
            <a:r>
              <a:rPr lang="ru-RU" sz="2600" dirty="0" smtClean="0"/>
              <a:t>     в) </a:t>
            </a:r>
            <a:r>
              <a:rPr lang="ru-RU" sz="2600" i="1" dirty="0" err="1" smtClean="0"/>
              <a:t>пеницилламин</a:t>
            </a:r>
            <a:r>
              <a:rPr lang="ru-RU" sz="2600" i="1" dirty="0" smtClean="0"/>
              <a:t>  </a:t>
            </a:r>
            <a:endParaRPr lang="ru-RU" sz="2600" dirty="0" smtClean="0"/>
          </a:p>
          <a:p>
            <a:pPr>
              <a:spcBef>
                <a:spcPts val="0"/>
              </a:spcBef>
            </a:pPr>
            <a:r>
              <a:rPr lang="ru-RU" sz="2600" u="sng" dirty="0" smtClean="0">
                <a:solidFill>
                  <a:srgbClr val="7030A0"/>
                </a:solidFill>
              </a:rPr>
              <a:t>Б.«большие иммунодепрессанты»</a:t>
            </a:r>
          </a:p>
          <a:p>
            <a:pPr>
              <a:spcBef>
                <a:spcPts val="0"/>
              </a:spcBef>
            </a:pPr>
            <a:r>
              <a:rPr lang="ru-RU" sz="2600" dirty="0" smtClean="0"/>
              <a:t>     а) </a:t>
            </a:r>
            <a:r>
              <a:rPr lang="ru-RU" sz="2600" dirty="0" err="1" smtClean="0"/>
              <a:t>цитостатики</a:t>
            </a:r>
            <a:r>
              <a:rPr lang="ru-RU" sz="2600" dirty="0" smtClean="0"/>
              <a:t>:</a:t>
            </a:r>
            <a:r>
              <a:rPr lang="ru-RU" sz="2600" i="1" dirty="0" smtClean="0"/>
              <a:t>  </a:t>
            </a:r>
            <a:r>
              <a:rPr lang="ru-RU" sz="2600" i="1" dirty="0" err="1" smtClean="0"/>
              <a:t>метотрексат</a:t>
            </a:r>
            <a:r>
              <a:rPr lang="ru-RU" sz="2600" i="1" dirty="0" smtClean="0"/>
              <a:t>, </a:t>
            </a:r>
            <a:endParaRPr lang="ru-RU" sz="2600" dirty="0" smtClean="0"/>
          </a:p>
          <a:p>
            <a:pPr>
              <a:spcBef>
                <a:spcPts val="0"/>
              </a:spcBef>
            </a:pPr>
            <a:r>
              <a:rPr lang="ru-RU" sz="2600" i="1" dirty="0" smtClean="0"/>
              <a:t>     </a:t>
            </a:r>
            <a:r>
              <a:rPr lang="ru-RU" sz="2600" dirty="0" smtClean="0"/>
              <a:t>б) </a:t>
            </a:r>
            <a:r>
              <a:rPr lang="ru-RU" sz="2600" i="1" dirty="0" err="1" smtClean="0"/>
              <a:t>циклоспорин</a:t>
            </a:r>
            <a:r>
              <a:rPr lang="ru-RU" sz="2600" i="1" dirty="0" smtClean="0"/>
              <a:t>  </a:t>
            </a:r>
            <a:endParaRPr lang="ru-RU" sz="2600" dirty="0" smtClean="0"/>
          </a:p>
          <a:p>
            <a:pPr>
              <a:spcBef>
                <a:spcPts val="0"/>
              </a:spcBef>
            </a:pPr>
            <a:r>
              <a:rPr lang="ru-RU" sz="2600" dirty="0" smtClean="0"/>
              <a:t>     в) </a:t>
            </a:r>
            <a:r>
              <a:rPr lang="ru-RU" sz="2600" dirty="0" err="1" smtClean="0"/>
              <a:t>глюкокортикоиды</a:t>
            </a:r>
            <a:r>
              <a:rPr lang="ru-RU" sz="2600" dirty="0" smtClean="0"/>
              <a:t> </a:t>
            </a:r>
            <a:r>
              <a:rPr lang="ru-RU" sz="2600" i="1" dirty="0" smtClean="0"/>
              <a:t> </a:t>
            </a:r>
            <a:r>
              <a:rPr lang="ru-RU" sz="2600" dirty="0" smtClean="0"/>
              <a:t> </a:t>
            </a:r>
          </a:p>
          <a:p>
            <a:pPr>
              <a:spcBef>
                <a:spcPts val="0"/>
              </a:spcBef>
            </a:pPr>
            <a:r>
              <a:rPr lang="ru-RU" sz="2600" b="1" u="sng" dirty="0" smtClean="0">
                <a:solidFill>
                  <a:schemeClr val="accent2">
                    <a:lumMod val="75000"/>
                  </a:schemeClr>
                </a:solidFill>
              </a:rPr>
              <a:t>2. Иммуномодулирующие</a:t>
            </a:r>
          </a:p>
          <a:p>
            <a:pPr>
              <a:spcBef>
                <a:spcPts val="0"/>
              </a:spcBef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</a:rPr>
              <a:t>    </a:t>
            </a:r>
            <a:r>
              <a:rPr lang="ru-RU" sz="2600" dirty="0" smtClean="0"/>
              <a:t>а) интерфероны</a:t>
            </a:r>
          </a:p>
          <a:p>
            <a:pPr>
              <a:spcBef>
                <a:spcPts val="0"/>
              </a:spcBef>
            </a:pPr>
            <a:r>
              <a:rPr lang="ru-RU" sz="2600" dirty="0" smtClean="0"/>
              <a:t>     б) синтетические (</a:t>
            </a:r>
            <a:r>
              <a:rPr lang="ru-RU" sz="2600" dirty="0" err="1" smtClean="0"/>
              <a:t>декарис</a:t>
            </a:r>
            <a:r>
              <a:rPr lang="ru-RU" sz="2600" dirty="0" smtClean="0"/>
              <a:t>,   дибазол)</a:t>
            </a:r>
          </a:p>
          <a:p>
            <a:pPr>
              <a:spcBef>
                <a:spcPts val="0"/>
              </a:spcBef>
            </a:pPr>
            <a:r>
              <a:rPr lang="ru-RU" sz="2600" dirty="0" smtClean="0"/>
              <a:t>     в) бактериального происхождения  (</a:t>
            </a:r>
            <a:r>
              <a:rPr lang="ru-RU" sz="2600" dirty="0" err="1" smtClean="0"/>
              <a:t>рибомунил</a:t>
            </a:r>
            <a:r>
              <a:rPr lang="ru-RU" sz="2600" dirty="0" smtClean="0"/>
              <a:t>)</a:t>
            </a:r>
            <a:endParaRPr lang="ru-RU" sz="2600" dirty="0"/>
          </a:p>
        </p:txBody>
      </p:sp>
      <p:pic>
        <p:nvPicPr>
          <p:cNvPr id="5" name="Рисунок 4" descr=" 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12096" y="1528589"/>
            <a:ext cx="1894837" cy="1421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Повреждение суставов при ревматоидном артрите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59073" y="4800449"/>
            <a:ext cx="2871386" cy="1854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lieparusa.com.ru/images/Docs/PRIKAZJ/06.04.2020/dz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46592" y="151482"/>
            <a:ext cx="5706737" cy="199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content.foto.my.mail.ru/mail/aulh/cerniy-yumor-anekdoti-rjaki.ru/h-767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33817" y="3903236"/>
            <a:ext cx="4032174" cy="2688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30506" y="2185683"/>
            <a:ext cx="881349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Изучить материалы учебника на стр. 543-562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Изучить конспект лекции по теме занятия: «Препараты витаминов.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Иммунотропные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средства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Письменно выполнить задания (см. приложение)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http://tatbibl.ru/sites/default/files/sm_full_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963" y="4023299"/>
            <a:ext cx="3770159" cy="2566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2535" y="231355"/>
            <a:ext cx="7998246" cy="716096"/>
          </a:xfrm>
        </p:spPr>
        <p:txBody>
          <a:bodyPr>
            <a:normAutofit/>
          </a:bodyPr>
          <a:lstStyle/>
          <a:p>
            <a:pPr algn="r"/>
            <a:r>
              <a:rPr lang="ru-RU" sz="2800" b="1" cap="small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Изучив эту тему, Вы должны будете :</a:t>
            </a:r>
            <a:endParaRPr lang="ru-RU" sz="2800" cap="small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99067"/>
            <a:ext cx="9144000" cy="5858933"/>
          </a:xfrm>
        </p:spPr>
        <p:txBody>
          <a:bodyPr>
            <a:normAutofit fontScale="85000" lnSpcReduction="20000"/>
          </a:bodyPr>
          <a:lstStyle/>
          <a:p>
            <a:r>
              <a:rPr lang="ru-RU" sz="3300" dirty="0" smtClean="0"/>
              <a:t>Дать определение термина «витамины»</a:t>
            </a:r>
          </a:p>
          <a:p>
            <a:r>
              <a:rPr lang="ru-RU" sz="3300" dirty="0" smtClean="0"/>
              <a:t>Рассказать классификацию витаминов</a:t>
            </a:r>
          </a:p>
          <a:p>
            <a:r>
              <a:rPr lang="ru-RU" sz="3300" dirty="0" smtClean="0"/>
              <a:t>Перечислить лечебно-фармакологические эффекты</a:t>
            </a:r>
          </a:p>
          <a:p>
            <a:r>
              <a:rPr lang="ru-RU" sz="3300" dirty="0" smtClean="0"/>
              <a:t>Дать характеристику отдельным представителям   </a:t>
            </a:r>
            <a:r>
              <a:rPr lang="ru-RU" sz="3300" dirty="0" err="1" smtClean="0"/>
              <a:t>водорастворимых</a:t>
            </a:r>
            <a:r>
              <a:rPr lang="ru-RU" sz="3300" dirty="0" smtClean="0"/>
              <a:t> и жирорастворимых витаминов:</a:t>
            </a:r>
          </a:p>
          <a:p>
            <a:pPr>
              <a:buNone/>
            </a:pPr>
            <a:r>
              <a:rPr lang="ru-RU" sz="3300" dirty="0" smtClean="0"/>
              <a:t>       - указать лекарственные формы, пути введения лекарственных средств </a:t>
            </a:r>
          </a:p>
          <a:p>
            <a:pPr>
              <a:buNone/>
            </a:pPr>
            <a:r>
              <a:rPr lang="ru-RU" sz="3300" dirty="0" smtClean="0"/>
              <a:t>       - показания к применению</a:t>
            </a:r>
          </a:p>
          <a:p>
            <a:pPr>
              <a:buNone/>
            </a:pPr>
            <a:r>
              <a:rPr lang="ru-RU" sz="3300" dirty="0" smtClean="0"/>
              <a:t>        - побочные эффекты,  </a:t>
            </a:r>
          </a:p>
          <a:p>
            <a:pPr>
              <a:buNone/>
            </a:pPr>
            <a:r>
              <a:rPr lang="ru-RU" sz="3300" dirty="0" smtClean="0"/>
              <a:t>        - давать рекомендации пациенту по применению препаратов витаминов</a:t>
            </a:r>
          </a:p>
          <a:p>
            <a:r>
              <a:rPr lang="ru-RU" sz="3300" dirty="0" smtClean="0"/>
              <a:t>Назвать поливитамины и их  назначение</a:t>
            </a:r>
          </a:p>
          <a:p>
            <a:r>
              <a:rPr lang="ru-RU" sz="3300" dirty="0" smtClean="0"/>
              <a:t>Рассказать классификацию </a:t>
            </a:r>
            <a:r>
              <a:rPr lang="ru-RU" sz="3300" dirty="0" err="1" smtClean="0"/>
              <a:t>иммунотропных</a:t>
            </a:r>
            <a:r>
              <a:rPr lang="ru-RU" sz="3300" dirty="0" smtClean="0"/>
              <a:t> средств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64667" y="457200"/>
            <a:ext cx="3674533" cy="812800"/>
          </a:xfrm>
        </p:spPr>
        <p:txBody>
          <a:bodyPr>
            <a:normAutofit/>
          </a:bodyPr>
          <a:lstStyle/>
          <a:p>
            <a:pPr algn="r"/>
            <a:r>
              <a:rPr lang="ru-RU" sz="4400" b="1" cap="all" dirty="0" smtClean="0">
                <a:solidFill>
                  <a:srgbClr val="47CFFF"/>
                </a:solidFill>
                <a:latin typeface="Arial" pitchFamily="34" charset="0"/>
                <a:cs typeface="Arial" pitchFamily="34" charset="0"/>
              </a:rPr>
              <a:t>ВИТАМИНЫ</a:t>
            </a:r>
            <a:endParaRPr lang="ru-RU" sz="4400" b="1" cap="all" dirty="0">
              <a:solidFill>
                <a:srgbClr val="47C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4077626" cy="38115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https://econet.ru/uploads/pictures/526480/content_%D0%B2%D0%B8%D1%82%D0%B0%D0%BC%D0%B8%D0%BD%D1%8B_%D0%B8_%D0%BC%D0%B8%D0%BD%D0%B5%D1%80.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83199" y="2178746"/>
            <a:ext cx="3453871" cy="3460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avatars.mds.yandex.net/get-zen_doc/101122/pub_5bfc09ec074c3900aa0ebade_5bfc0b20234b320fa073b572/scale_1200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3200" y="372533"/>
            <a:ext cx="4703638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immunoprofi.ru/wp-content/uploads/2018/02/vita4.jpe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9467" y="3352800"/>
            <a:ext cx="4301066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117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             </a:t>
            </a:r>
            <a:r>
              <a:rPr lang="ru-RU" b="1" dirty="0" smtClean="0">
                <a:solidFill>
                  <a:srgbClr val="47CFFF"/>
                </a:solidFill>
                <a:latin typeface="Arial" pitchFamily="34" charset="0"/>
                <a:cs typeface="Arial" pitchFamily="34" charset="0"/>
              </a:rPr>
              <a:t>Витаминные препараты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8667" y="1219200"/>
            <a:ext cx="8534400" cy="5334000"/>
          </a:xfrm>
        </p:spPr>
        <p:txBody>
          <a:bodyPr>
            <a:normAutofit/>
          </a:bodyPr>
          <a:lstStyle/>
          <a:p>
            <a:r>
              <a:rPr lang="ru-RU" dirty="0" smtClean="0"/>
              <a:t>Это экзогенные соединения, </a:t>
            </a:r>
            <a:r>
              <a:rPr lang="ru-RU" b="1" i="1" dirty="0" smtClean="0">
                <a:solidFill>
                  <a:srgbClr val="FF0000"/>
                </a:solidFill>
              </a:rPr>
              <a:t>необходимые для осуществления нормального обмена веществ </a:t>
            </a:r>
            <a:r>
              <a:rPr lang="ru-RU" dirty="0" smtClean="0"/>
              <a:t>в организме.</a:t>
            </a:r>
          </a:p>
          <a:p>
            <a:r>
              <a:rPr lang="ru-RU" i="1" dirty="0" smtClean="0"/>
              <a:t> </a:t>
            </a:r>
            <a:r>
              <a:rPr lang="ru-RU" dirty="0" smtClean="0"/>
              <a:t>Витамины поступают человеку с пищей, являются незаменимыми и </a:t>
            </a:r>
            <a:r>
              <a:rPr lang="ru-RU" i="1" u="sng" dirty="0" smtClean="0"/>
              <a:t>обеспечивают нормальное течение всех видов обмена веществ</a:t>
            </a:r>
            <a:r>
              <a:rPr lang="ru-RU" i="1" dirty="0" smtClean="0"/>
              <a:t>, </a:t>
            </a:r>
            <a:r>
              <a:rPr lang="ru-RU" b="1" i="1" dirty="0" smtClean="0">
                <a:solidFill>
                  <a:srgbClr val="0070C0"/>
                </a:solidFill>
              </a:rPr>
              <a:t>процессы роста и регенерации, биосинтезы, </a:t>
            </a:r>
            <a:r>
              <a:rPr lang="ru-RU" b="1" i="1" dirty="0" err="1" smtClean="0">
                <a:solidFill>
                  <a:srgbClr val="0070C0"/>
                </a:solidFill>
              </a:rPr>
              <a:t>детоксикацию</a:t>
            </a:r>
            <a:r>
              <a:rPr lang="ru-RU" b="1" i="1" dirty="0" smtClean="0">
                <a:solidFill>
                  <a:srgbClr val="0070C0"/>
                </a:solidFill>
              </a:rPr>
              <a:t>, </a:t>
            </a:r>
            <a:r>
              <a:rPr lang="ru-RU" b="1" i="1" dirty="0" err="1" smtClean="0">
                <a:solidFill>
                  <a:srgbClr val="0070C0"/>
                </a:solidFill>
              </a:rPr>
              <a:t>энергопродукцию</a:t>
            </a:r>
            <a:r>
              <a:rPr lang="ru-RU" i="1" dirty="0" smtClean="0"/>
              <a:t>.</a:t>
            </a:r>
          </a:p>
          <a:p>
            <a:r>
              <a:rPr lang="ru-RU" dirty="0" smtClean="0"/>
              <a:t>      Некоторые витамины </a:t>
            </a:r>
            <a:r>
              <a:rPr lang="ru-RU" b="1" i="1" dirty="0" smtClean="0">
                <a:solidFill>
                  <a:srgbClr val="00B050"/>
                </a:solidFill>
              </a:rPr>
              <a:t>синтезируются в организме </a:t>
            </a:r>
            <a:r>
              <a:rPr lang="ru-RU" dirty="0" smtClean="0"/>
              <a:t>из предшественников или </a:t>
            </a:r>
            <a:r>
              <a:rPr lang="ru-RU" u="sng" dirty="0" smtClean="0"/>
              <a:t>микрофлорой кишечника.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8267" y="2057"/>
            <a:ext cx="7992533" cy="1149410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Классификация витаминов</a:t>
            </a:r>
          </a:p>
        </p:txBody>
      </p:sp>
      <p:sp>
        <p:nvSpPr>
          <p:cNvPr id="166" name="AutoShape 3"/>
          <p:cNvSpPr>
            <a:spLocks noChangeArrowheads="1"/>
          </p:cNvSpPr>
          <p:nvPr/>
        </p:nvSpPr>
        <p:spPr bwMode="gray">
          <a:xfrm>
            <a:off x="1905000" y="2514600"/>
            <a:ext cx="5530850" cy="2743200"/>
          </a:xfrm>
          <a:prstGeom prst="upArrow">
            <a:avLst>
              <a:gd name="adj1" fmla="val 57824"/>
              <a:gd name="adj2" fmla="val 54398"/>
            </a:avLst>
          </a:prstGeom>
          <a:gradFill rotWithShape="1">
            <a:gsLst>
              <a:gs pos="0">
                <a:srgbClr val="8F8CD2"/>
              </a:gs>
              <a:gs pos="100000">
                <a:srgbClr val="8F8CD2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7" name="AutoShape 22"/>
          <p:cNvSpPr>
            <a:spLocks noChangeArrowheads="1"/>
          </p:cNvSpPr>
          <p:nvPr/>
        </p:nvSpPr>
        <p:spPr bwMode="gray">
          <a:xfrm>
            <a:off x="1202266" y="1219201"/>
            <a:ext cx="7027333" cy="113453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49ACE3"/>
              </a:gs>
              <a:gs pos="50000">
                <a:srgbClr val="49ACE3">
                  <a:gamma/>
                  <a:tint val="24314"/>
                  <a:invGamma/>
                </a:srgbClr>
              </a:gs>
              <a:gs pos="100000">
                <a:srgbClr val="49ACE3"/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B2B2B2"/>
            </a:outerShdw>
          </a:effectLst>
        </p:spPr>
        <p:txBody>
          <a:bodyPr wrap="none" anchor="ctr"/>
          <a:lstStyle/>
          <a:p>
            <a:pPr lvl="0" algn="ctr"/>
            <a:r>
              <a:rPr lang="ru-RU" sz="3200" b="1" i="1" u="sng" dirty="0" smtClean="0">
                <a:solidFill>
                  <a:srgbClr val="FF0000"/>
                </a:solidFill>
              </a:rPr>
              <a:t>1. </a:t>
            </a:r>
            <a:r>
              <a:rPr lang="ru-RU" sz="3200" b="1" i="1" u="sng" dirty="0" err="1" smtClean="0">
                <a:solidFill>
                  <a:srgbClr val="FF0000"/>
                </a:solidFill>
              </a:rPr>
              <a:t>Водорастворимые</a:t>
            </a:r>
            <a:r>
              <a:rPr lang="ru-RU" sz="3200" b="1" i="1" u="sng" dirty="0" smtClean="0">
                <a:solidFill>
                  <a:srgbClr val="FF0000"/>
                </a:solidFill>
              </a:rPr>
              <a:t> витамины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pPr algn="ctr"/>
            <a:endParaRPr lang="en-US" sz="32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Verdana" panose="020B0604030504040204" pitchFamily="34" charset="0"/>
            </a:endParaRPr>
          </a:p>
        </p:txBody>
      </p:sp>
      <p:sp>
        <p:nvSpPr>
          <p:cNvPr id="168" name="Text Box 23"/>
          <p:cNvSpPr txBox="1">
            <a:spLocks noChangeArrowheads="1"/>
          </p:cNvSpPr>
          <p:nvPr/>
        </p:nvSpPr>
        <p:spPr bwMode="gray">
          <a:xfrm>
            <a:off x="2794000" y="2760134"/>
            <a:ext cx="372533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ru-RU" sz="2800" b="1" i="1" u="sng" dirty="0" smtClean="0">
                <a:solidFill>
                  <a:schemeClr val="accent2"/>
                </a:solidFill>
              </a:rPr>
              <a:t> </a:t>
            </a:r>
            <a:endParaRPr lang="ru-RU" sz="2800" b="1" dirty="0">
              <a:solidFill>
                <a:schemeClr val="accent2"/>
              </a:solidFill>
            </a:endParaRPr>
          </a:p>
        </p:txBody>
      </p: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1033463" y="4633913"/>
            <a:ext cx="1544637" cy="1690687"/>
            <a:chOff x="555" y="2823"/>
            <a:chExt cx="973" cy="1065"/>
          </a:xfrm>
        </p:grpSpPr>
        <p:pic>
          <p:nvPicPr>
            <p:cNvPr id="170" name="Picture 35" descr="Picture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36" y="3718"/>
              <a:ext cx="819" cy="1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1" name="Oval 36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rgbClr val="6666FF"/>
                </a:gs>
                <a:gs pos="100000">
                  <a:srgbClr val="6666FF">
                    <a:gamma/>
                    <a:shade val="57255"/>
                    <a:invGamma/>
                  </a:srgbClr>
                </a:gs>
              </a:gsLst>
              <a:path path="rect">
                <a:fillToRect l="100000" t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72" name="Oval 37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rgbClr val="6666FF">
                    <a:alpha val="85001"/>
                  </a:srgbClr>
                </a:gs>
                <a:gs pos="100000">
                  <a:srgbClr val="6666FF">
                    <a:gamma/>
                    <a:shade val="63529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73" name="Oval 38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rgbClr val="6666FF"/>
                </a:gs>
                <a:gs pos="100000">
                  <a:srgbClr val="6666FF">
                    <a:gamma/>
                    <a:shade val="72549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pic>
          <p:nvPicPr>
            <p:cNvPr id="174" name="Picture 39" descr="Picture1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76" y="2880"/>
              <a:ext cx="616" cy="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5" name="Text Box 40"/>
          <p:cNvSpPr txBox="1">
            <a:spLocks noChangeArrowheads="1"/>
          </p:cNvSpPr>
          <p:nvPr/>
        </p:nvSpPr>
        <p:spPr bwMode="gray">
          <a:xfrm>
            <a:off x="948267" y="4741333"/>
            <a:ext cx="1829347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В</a:t>
            </a:r>
            <a:r>
              <a:rPr lang="ru-RU" sz="2800" b="1" baseline="-25000" dirty="0" smtClean="0">
                <a:solidFill>
                  <a:schemeClr val="bg1"/>
                </a:solidFill>
              </a:rPr>
              <a:t>6 </a:t>
            </a:r>
            <a:r>
              <a:rPr lang="ru-RU" sz="2400" b="1" baseline="-25000" dirty="0" smtClean="0">
                <a:solidFill>
                  <a:schemeClr val="bg1"/>
                </a:solidFill>
              </a:rPr>
              <a:t>      </a:t>
            </a:r>
            <a:r>
              <a:rPr lang="ru-RU" sz="2400" b="1" dirty="0" smtClean="0">
                <a:solidFill>
                  <a:schemeClr val="bg1"/>
                </a:solidFill>
              </a:rPr>
              <a:t>- Пиридоксин</a:t>
            </a:r>
            <a:endParaRPr lang="en-US" sz="2400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grpSp>
        <p:nvGrpSpPr>
          <p:cNvPr id="4" name="Group 41"/>
          <p:cNvGrpSpPr>
            <a:grpSpLocks/>
          </p:cNvGrpSpPr>
          <p:nvPr/>
        </p:nvGrpSpPr>
        <p:grpSpPr bwMode="auto">
          <a:xfrm>
            <a:off x="2971800" y="4633913"/>
            <a:ext cx="1544638" cy="1690687"/>
            <a:chOff x="555" y="2823"/>
            <a:chExt cx="973" cy="1065"/>
          </a:xfrm>
        </p:grpSpPr>
        <p:pic>
          <p:nvPicPr>
            <p:cNvPr id="177" name="Picture 42" descr="Picture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36" y="3718"/>
              <a:ext cx="819" cy="1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8" name="Oval 43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rgbClr val="009999"/>
                </a:gs>
                <a:gs pos="100000">
                  <a:srgbClr val="009999">
                    <a:gamma/>
                    <a:shade val="57255"/>
                    <a:invGamma/>
                  </a:srgbClr>
                </a:gs>
              </a:gsLst>
              <a:path path="rect">
                <a:fillToRect l="100000" t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9" name="Oval 44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rgbClr val="009999">
                    <a:alpha val="85001"/>
                  </a:srgbClr>
                </a:gs>
                <a:gs pos="100000">
                  <a:srgbClr val="009999">
                    <a:gamma/>
                    <a:shade val="63529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0" name="Oval 45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rgbClr val="009999"/>
                </a:gs>
                <a:gs pos="100000">
                  <a:srgbClr val="009999">
                    <a:gamma/>
                    <a:shade val="72549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81" name="Picture 46" descr="Picture1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76" y="2880"/>
              <a:ext cx="616" cy="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2" name="Text Box 47"/>
          <p:cNvSpPr txBox="1">
            <a:spLocks noChangeArrowheads="1"/>
          </p:cNvSpPr>
          <p:nvPr/>
        </p:nvSpPr>
        <p:spPr bwMode="gray">
          <a:xfrm>
            <a:off x="2878666" y="4707467"/>
            <a:ext cx="1896533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В</a:t>
            </a:r>
            <a:r>
              <a:rPr lang="ru-RU" sz="2800" b="1" baseline="-25000" dirty="0" smtClean="0">
                <a:solidFill>
                  <a:srgbClr val="FF0000"/>
                </a:solidFill>
              </a:rPr>
              <a:t>12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</a:rPr>
              <a:t>Цианоко-баламин</a:t>
            </a:r>
            <a:endParaRPr lang="en-US" sz="2400" b="1" dirty="0">
              <a:solidFill>
                <a:srgbClr val="FF0000"/>
              </a:solidFill>
              <a:latin typeface="Verdana" panose="020B0604030504040204" pitchFamily="34" charset="0"/>
            </a:endParaRPr>
          </a:p>
        </p:txBody>
      </p:sp>
      <p:grpSp>
        <p:nvGrpSpPr>
          <p:cNvPr id="5" name="Group 48"/>
          <p:cNvGrpSpPr>
            <a:grpSpLocks/>
          </p:cNvGrpSpPr>
          <p:nvPr/>
        </p:nvGrpSpPr>
        <p:grpSpPr bwMode="auto">
          <a:xfrm>
            <a:off x="4953000" y="4633913"/>
            <a:ext cx="1544638" cy="1690687"/>
            <a:chOff x="555" y="2823"/>
            <a:chExt cx="973" cy="1065"/>
          </a:xfrm>
        </p:grpSpPr>
        <p:pic>
          <p:nvPicPr>
            <p:cNvPr id="184" name="Picture 49" descr="Picture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36" y="3718"/>
              <a:ext cx="819" cy="1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5" name="Oval 50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rgbClr val="003399"/>
                </a:gs>
                <a:gs pos="100000">
                  <a:srgbClr val="003399">
                    <a:gamma/>
                    <a:shade val="57255"/>
                    <a:invGamma/>
                  </a:srgbClr>
                </a:gs>
              </a:gsLst>
              <a:path path="rect">
                <a:fillToRect l="100000" t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6" name="Oval 51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rgbClr val="003399">
                    <a:alpha val="85001"/>
                  </a:srgbClr>
                </a:gs>
                <a:gs pos="100000">
                  <a:srgbClr val="003399">
                    <a:gamma/>
                    <a:shade val="63529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7" name="Oval 52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rgbClr val="003399"/>
                </a:gs>
                <a:gs pos="100000">
                  <a:srgbClr val="003399">
                    <a:gamma/>
                    <a:shade val="72549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88" name="Picture 53" descr="Picture1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76" y="2880"/>
              <a:ext cx="616" cy="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9" name="Text Box 54"/>
          <p:cNvSpPr txBox="1">
            <a:spLocks noChangeArrowheads="1"/>
          </p:cNvSpPr>
          <p:nvPr/>
        </p:nvSpPr>
        <p:spPr bwMode="gray">
          <a:xfrm>
            <a:off x="4724400" y="4639733"/>
            <a:ext cx="2082800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</a:rPr>
              <a:t>С </a:t>
            </a:r>
            <a:r>
              <a:rPr lang="ru-RU" sz="2400" b="1" dirty="0" smtClean="0">
                <a:solidFill>
                  <a:srgbClr val="00B0F0"/>
                </a:solidFill>
              </a:rPr>
              <a:t>   Аскорбиновая кислота</a:t>
            </a:r>
            <a:endParaRPr lang="en-US" sz="2400" b="1" dirty="0">
              <a:solidFill>
                <a:srgbClr val="00B0F0"/>
              </a:solidFill>
              <a:latin typeface="Verdana" panose="020B0604030504040204" pitchFamily="34" charset="0"/>
            </a:endParaRPr>
          </a:p>
        </p:txBody>
      </p:sp>
      <p:grpSp>
        <p:nvGrpSpPr>
          <p:cNvPr id="6" name="Group 55"/>
          <p:cNvGrpSpPr>
            <a:grpSpLocks/>
          </p:cNvGrpSpPr>
          <p:nvPr/>
        </p:nvGrpSpPr>
        <p:grpSpPr bwMode="auto">
          <a:xfrm>
            <a:off x="6934200" y="4633913"/>
            <a:ext cx="1544638" cy="1690687"/>
            <a:chOff x="555" y="2823"/>
            <a:chExt cx="973" cy="1065"/>
          </a:xfrm>
        </p:grpSpPr>
        <p:pic>
          <p:nvPicPr>
            <p:cNvPr id="191" name="Picture 56" descr="Picture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36" y="3718"/>
              <a:ext cx="819" cy="1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2" name="Oval 57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rgbClr val="7E0D91"/>
                </a:gs>
                <a:gs pos="100000">
                  <a:srgbClr val="7E0D91">
                    <a:gamma/>
                    <a:shade val="57255"/>
                    <a:invGamma/>
                  </a:srgbClr>
                </a:gs>
              </a:gsLst>
              <a:path path="rect">
                <a:fillToRect l="100000" t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3" name="Oval 58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rgbClr val="7E0D91">
                    <a:alpha val="85001"/>
                  </a:srgbClr>
                </a:gs>
                <a:gs pos="100000">
                  <a:srgbClr val="7E0D91">
                    <a:gamma/>
                    <a:shade val="63529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" name="Oval 59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rgbClr val="7E0D91"/>
                </a:gs>
                <a:gs pos="100000">
                  <a:srgbClr val="7E0D91">
                    <a:gamma/>
                    <a:shade val="72549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95" name="Picture 60" descr="Picture1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76" y="2880"/>
              <a:ext cx="616" cy="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6" name="Text Box 61"/>
          <p:cNvSpPr txBox="1">
            <a:spLocks noChangeArrowheads="1"/>
          </p:cNvSpPr>
          <p:nvPr/>
        </p:nvSpPr>
        <p:spPr bwMode="gray">
          <a:xfrm>
            <a:off x="6858000" y="4673600"/>
            <a:ext cx="201506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РР   Никотиновая кислота</a:t>
            </a:r>
            <a:endParaRPr lang="en-US" sz="2400" b="1" dirty="0">
              <a:solidFill>
                <a:schemeClr val="accent4">
                  <a:lumMod val="60000"/>
                  <a:lumOff val="40000"/>
                </a:schemeClr>
              </a:solidFill>
              <a:latin typeface="Verdana" panose="020B0604030504040204" pitchFamily="34" charset="0"/>
            </a:endParaRPr>
          </a:p>
        </p:txBody>
      </p:sp>
      <p:sp>
        <p:nvSpPr>
          <p:cNvPr id="35" name="Text Box 40"/>
          <p:cNvSpPr txBox="1">
            <a:spLocks noChangeArrowheads="1"/>
          </p:cNvSpPr>
          <p:nvPr/>
        </p:nvSpPr>
        <p:spPr bwMode="gray">
          <a:xfrm>
            <a:off x="3031067" y="5029201"/>
            <a:ext cx="143933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endParaRPr lang="en-US" sz="2400" b="1" dirty="0">
              <a:solidFill>
                <a:srgbClr val="FF0000"/>
              </a:solidFill>
              <a:latin typeface="Verdana" panose="020B0604030504040204" pitchFamily="34" charset="0"/>
            </a:endParaRPr>
          </a:p>
        </p:txBody>
      </p:sp>
      <p:grpSp>
        <p:nvGrpSpPr>
          <p:cNvPr id="7" name="Group 55"/>
          <p:cNvGrpSpPr>
            <a:grpSpLocks/>
          </p:cNvGrpSpPr>
          <p:nvPr/>
        </p:nvGrpSpPr>
        <p:grpSpPr bwMode="auto">
          <a:xfrm>
            <a:off x="1667932" y="2483381"/>
            <a:ext cx="1544638" cy="1690687"/>
            <a:chOff x="555" y="2823"/>
            <a:chExt cx="973" cy="1065"/>
          </a:xfrm>
        </p:grpSpPr>
        <p:pic>
          <p:nvPicPr>
            <p:cNvPr id="37" name="Picture 56" descr="Picture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36" y="3718"/>
              <a:ext cx="819" cy="1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Oval 57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rgbClr val="7E0D91"/>
                </a:gs>
                <a:gs pos="100000">
                  <a:srgbClr val="7E0D91">
                    <a:gamma/>
                    <a:shade val="57255"/>
                    <a:invGamma/>
                  </a:srgbClr>
                </a:gs>
              </a:gsLst>
              <a:path path="rect">
                <a:fillToRect l="100000" t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" name="Oval 58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rgbClr val="7E0D91">
                    <a:alpha val="85001"/>
                  </a:srgbClr>
                </a:gs>
                <a:gs pos="100000">
                  <a:srgbClr val="7E0D91">
                    <a:gamma/>
                    <a:shade val="63529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" name="Oval 59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rgbClr val="7E0D91"/>
                </a:gs>
                <a:gs pos="100000">
                  <a:srgbClr val="7E0D91">
                    <a:gamma/>
                    <a:shade val="72549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41" name="Picture 60" descr="Picture1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76" y="2880"/>
              <a:ext cx="616" cy="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Group 34"/>
          <p:cNvGrpSpPr>
            <a:grpSpLocks/>
          </p:cNvGrpSpPr>
          <p:nvPr/>
        </p:nvGrpSpPr>
        <p:grpSpPr bwMode="auto">
          <a:xfrm>
            <a:off x="7146396" y="2330979"/>
            <a:ext cx="1544637" cy="1690687"/>
            <a:chOff x="555" y="2823"/>
            <a:chExt cx="973" cy="1065"/>
          </a:xfrm>
        </p:grpSpPr>
        <p:pic>
          <p:nvPicPr>
            <p:cNvPr id="43" name="Picture 35" descr="Picture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36" y="3718"/>
              <a:ext cx="819" cy="1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" name="Oval 36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rgbClr val="6666FF"/>
                </a:gs>
                <a:gs pos="100000">
                  <a:srgbClr val="6666FF">
                    <a:gamma/>
                    <a:shade val="57255"/>
                    <a:invGamma/>
                  </a:srgbClr>
                </a:gs>
              </a:gsLst>
              <a:path path="rect">
                <a:fillToRect l="100000" t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5" name="Oval 37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rgbClr val="6666FF">
                    <a:alpha val="85001"/>
                  </a:srgbClr>
                </a:gs>
                <a:gs pos="100000">
                  <a:srgbClr val="6666FF">
                    <a:gamma/>
                    <a:shade val="63529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6" name="Oval 38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rgbClr val="6666FF"/>
                </a:gs>
                <a:gs pos="100000">
                  <a:srgbClr val="6666FF">
                    <a:gamma/>
                    <a:shade val="72549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pic>
          <p:nvPicPr>
            <p:cNvPr id="47" name="Picture 39" descr="Picture1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76" y="2880"/>
              <a:ext cx="616" cy="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Group 41"/>
          <p:cNvGrpSpPr>
            <a:grpSpLocks/>
          </p:cNvGrpSpPr>
          <p:nvPr/>
        </p:nvGrpSpPr>
        <p:grpSpPr bwMode="auto">
          <a:xfrm>
            <a:off x="5139267" y="2449513"/>
            <a:ext cx="1544638" cy="1690687"/>
            <a:chOff x="555" y="2823"/>
            <a:chExt cx="973" cy="1065"/>
          </a:xfrm>
        </p:grpSpPr>
        <p:pic>
          <p:nvPicPr>
            <p:cNvPr id="49" name="Picture 42" descr="Picture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36" y="3718"/>
              <a:ext cx="819" cy="1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0" name="Oval 43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rgbClr val="009999"/>
                </a:gs>
                <a:gs pos="100000">
                  <a:srgbClr val="009999">
                    <a:gamma/>
                    <a:shade val="57255"/>
                    <a:invGamma/>
                  </a:srgbClr>
                </a:gs>
              </a:gsLst>
              <a:path path="rect">
                <a:fillToRect l="100000" t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" name="Oval 44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rgbClr val="009999">
                    <a:alpha val="85001"/>
                  </a:srgbClr>
                </a:gs>
                <a:gs pos="100000">
                  <a:srgbClr val="009999">
                    <a:gamma/>
                    <a:shade val="63529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2" name="Oval 45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rgbClr val="009999"/>
                </a:gs>
                <a:gs pos="100000">
                  <a:srgbClr val="009999">
                    <a:gamma/>
                    <a:shade val="72549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53" name="Picture 46" descr="Picture1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76" y="2880"/>
              <a:ext cx="616" cy="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48"/>
          <p:cNvGrpSpPr>
            <a:grpSpLocks/>
          </p:cNvGrpSpPr>
          <p:nvPr/>
        </p:nvGrpSpPr>
        <p:grpSpPr bwMode="auto">
          <a:xfrm>
            <a:off x="3378200" y="2415646"/>
            <a:ext cx="1544638" cy="1690687"/>
            <a:chOff x="555" y="2823"/>
            <a:chExt cx="973" cy="1065"/>
          </a:xfrm>
        </p:grpSpPr>
        <p:pic>
          <p:nvPicPr>
            <p:cNvPr id="55" name="Picture 49" descr="Picture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36" y="3718"/>
              <a:ext cx="819" cy="1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" name="Oval 50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rgbClr val="003399"/>
                </a:gs>
                <a:gs pos="100000">
                  <a:srgbClr val="003399">
                    <a:gamma/>
                    <a:shade val="57255"/>
                    <a:invGamma/>
                  </a:srgbClr>
                </a:gs>
              </a:gsLst>
              <a:path path="rect">
                <a:fillToRect l="100000" t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" name="Oval 51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rgbClr val="003399">
                    <a:alpha val="85001"/>
                  </a:srgbClr>
                </a:gs>
                <a:gs pos="100000">
                  <a:srgbClr val="003399">
                    <a:gamma/>
                    <a:shade val="63529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8" name="Oval 52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rgbClr val="003399"/>
                </a:gs>
                <a:gs pos="100000">
                  <a:srgbClr val="003399">
                    <a:gamma/>
                    <a:shade val="72549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59" name="Picture 53" descr="Picture1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76" y="2880"/>
              <a:ext cx="616" cy="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0" name="Прямоугольник 59"/>
          <p:cNvSpPr/>
          <p:nvPr/>
        </p:nvSpPr>
        <p:spPr>
          <a:xfrm>
            <a:off x="3318934" y="2506133"/>
            <a:ext cx="18457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/>
                </a:solidFill>
              </a:rPr>
              <a:t>В</a:t>
            </a:r>
            <a:r>
              <a:rPr lang="ru-RU" sz="3200" b="1" baseline="-25000" dirty="0" smtClean="0">
                <a:solidFill>
                  <a:schemeClr val="accent4"/>
                </a:solidFill>
              </a:rPr>
              <a:t>2 </a:t>
            </a:r>
            <a:r>
              <a:rPr lang="ru-RU" sz="2400" b="1" baseline="-25000" dirty="0" smtClean="0">
                <a:solidFill>
                  <a:schemeClr val="accent4"/>
                </a:solidFill>
              </a:rPr>
              <a:t>     </a:t>
            </a:r>
            <a:endParaRPr lang="ru-RU" sz="2400" b="1" dirty="0" smtClean="0">
              <a:solidFill>
                <a:schemeClr val="accent4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4"/>
                </a:solidFill>
              </a:rPr>
              <a:t>Рибофлавин </a:t>
            </a:r>
            <a:endParaRPr lang="en-US" sz="2400" b="1" dirty="0">
              <a:solidFill>
                <a:schemeClr val="accent4"/>
              </a:solidFill>
              <a:latin typeface="Verdana" panose="020B0604030504040204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4995334" y="2455333"/>
            <a:ext cx="17102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solidFill>
                  <a:schemeClr val="bg1"/>
                </a:solidFill>
              </a:rPr>
              <a:t>В</a:t>
            </a:r>
            <a:r>
              <a:rPr lang="ru-RU" sz="3200" b="1" baseline="-25000" dirty="0" err="1" smtClean="0">
                <a:solidFill>
                  <a:schemeClr val="bg1"/>
                </a:solidFill>
              </a:rPr>
              <a:t>с</a:t>
            </a:r>
            <a:r>
              <a:rPr lang="ru-RU" sz="3200" b="1" baseline="-25000" dirty="0" smtClean="0">
                <a:solidFill>
                  <a:schemeClr val="bg1"/>
                </a:solidFill>
              </a:rPr>
              <a:t>   </a:t>
            </a:r>
          </a:p>
          <a:p>
            <a:pPr algn="ctr"/>
            <a:r>
              <a:rPr lang="ru-RU" sz="2000" b="1" dirty="0" err="1" smtClean="0">
                <a:solidFill>
                  <a:schemeClr val="bg1"/>
                </a:solidFill>
              </a:rPr>
              <a:t>Фолиевая</a:t>
            </a:r>
            <a:r>
              <a:rPr lang="ru-RU" sz="2000" b="1" dirty="0" smtClean="0">
                <a:solidFill>
                  <a:schemeClr val="bg1"/>
                </a:solidFill>
              </a:rPr>
              <a:t> кислота</a:t>
            </a:r>
            <a:endParaRPr lang="en-US" sz="2000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1625600" y="2590800"/>
            <a:ext cx="159173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В</a:t>
            </a:r>
            <a:r>
              <a:rPr lang="en-US" sz="2800" b="1" dirty="0" smtClean="0">
                <a:solidFill>
                  <a:srgbClr val="FF0000"/>
                </a:solidFill>
              </a:rPr>
              <a:t>1 </a:t>
            </a:r>
            <a:r>
              <a:rPr lang="ru-RU" sz="2800" b="1" dirty="0" smtClean="0">
                <a:solidFill>
                  <a:srgbClr val="FF0000"/>
                </a:solidFill>
              </a:rPr>
              <a:t>  Тиамин </a:t>
            </a:r>
            <a:endParaRPr lang="en-US" sz="2800" b="1" dirty="0">
              <a:solidFill>
                <a:srgbClr val="FF0000"/>
              </a:solidFill>
              <a:latin typeface="Verdana" panose="020B0604030504040204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7061200" y="2404533"/>
            <a:ext cx="18288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DFF7A"/>
                </a:solidFill>
              </a:rPr>
              <a:t>В</a:t>
            </a:r>
            <a:r>
              <a:rPr lang="ru-RU" sz="2800" b="1" baseline="-25000" dirty="0" smtClean="0">
                <a:solidFill>
                  <a:srgbClr val="0DFF7A"/>
                </a:solidFill>
              </a:rPr>
              <a:t>5</a:t>
            </a:r>
            <a:r>
              <a:rPr lang="ru-RU" sz="2800" b="1" dirty="0" smtClean="0">
                <a:solidFill>
                  <a:srgbClr val="0DFF7A"/>
                </a:solidFill>
              </a:rPr>
              <a:t>  </a:t>
            </a:r>
            <a:r>
              <a:rPr lang="ru-RU" sz="2000" b="1" dirty="0" smtClean="0">
                <a:solidFill>
                  <a:srgbClr val="0DFF7A"/>
                </a:solidFill>
              </a:rPr>
              <a:t>Пантотеновая кислота</a:t>
            </a:r>
            <a:endParaRPr lang="en-US" sz="2000" b="1" dirty="0">
              <a:solidFill>
                <a:srgbClr val="0DFF7A"/>
              </a:solidFill>
              <a:latin typeface="Verdana" panose="020B0604030504040204" pitchFamily="34" charset="0"/>
            </a:endParaRPr>
          </a:p>
        </p:txBody>
      </p:sp>
      <p:grpSp>
        <p:nvGrpSpPr>
          <p:cNvPr id="66" name="Group 34"/>
          <p:cNvGrpSpPr>
            <a:grpSpLocks/>
          </p:cNvGrpSpPr>
          <p:nvPr/>
        </p:nvGrpSpPr>
        <p:grpSpPr bwMode="auto">
          <a:xfrm>
            <a:off x="0" y="3397780"/>
            <a:ext cx="1544637" cy="1690687"/>
            <a:chOff x="555" y="2823"/>
            <a:chExt cx="973" cy="1065"/>
          </a:xfrm>
        </p:grpSpPr>
        <p:pic>
          <p:nvPicPr>
            <p:cNvPr id="67" name="Picture 35" descr="Picture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36" y="3718"/>
              <a:ext cx="819" cy="1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8" name="Oval 36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rgbClr val="6666FF"/>
                </a:gs>
                <a:gs pos="100000">
                  <a:srgbClr val="6666FF">
                    <a:gamma/>
                    <a:shade val="57255"/>
                    <a:invGamma/>
                  </a:srgbClr>
                </a:gs>
              </a:gsLst>
              <a:path path="rect">
                <a:fillToRect l="100000" t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69" name="Oval 37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rgbClr val="6666FF">
                    <a:alpha val="85001"/>
                  </a:srgbClr>
                </a:gs>
                <a:gs pos="100000">
                  <a:srgbClr val="6666FF">
                    <a:gamma/>
                    <a:shade val="63529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70" name="Oval 38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rgbClr val="6666FF"/>
                </a:gs>
                <a:gs pos="100000">
                  <a:srgbClr val="6666FF">
                    <a:gamma/>
                    <a:shade val="72549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pic>
          <p:nvPicPr>
            <p:cNvPr id="71" name="Picture 39" descr="Picture1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76" y="2880"/>
              <a:ext cx="616" cy="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2" name="Прямоугольник 71"/>
          <p:cNvSpPr/>
          <p:nvPr/>
        </p:nvSpPr>
        <p:spPr>
          <a:xfrm>
            <a:off x="0" y="3640666"/>
            <a:ext cx="1473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DFF7A"/>
                </a:solidFill>
              </a:rPr>
              <a:t>Н  </a:t>
            </a:r>
          </a:p>
          <a:p>
            <a:pPr algn="ctr"/>
            <a:r>
              <a:rPr lang="ru-RU" sz="2800" b="1" dirty="0" smtClean="0">
                <a:solidFill>
                  <a:srgbClr val="0DFF7A"/>
                </a:solidFill>
              </a:rPr>
              <a:t>  Биотин</a:t>
            </a:r>
            <a:endParaRPr lang="ru-RU" sz="2800" b="1" dirty="0">
              <a:solidFill>
                <a:srgbClr val="0DFF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953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5201" y="2057"/>
            <a:ext cx="7941732" cy="1251010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Классификация витаминов</a:t>
            </a:r>
          </a:p>
        </p:txBody>
      </p:sp>
      <p:sp>
        <p:nvSpPr>
          <p:cNvPr id="166" name="AutoShape 3"/>
          <p:cNvSpPr>
            <a:spLocks noChangeArrowheads="1"/>
          </p:cNvSpPr>
          <p:nvPr/>
        </p:nvSpPr>
        <p:spPr bwMode="gray">
          <a:xfrm>
            <a:off x="1905000" y="2514600"/>
            <a:ext cx="5530850" cy="2743200"/>
          </a:xfrm>
          <a:prstGeom prst="upArrow">
            <a:avLst>
              <a:gd name="adj1" fmla="val 57824"/>
              <a:gd name="adj2" fmla="val 54398"/>
            </a:avLst>
          </a:prstGeom>
          <a:gradFill rotWithShape="1">
            <a:gsLst>
              <a:gs pos="0">
                <a:srgbClr val="8F8CD2"/>
              </a:gs>
              <a:gs pos="100000">
                <a:srgbClr val="8F8CD2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7" name="AutoShape 22"/>
          <p:cNvSpPr>
            <a:spLocks noChangeArrowheads="1"/>
          </p:cNvSpPr>
          <p:nvPr/>
        </p:nvSpPr>
        <p:spPr bwMode="gray">
          <a:xfrm>
            <a:off x="711200" y="1303867"/>
            <a:ext cx="7569199" cy="125306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49ACE3"/>
              </a:gs>
              <a:gs pos="50000">
                <a:srgbClr val="49ACE3">
                  <a:gamma/>
                  <a:tint val="24314"/>
                  <a:invGamma/>
                </a:srgbClr>
              </a:gs>
              <a:gs pos="100000">
                <a:srgbClr val="49ACE3"/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B2B2B2"/>
            </a:outerShdw>
          </a:effectLst>
        </p:spPr>
        <p:txBody>
          <a:bodyPr wrap="none" anchor="ctr"/>
          <a:lstStyle/>
          <a:p>
            <a:pPr lvl="0" algn="ctr"/>
            <a:r>
              <a:rPr lang="ru-RU" sz="3200" b="1" i="1" u="sng" dirty="0" smtClean="0">
                <a:solidFill>
                  <a:schemeClr val="bg1"/>
                </a:solidFill>
              </a:rPr>
              <a:t>2. Жирорастворимые витамины</a:t>
            </a:r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Verdana" panose="020B0604030504040204" pitchFamily="34" charset="0"/>
            </a:endParaRPr>
          </a:p>
        </p:txBody>
      </p:sp>
      <p:sp>
        <p:nvSpPr>
          <p:cNvPr id="168" name="Text Box 23"/>
          <p:cNvSpPr txBox="1">
            <a:spLocks noChangeArrowheads="1"/>
          </p:cNvSpPr>
          <p:nvPr/>
        </p:nvSpPr>
        <p:spPr bwMode="gray">
          <a:xfrm>
            <a:off x="2794000" y="2760134"/>
            <a:ext cx="372533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ru-RU" sz="2800" b="1" i="1" u="sng" dirty="0" smtClean="0">
                <a:solidFill>
                  <a:schemeClr val="accent2"/>
                </a:solidFill>
              </a:rPr>
              <a:t> </a:t>
            </a:r>
            <a:endParaRPr lang="ru-RU" sz="2800" b="1" dirty="0">
              <a:solidFill>
                <a:schemeClr val="accent2"/>
              </a:solidFill>
            </a:endParaRPr>
          </a:p>
        </p:txBody>
      </p: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220133" y="4224867"/>
            <a:ext cx="2421467" cy="2633133"/>
            <a:chOff x="555" y="2823"/>
            <a:chExt cx="973" cy="1065"/>
          </a:xfrm>
        </p:grpSpPr>
        <p:pic>
          <p:nvPicPr>
            <p:cNvPr id="170" name="Picture 35" descr="Picture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36" y="3718"/>
              <a:ext cx="819" cy="1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1" name="Oval 36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rgbClr val="6666FF"/>
                </a:gs>
                <a:gs pos="100000">
                  <a:srgbClr val="6666FF">
                    <a:gamma/>
                    <a:shade val="57255"/>
                    <a:invGamma/>
                  </a:srgbClr>
                </a:gs>
              </a:gsLst>
              <a:path path="rect">
                <a:fillToRect l="100000" t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72" name="Oval 37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rgbClr val="6666FF">
                    <a:alpha val="85001"/>
                  </a:srgbClr>
                </a:gs>
                <a:gs pos="100000">
                  <a:srgbClr val="6666FF">
                    <a:gamma/>
                    <a:shade val="63529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73" name="Oval 38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rgbClr val="6666FF"/>
                </a:gs>
                <a:gs pos="100000">
                  <a:srgbClr val="6666FF">
                    <a:gamma/>
                    <a:shade val="72549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pic>
          <p:nvPicPr>
            <p:cNvPr id="174" name="Picture 39" descr="Picture1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76" y="2880"/>
              <a:ext cx="616" cy="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5" name="Text Box 40"/>
          <p:cNvSpPr txBox="1">
            <a:spLocks noChangeArrowheads="1"/>
          </p:cNvSpPr>
          <p:nvPr/>
        </p:nvSpPr>
        <p:spPr bwMode="gray">
          <a:xfrm>
            <a:off x="389468" y="4588933"/>
            <a:ext cx="20828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А</a:t>
            </a:r>
            <a:r>
              <a:rPr lang="ru-RU" sz="40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</a:rPr>
              <a:t>  </a:t>
            </a:r>
            <a:r>
              <a:rPr lang="ru-RU" sz="3200" b="1" dirty="0" err="1" smtClean="0">
                <a:solidFill>
                  <a:schemeClr val="bg1"/>
                </a:solidFill>
              </a:rPr>
              <a:t>Ретинол</a:t>
            </a:r>
            <a:endParaRPr lang="ru-RU" sz="3200" b="1" dirty="0">
              <a:solidFill>
                <a:schemeClr val="bg1"/>
              </a:solidFill>
            </a:endParaRPr>
          </a:p>
        </p:txBody>
      </p:sp>
      <p:grpSp>
        <p:nvGrpSpPr>
          <p:cNvPr id="4" name="Group 41"/>
          <p:cNvGrpSpPr>
            <a:grpSpLocks/>
          </p:cNvGrpSpPr>
          <p:nvPr/>
        </p:nvGrpSpPr>
        <p:grpSpPr bwMode="auto">
          <a:xfrm>
            <a:off x="2167467" y="2760134"/>
            <a:ext cx="3217332" cy="2489199"/>
            <a:chOff x="555" y="2823"/>
            <a:chExt cx="973" cy="1065"/>
          </a:xfrm>
        </p:grpSpPr>
        <p:pic>
          <p:nvPicPr>
            <p:cNvPr id="177" name="Picture 42" descr="Picture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36" y="3718"/>
              <a:ext cx="819" cy="1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8" name="Oval 43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rgbClr val="009999"/>
                </a:gs>
                <a:gs pos="100000">
                  <a:srgbClr val="009999">
                    <a:gamma/>
                    <a:shade val="57255"/>
                    <a:invGamma/>
                  </a:srgbClr>
                </a:gs>
              </a:gsLst>
              <a:path path="rect">
                <a:fillToRect l="100000" t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9" name="Oval 44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rgbClr val="009999">
                    <a:alpha val="85001"/>
                  </a:srgbClr>
                </a:gs>
                <a:gs pos="100000">
                  <a:srgbClr val="009999">
                    <a:gamma/>
                    <a:shade val="63529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0" name="Oval 45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rgbClr val="009999"/>
                </a:gs>
                <a:gs pos="100000">
                  <a:srgbClr val="009999">
                    <a:gamma/>
                    <a:shade val="72549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81" name="Picture 46" descr="Picture1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76" y="2880"/>
              <a:ext cx="616" cy="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2" name="Text Box 47"/>
          <p:cNvSpPr txBox="1">
            <a:spLocks noChangeArrowheads="1"/>
          </p:cNvSpPr>
          <p:nvPr/>
        </p:nvSpPr>
        <p:spPr bwMode="gray">
          <a:xfrm>
            <a:off x="2658534" y="4605867"/>
            <a:ext cx="255554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/>
                </a:solidFill>
              </a:rPr>
              <a:t> </a:t>
            </a:r>
            <a:endParaRPr lang="en-US" sz="2400" b="1" dirty="0">
              <a:solidFill>
                <a:schemeClr val="accent4"/>
              </a:solidFill>
              <a:latin typeface="Verdana" panose="020B0604030504040204" pitchFamily="34" charset="0"/>
            </a:endParaRPr>
          </a:p>
        </p:txBody>
      </p:sp>
      <p:grpSp>
        <p:nvGrpSpPr>
          <p:cNvPr id="5" name="Group 48"/>
          <p:cNvGrpSpPr>
            <a:grpSpLocks/>
          </p:cNvGrpSpPr>
          <p:nvPr/>
        </p:nvGrpSpPr>
        <p:grpSpPr bwMode="auto">
          <a:xfrm>
            <a:off x="4588934" y="4351867"/>
            <a:ext cx="2641600" cy="2506133"/>
            <a:chOff x="555" y="2823"/>
            <a:chExt cx="973" cy="1065"/>
          </a:xfrm>
        </p:grpSpPr>
        <p:pic>
          <p:nvPicPr>
            <p:cNvPr id="184" name="Picture 49" descr="Picture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36" y="3718"/>
              <a:ext cx="819" cy="1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5" name="Oval 50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rgbClr val="003399"/>
                </a:gs>
                <a:gs pos="100000">
                  <a:srgbClr val="003399">
                    <a:gamma/>
                    <a:shade val="57255"/>
                    <a:invGamma/>
                  </a:srgbClr>
                </a:gs>
              </a:gsLst>
              <a:path path="rect">
                <a:fillToRect l="100000" t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6" name="Oval 51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rgbClr val="003399">
                    <a:alpha val="85001"/>
                  </a:srgbClr>
                </a:gs>
                <a:gs pos="100000">
                  <a:srgbClr val="003399">
                    <a:gamma/>
                    <a:shade val="63529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7" name="Oval 52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rgbClr val="003399"/>
                </a:gs>
                <a:gs pos="100000">
                  <a:srgbClr val="003399">
                    <a:gamma/>
                    <a:shade val="72549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88" name="Picture 53" descr="Picture1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76" y="2880"/>
              <a:ext cx="616" cy="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9" name="Text Box 54"/>
          <p:cNvSpPr txBox="1">
            <a:spLocks noChangeArrowheads="1"/>
          </p:cNvSpPr>
          <p:nvPr/>
        </p:nvSpPr>
        <p:spPr bwMode="gray">
          <a:xfrm>
            <a:off x="4690533" y="4775200"/>
            <a:ext cx="260773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47CFFF"/>
                </a:solidFill>
              </a:rPr>
              <a:t>К  </a:t>
            </a:r>
            <a:r>
              <a:rPr lang="ru-RU" sz="2800" b="1" dirty="0" smtClean="0">
                <a:solidFill>
                  <a:srgbClr val="47CFFF"/>
                </a:solidFill>
              </a:rPr>
              <a:t> </a:t>
            </a:r>
            <a:r>
              <a:rPr lang="ru-RU" sz="3200" b="1" dirty="0" err="1" smtClean="0">
                <a:solidFill>
                  <a:srgbClr val="47CFFF"/>
                </a:solidFill>
              </a:rPr>
              <a:t>Филлохинон</a:t>
            </a:r>
            <a:endParaRPr lang="en-US" sz="3200" b="1" dirty="0">
              <a:solidFill>
                <a:srgbClr val="47CFFF"/>
              </a:solidFill>
              <a:latin typeface="Verdana" panose="020B0604030504040204" pitchFamily="34" charset="0"/>
            </a:endParaRPr>
          </a:p>
        </p:txBody>
      </p:sp>
      <p:grpSp>
        <p:nvGrpSpPr>
          <p:cNvPr id="6" name="Group 55"/>
          <p:cNvGrpSpPr>
            <a:grpSpLocks/>
          </p:cNvGrpSpPr>
          <p:nvPr/>
        </p:nvGrpSpPr>
        <p:grpSpPr bwMode="auto">
          <a:xfrm>
            <a:off x="6079068" y="2573867"/>
            <a:ext cx="3064932" cy="2523066"/>
            <a:chOff x="555" y="2823"/>
            <a:chExt cx="973" cy="1065"/>
          </a:xfrm>
        </p:grpSpPr>
        <p:pic>
          <p:nvPicPr>
            <p:cNvPr id="191" name="Picture 56" descr="Picture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36" y="3718"/>
              <a:ext cx="819" cy="1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2" name="Oval 57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rgbClr val="7E0D91"/>
                </a:gs>
                <a:gs pos="100000">
                  <a:srgbClr val="7E0D91">
                    <a:gamma/>
                    <a:shade val="57255"/>
                    <a:invGamma/>
                  </a:srgbClr>
                </a:gs>
              </a:gsLst>
              <a:path path="rect">
                <a:fillToRect l="100000" t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3" name="Oval 58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rgbClr val="7E0D91">
                    <a:alpha val="85001"/>
                  </a:srgbClr>
                </a:gs>
                <a:gs pos="100000">
                  <a:srgbClr val="7E0D91">
                    <a:gamma/>
                    <a:shade val="63529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" name="Oval 59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rgbClr val="7E0D91"/>
                </a:gs>
                <a:gs pos="100000">
                  <a:srgbClr val="7E0D91">
                    <a:gamma/>
                    <a:shade val="72549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95" name="Picture 60" descr="Picture1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76" y="2880"/>
              <a:ext cx="616" cy="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5" name="Text Box 40"/>
          <p:cNvSpPr txBox="1">
            <a:spLocks noChangeArrowheads="1"/>
          </p:cNvSpPr>
          <p:nvPr/>
        </p:nvSpPr>
        <p:spPr bwMode="gray">
          <a:xfrm>
            <a:off x="3031067" y="5029201"/>
            <a:ext cx="143933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endParaRPr lang="en-US" sz="2400" b="1" dirty="0">
              <a:solidFill>
                <a:srgbClr val="FF0000"/>
              </a:solidFill>
              <a:latin typeface="Verdana" panose="020B0604030504040204" pitchFamily="34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3031066" y="2692400"/>
            <a:ext cx="18626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/>
                </a:solidFill>
              </a:rPr>
              <a:t> </a:t>
            </a:r>
            <a:endParaRPr lang="en-US" sz="2400" b="1" dirty="0">
              <a:solidFill>
                <a:schemeClr val="accent4"/>
              </a:solidFill>
              <a:latin typeface="Verdana" panose="020B0604030504040204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5350934" y="3059668"/>
            <a:ext cx="11853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endParaRPr lang="en-US" b="1" dirty="0">
              <a:solidFill>
                <a:srgbClr val="FF0000"/>
              </a:solidFill>
              <a:latin typeface="Verdana" panose="020B0604030504040204" pitchFamily="34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524932" y="2438400"/>
            <a:ext cx="22182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endParaRPr lang="ru-RU" sz="28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7145866" y="3059668"/>
            <a:ext cx="14732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endParaRPr lang="en-US" b="1" dirty="0">
              <a:solidFill>
                <a:srgbClr val="FF0000"/>
              </a:solidFill>
              <a:latin typeface="Verdana" panose="020B0604030504040204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2286000" y="2726267"/>
            <a:ext cx="3014133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D</a:t>
            </a:r>
            <a:r>
              <a:rPr lang="ru-RU" sz="4000" b="1" dirty="0" smtClean="0">
                <a:solidFill>
                  <a:srgbClr val="FF0000"/>
                </a:solidFill>
              </a:rPr>
              <a:t>    </a:t>
            </a:r>
            <a:r>
              <a:rPr lang="ru-RU" sz="2800" b="1" dirty="0" err="1" smtClean="0">
                <a:solidFill>
                  <a:srgbClr val="FF0000"/>
                </a:solidFill>
              </a:rPr>
              <a:t>Эргокальциферол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6519334" y="2900057"/>
            <a:ext cx="2252134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DFF7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DFF7A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DFF7A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Токоферол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DFF7A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953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198304"/>
            <a:ext cx="7886700" cy="892367"/>
          </a:xfrm>
        </p:spPr>
        <p:txBody>
          <a:bodyPr>
            <a:noAutofit/>
          </a:bodyPr>
          <a:lstStyle/>
          <a:p>
            <a:pPr algn="ctr"/>
            <a:r>
              <a:rPr lang="ru-RU" sz="2800" b="1" u="sng" cap="all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лечебно-профилактические эффекты витаминов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0337" y="1608462"/>
            <a:ext cx="3822853" cy="72711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Эффекты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53388" y="2489812"/>
            <a:ext cx="4244794" cy="3922005"/>
          </a:xfrm>
        </p:spPr>
        <p:txBody>
          <a:bodyPr>
            <a:normAutofit/>
          </a:bodyPr>
          <a:lstStyle/>
          <a:p>
            <a:pPr lvl="0"/>
            <a:r>
              <a:rPr lang="ru-RU" dirty="0" err="1" smtClean="0"/>
              <a:t>Адаптационно-трофич</a:t>
            </a:r>
            <a:r>
              <a:rPr lang="en-US" dirty="0" err="1" smtClean="0"/>
              <a:t>ec</a:t>
            </a:r>
            <a:r>
              <a:rPr lang="ru-RU" dirty="0" smtClean="0"/>
              <a:t>кий  </a:t>
            </a:r>
          </a:p>
          <a:p>
            <a:pPr lvl="0"/>
            <a:r>
              <a:rPr lang="ru-RU" dirty="0" smtClean="0"/>
              <a:t>Антиинфекционный  </a:t>
            </a:r>
          </a:p>
          <a:p>
            <a:pPr lvl="0"/>
            <a:r>
              <a:rPr lang="ru-RU" dirty="0" smtClean="0"/>
              <a:t>Антианемический:</a:t>
            </a:r>
          </a:p>
          <a:p>
            <a:pPr lvl="0"/>
            <a:r>
              <a:rPr lang="ru-RU" u="sng" dirty="0" smtClean="0"/>
              <a:t>Антигеморрагический</a:t>
            </a:r>
            <a:r>
              <a:rPr lang="ru-RU" dirty="0" smtClean="0"/>
              <a:t>:</a:t>
            </a:r>
          </a:p>
          <a:p>
            <a:pPr lvl="0"/>
            <a:r>
              <a:rPr lang="ru-RU" u="sng" dirty="0" err="1" smtClean="0"/>
              <a:t>Антигипоксический</a:t>
            </a:r>
            <a:endParaRPr lang="ru-RU" dirty="0" smtClean="0"/>
          </a:p>
          <a:p>
            <a:pPr lvl="0"/>
            <a:r>
              <a:rPr lang="ru-RU" u="sng" dirty="0" err="1" smtClean="0"/>
              <a:t>Детоксицирующий</a:t>
            </a:r>
            <a:endParaRPr lang="ru-RU" dirty="0" smtClean="0"/>
          </a:p>
          <a:p>
            <a:pPr lvl="0"/>
            <a:endParaRPr lang="ru-RU" dirty="0" smtClean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90641" y="1729648"/>
            <a:ext cx="3822852" cy="638979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66CC"/>
                </a:solidFill>
              </a:rPr>
              <a:t>Витамины</a:t>
            </a:r>
            <a:endParaRPr lang="ru-RU" dirty="0">
              <a:solidFill>
                <a:srgbClr val="FF66CC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4708" y="2610997"/>
            <a:ext cx="3800820" cy="3855903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Vrinda" pitchFamily="34" charset="0"/>
              </a:rPr>
              <a:t>В1,В2, РР, В6, В15, А, С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Vrinda" pitchFamily="34" charset="0"/>
              </a:rPr>
              <a:t>С, А, витамины гр.В.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Vrinda" pitchFamily="34" charset="0"/>
              </a:rPr>
              <a:t> В12 , </a:t>
            </a:r>
            <a:r>
              <a:rPr lang="ru-RU" sz="2400" b="1" dirty="0" err="1" smtClean="0">
                <a:solidFill>
                  <a:srgbClr val="7030A0"/>
                </a:solidFill>
                <a:latin typeface="Arial" pitchFamily="34" charset="0"/>
                <a:cs typeface="Vrinda" pitchFamily="34" charset="0"/>
              </a:rPr>
              <a:t>Вс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Vrinda" pitchFamily="34" charset="0"/>
              </a:rPr>
              <a:t>, С, В6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Vrinda" pitchFamily="34" charset="0"/>
              </a:rPr>
              <a:t>К, С, Р</a:t>
            </a:r>
          </a:p>
          <a:p>
            <a:endParaRPr lang="ru-RU" sz="1000" b="1" dirty="0" smtClean="0">
              <a:solidFill>
                <a:srgbClr val="7030A0"/>
              </a:solidFill>
              <a:latin typeface="Arial" pitchFamily="34" charset="0"/>
              <a:cs typeface="Vrinda" pitchFamily="34" charset="0"/>
            </a:endParaRPr>
          </a:p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Vrinda" pitchFamily="34" charset="0"/>
              </a:rPr>
              <a:t>В1, В2, В5, В6,  В15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Vrinda" pitchFamily="34" charset="0"/>
              </a:rPr>
              <a:t>В2,РР, В6, В12, В15, </a:t>
            </a:r>
          </a:p>
          <a:p>
            <a:endParaRPr lang="ru-RU" sz="2400" dirty="0"/>
          </a:p>
        </p:txBody>
      </p:sp>
      <p:pic>
        <p:nvPicPr>
          <p:cNvPr id="7" name="Рисунок 6" descr="https://avatars.mds.yandex.net/get-zen_doc/198359/pub_5c3cc935bb0fd300a92f514b_5c3cc93f7969f100ae9299ef/scale_1200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16077" y="1350887"/>
            <a:ext cx="1994053" cy="2097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540" y="0"/>
            <a:ext cx="8164001" cy="1090671"/>
          </a:xfrm>
        </p:spPr>
        <p:txBody>
          <a:bodyPr>
            <a:noAutofit/>
          </a:bodyPr>
          <a:lstStyle/>
          <a:p>
            <a:pPr algn="ctr"/>
            <a:r>
              <a:rPr lang="ru-RU" sz="2400" b="1" u="sng" cap="all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лечебно-профилактические эффекты                        витаминов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1524" y="2170323"/>
            <a:ext cx="3305060" cy="50677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Эффекты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53388" y="2644048"/>
            <a:ext cx="4244794" cy="3888954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/>
              <a:t> </a:t>
            </a:r>
            <a:r>
              <a:rPr lang="ru-RU" sz="2600" u="sng" dirty="0" smtClean="0"/>
              <a:t>Анаболический</a:t>
            </a:r>
            <a:endParaRPr lang="ru-RU" sz="2600" dirty="0" smtClean="0"/>
          </a:p>
          <a:p>
            <a:pPr lvl="0"/>
            <a:r>
              <a:rPr lang="ru-RU" sz="2600" u="sng" dirty="0" err="1" smtClean="0"/>
              <a:t>Дермопротекторный</a:t>
            </a:r>
            <a:endParaRPr lang="ru-RU" sz="2600" dirty="0" smtClean="0"/>
          </a:p>
          <a:p>
            <a:pPr lvl="0"/>
            <a:r>
              <a:rPr lang="ru-RU" sz="2600" u="sng" dirty="0" err="1" smtClean="0"/>
              <a:t>Нейротропный</a:t>
            </a:r>
            <a:r>
              <a:rPr lang="ru-RU" sz="2600" dirty="0" smtClean="0"/>
              <a:t>:</a:t>
            </a:r>
          </a:p>
          <a:p>
            <a:pPr lvl="0"/>
            <a:r>
              <a:rPr lang="ru-RU" sz="2600" u="sng" dirty="0" err="1" smtClean="0"/>
              <a:t>Противоязвенный</a:t>
            </a:r>
            <a:endParaRPr lang="ru-RU" sz="2600" dirty="0" smtClean="0"/>
          </a:p>
          <a:p>
            <a:pPr lvl="0"/>
            <a:r>
              <a:rPr lang="ru-RU" sz="2600" u="sng" dirty="0" smtClean="0"/>
              <a:t>Нормализация жирового обмена</a:t>
            </a:r>
            <a:r>
              <a:rPr lang="ru-RU" sz="2600" dirty="0" smtClean="0"/>
              <a:t>:</a:t>
            </a:r>
          </a:p>
          <a:p>
            <a:pPr lvl="0"/>
            <a:r>
              <a:rPr lang="ru-RU" sz="2600" u="sng" dirty="0" smtClean="0"/>
              <a:t>Нормализация углеводного обмена</a:t>
            </a:r>
            <a:r>
              <a:rPr lang="ru-RU" sz="2600" dirty="0" smtClean="0"/>
              <a:t>: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88097" y="1696598"/>
            <a:ext cx="2864386" cy="627961"/>
          </a:xfrm>
        </p:spPr>
        <p:txBody>
          <a:bodyPr/>
          <a:lstStyle/>
          <a:p>
            <a:pPr algn="ctr"/>
            <a:r>
              <a:rPr lang="ru-RU" dirty="0" smtClean="0"/>
              <a:t>Витамины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0135" y="2577947"/>
            <a:ext cx="4329629" cy="392200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В1, В2, РР, В5, </a:t>
            </a:r>
            <a:r>
              <a:rPr lang="ru-RU" sz="2400" dirty="0" err="1" smtClean="0"/>
              <a:t>фолиевая</a:t>
            </a:r>
            <a:r>
              <a:rPr lang="ru-RU" sz="2400" dirty="0" smtClean="0"/>
              <a:t> кислота, В12, В15</a:t>
            </a:r>
          </a:p>
          <a:p>
            <a:r>
              <a:rPr lang="ru-RU" sz="2400" dirty="0" smtClean="0"/>
              <a:t>А, В2, РР, В6, пантотеновая кислота</a:t>
            </a:r>
          </a:p>
          <a:p>
            <a:r>
              <a:rPr lang="ru-RU" sz="2400" dirty="0" smtClean="0"/>
              <a:t>В1, В2, В6, РР, В12</a:t>
            </a:r>
          </a:p>
          <a:p>
            <a:r>
              <a:rPr lang="en-US" sz="2400" dirty="0" smtClean="0"/>
              <a:t>U</a:t>
            </a:r>
            <a:r>
              <a:rPr lang="ru-RU" sz="2400" dirty="0" smtClean="0"/>
              <a:t>, С, Р, А</a:t>
            </a:r>
          </a:p>
          <a:p>
            <a:r>
              <a:rPr lang="ru-RU" sz="2400" dirty="0" smtClean="0"/>
              <a:t>В6, В15, </a:t>
            </a:r>
            <a:r>
              <a:rPr lang="ru-RU" sz="2400" dirty="0" err="1" smtClean="0"/>
              <a:t>липоевая</a:t>
            </a:r>
            <a:r>
              <a:rPr lang="ru-RU" sz="2400" dirty="0" smtClean="0"/>
              <a:t> кислота, пантотеновая кислота, холин</a:t>
            </a:r>
          </a:p>
          <a:p>
            <a:r>
              <a:rPr lang="ru-RU" sz="2400" dirty="0" smtClean="0"/>
              <a:t>В1, В5, </a:t>
            </a:r>
            <a:r>
              <a:rPr lang="ru-RU" sz="2400" dirty="0" err="1" smtClean="0"/>
              <a:t>липоевая</a:t>
            </a:r>
            <a:r>
              <a:rPr lang="ru-RU" sz="2400" dirty="0" smtClean="0"/>
              <a:t> кислота</a:t>
            </a:r>
            <a:endParaRPr lang="ru-RU" sz="2400" dirty="0"/>
          </a:p>
        </p:txBody>
      </p:sp>
      <p:pic>
        <p:nvPicPr>
          <p:cNvPr id="7" name="Рисунок 6" descr="https://im0-tub-ru.yandex.net/i?id=3e4c9bd777cc754e7f9bfc5d3b6c1c86&amp;n=13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06757" y="991519"/>
            <a:ext cx="2280491" cy="1630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mydermis.ru/wp-content/uploads/2015/06/rol-vitaminov-pri-gerpese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03336" y="727114"/>
            <a:ext cx="1597446" cy="1806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avatars.mds.yandex.net/get-zen_doc/1653873/pub_5c9140caf9a62a00bdd459ca_5c9142e963a30300b22a2482/scale_1200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87285" y="727114"/>
            <a:ext cx="2390662" cy="1564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1973</TotalTime>
  <Words>1090</Words>
  <Application>Microsoft Office PowerPoint</Application>
  <PresentationFormat>Экран (4:3)</PresentationFormat>
  <Paragraphs>201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Препараты витаминов. Иммунотропные средства</vt:lpstr>
      <vt:lpstr>Содержание учебного занятия</vt:lpstr>
      <vt:lpstr>Изучив эту тему, Вы должны будете :</vt:lpstr>
      <vt:lpstr>ВИТАМИНЫ</vt:lpstr>
      <vt:lpstr>              Витаминные препараты </vt:lpstr>
      <vt:lpstr>Классификация витаминов</vt:lpstr>
      <vt:lpstr>Классификация витаминов</vt:lpstr>
      <vt:lpstr>лечебно-профилактические эффекты витаминов</vt:lpstr>
      <vt:lpstr>лечебно-профилактические эффекты                        витаминов</vt:lpstr>
      <vt:lpstr>                                        Витамин В1 (тиамин)</vt:lpstr>
      <vt:lpstr>Витамин В1 (тиамин)</vt:lpstr>
      <vt:lpstr>                                        Витамин В2 (РИБОФЛАВИН)</vt:lpstr>
      <vt:lpstr>                                        Витамин В6 (ПИРИДОКСИН)</vt:lpstr>
      <vt:lpstr>РР (никотиновая кислота, витамин В3, никотинамид)</vt:lpstr>
      <vt:lpstr>РР (никотиновая кислота,                 витамин В3, никотинамид)</vt:lpstr>
      <vt:lpstr>Витамин С (аскорбиновая кислота) </vt:lpstr>
      <vt:lpstr>Витамин С (аскорбиновая кислота) </vt:lpstr>
      <vt:lpstr>Витамин А (ретинол) </vt:lpstr>
      <vt:lpstr>Витамин А (ретинол) </vt:lpstr>
      <vt:lpstr>Д–эргокальциферол           </vt:lpstr>
      <vt:lpstr>ВИТАМИН Е -  токоферол</vt:lpstr>
      <vt:lpstr>          Классификация иммунотропных</vt:lpstr>
      <vt:lpstr>Слайд 23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1</cp:lastModifiedBy>
  <cp:revision>97</cp:revision>
  <dcterms:created xsi:type="dcterms:W3CDTF">2014-09-29T12:30:26Z</dcterms:created>
  <dcterms:modified xsi:type="dcterms:W3CDTF">2020-05-20T19:04:46Z</dcterms:modified>
</cp:coreProperties>
</file>