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Принципы образовательного процесса</a:t>
            </a:r>
            <a:endParaRPr lang="ru-RU" dirty="0"/>
          </a:p>
        </p:txBody>
      </p:sp>
      <p:pic>
        <p:nvPicPr>
          <p:cNvPr id="51202" name="Picture 2" descr="http://krsloboda.soligorsk.edu.by/ru/sm.aspx?guid=567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214686"/>
            <a:ext cx="3197242" cy="3197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572560" cy="6215106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Шестая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Вдохновителем образовательного процесса в Школе Жизни является Учитель.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* Верить в безграничность ребёнка.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* Верить в свои Педагогические Способности.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* Верить в силу Гуманной педагогики.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8715436" cy="464347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Принципы </a:t>
            </a:r>
            <a:r>
              <a:rPr lang="ru-RU" b="1" i="1" dirty="0" smtClean="0">
                <a:latin typeface="+mj-lt"/>
              </a:rPr>
              <a:t>образовательного процесса в педагогике </a:t>
            </a:r>
            <a:r>
              <a:rPr lang="ru-RU" dirty="0" smtClean="0">
                <a:latin typeface="+mj-lt"/>
              </a:rPr>
              <a:t>– это система </a:t>
            </a:r>
            <a:r>
              <a:rPr lang="ru-RU" dirty="0" smtClean="0">
                <a:latin typeface="+mj-lt"/>
              </a:rPr>
              <a:t>исходных, основных требований к воспитанию и обучению, определяющую содержание, методы и формы педагогического процесса и обеспечивающую его успешность (Г. М. </a:t>
            </a:r>
            <a:r>
              <a:rPr lang="ru-RU" dirty="0" err="1" smtClean="0">
                <a:latin typeface="+mj-lt"/>
              </a:rPr>
              <a:t>Коджаспирова</a:t>
            </a:r>
            <a:r>
              <a:rPr lang="ru-RU" dirty="0" smtClean="0">
                <a:latin typeface="+mj-lt"/>
              </a:rPr>
              <a:t>).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/>
          <a:srcRect l="19766" t="8789" r="27525" b="160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2"/>
          <a:srcRect l="19766" t="19531" r="28074" b="257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/>
          <a:srcRect l="19766" t="21485" r="27525" b="140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357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000" i="1" dirty="0" smtClean="0">
                <a:latin typeface="+mj-lt"/>
              </a:rPr>
              <a:t>В контексте целостного педагогического процесса В. А. </a:t>
            </a:r>
            <a:r>
              <a:rPr lang="ru-RU" sz="3000" i="1" dirty="0" err="1" smtClean="0">
                <a:latin typeface="+mj-lt"/>
              </a:rPr>
              <a:t>Сластенин</a:t>
            </a:r>
            <a:r>
              <a:rPr lang="ru-RU" sz="3000" i="1" dirty="0" smtClean="0">
                <a:latin typeface="+mj-lt"/>
              </a:rPr>
              <a:t> и его последователи выделяют две группы принципов: организации педагогического процесса и руководства деятельностью воспитанников.</a:t>
            </a:r>
          </a:p>
          <a:p>
            <a:pPr>
              <a:buNone/>
            </a:pPr>
            <a:r>
              <a:rPr lang="ru-RU" sz="3000" b="1" dirty="0" smtClean="0">
                <a:latin typeface="+mj-lt"/>
              </a:rPr>
              <a:t>К первой группе относятся: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гуманистической направленности педагогического </a:t>
            </a:r>
            <a:r>
              <a:rPr lang="ru-RU" sz="3000" dirty="0" smtClean="0">
                <a:latin typeface="+mj-lt"/>
              </a:rPr>
              <a:t>процесса;</a:t>
            </a:r>
            <a:endParaRPr lang="ru-RU" sz="3000" dirty="0" smtClean="0">
              <a:latin typeface="+mj-lt"/>
            </a:endParaRP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связи педагогического процесса с жизнью и производственной </a:t>
            </a:r>
            <a:r>
              <a:rPr lang="ru-RU" sz="3000" dirty="0" smtClean="0">
                <a:latin typeface="+mj-lt"/>
              </a:rPr>
              <a:t>практикой;</a:t>
            </a:r>
            <a:endParaRPr lang="ru-RU" sz="3000" dirty="0" smtClean="0">
              <a:latin typeface="+mj-lt"/>
            </a:endParaRP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соединения обучения и воспитания с трудом на общую пользу;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</a:t>
            </a:r>
            <a:r>
              <a:rPr lang="ru-RU" sz="3000" dirty="0" smtClean="0">
                <a:latin typeface="+mj-lt"/>
              </a:rPr>
              <a:t>научности;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ориентированности на единство знаний и умений, сознания и поведения;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обучения и воспитания детей в коллективе;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преемственности, последовательности и систематичности;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наглядности;</a:t>
            </a:r>
          </a:p>
          <a:p>
            <a:pPr>
              <a:buNone/>
            </a:pPr>
            <a:r>
              <a:rPr lang="ru-RU" sz="3000" dirty="0" smtClean="0">
                <a:latin typeface="+mj-lt"/>
              </a:rPr>
              <a:t>– принцип </a:t>
            </a:r>
            <a:r>
              <a:rPr lang="ru-RU" sz="3000" dirty="0" err="1" smtClean="0">
                <a:latin typeface="+mj-lt"/>
              </a:rPr>
              <a:t>эстетизации</a:t>
            </a:r>
            <a:r>
              <a:rPr lang="ru-RU" sz="3000" dirty="0" smtClean="0">
                <a:latin typeface="+mj-lt"/>
              </a:rPr>
              <a:t> всей детской жизни.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643998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b="1" dirty="0" smtClean="0">
                <a:latin typeface="+mj-lt"/>
              </a:rPr>
              <a:t>Ко второй группе относятся: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сочетания педагогического управления с развитием инициативы и самостоятельности воспитанников;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сознательности и активности учащихся в целостном педагогическом процессе;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уважения к личности ребенка в сочетании с разумной требовательно</a:t>
            </a:r>
            <a:endParaRPr lang="ru-RU" sz="2100" dirty="0" smtClean="0">
              <a:latin typeface="+mj-lt"/>
            </a:endParaRP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</a:t>
            </a:r>
            <a:r>
              <a:rPr lang="ru-RU" sz="2100" dirty="0" smtClean="0">
                <a:latin typeface="+mj-lt"/>
              </a:rPr>
              <a:t>принцип опоры на положительное в человеке, на сильные стороны его личности;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согласованности требований школы, семьи и общественности;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сочетания прямых и параллельных педагогических </a:t>
            </a:r>
            <a:r>
              <a:rPr lang="ru-RU" sz="2100" dirty="0" smtClean="0">
                <a:latin typeface="+mj-lt"/>
              </a:rPr>
              <a:t>воздействий;</a:t>
            </a:r>
            <a:endParaRPr lang="ru-RU" sz="2100" dirty="0" smtClean="0">
              <a:latin typeface="+mj-lt"/>
            </a:endParaRP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доступности и посильности;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учета возрастных и индивидуальных особенностей воспитанников;</a:t>
            </a:r>
          </a:p>
          <a:p>
            <a:pPr>
              <a:buNone/>
            </a:pPr>
            <a:r>
              <a:rPr lang="ru-RU" sz="2100" dirty="0" smtClean="0">
                <a:latin typeface="+mj-lt"/>
              </a:rPr>
              <a:t>– принцип прочности и действенности результатов образования, воспитания и </a:t>
            </a:r>
            <a:r>
              <a:rPr lang="ru-RU" sz="2100" dirty="0" smtClean="0">
                <a:latin typeface="+mj-lt"/>
              </a:rPr>
              <a:t>развития.</a:t>
            </a:r>
            <a:endParaRPr lang="ru-RU" sz="21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2033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Специфика образовательного процесса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736"/>
            <a:ext cx="8929718" cy="521497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+mj-lt"/>
              </a:rPr>
              <a:t>Первая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Ребёнок есть деятельное существо, имеющее свои ещё не развитые и не проявленные силы и духовную безграничность.</a:t>
            </a:r>
          </a:p>
          <a:p>
            <a:r>
              <a:rPr lang="ru-RU" dirty="0" smtClean="0">
                <a:latin typeface="+mj-lt"/>
              </a:rPr>
              <a:t>Вторая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Ребёнок есть целостное явление, и в нём развивается целостная личность. Целостность Ребёнка проявляется и утверждается в жизни и жизнью</a:t>
            </a:r>
          </a:p>
          <a:p>
            <a:r>
              <a:rPr lang="ru-RU" dirty="0" smtClean="0">
                <a:latin typeface="+mj-lt"/>
              </a:rPr>
              <a:t>Третья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 жизни Ребёнка можно различить два её уровня: первый уровень есть спонтанная жизнь, то есть жизнь, проявляющаяся без педагогического вмешательс</a:t>
            </a:r>
            <a:r>
              <a:rPr lang="ru-RU" dirty="0" smtClean="0"/>
              <a:t>тва; </a:t>
            </a:r>
            <a:r>
              <a:rPr lang="ru-RU" dirty="0" smtClean="0">
                <a:latin typeface="+mj-lt"/>
              </a:rPr>
              <a:t>второй уровень есть </a:t>
            </a:r>
            <a:r>
              <a:rPr lang="ru-RU" dirty="0" err="1" smtClean="0">
                <a:latin typeface="+mj-lt"/>
              </a:rPr>
              <a:t>педагогизированная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жизнь.</a:t>
            </a:r>
            <a:endParaRPr lang="ru-RU" dirty="0" smtClean="0">
              <a:latin typeface="+mj-lt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428604"/>
            <a:ext cx="8929718" cy="6143668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Четвёртая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Мир есть венец сотрудничества. Сотрудничество должно быть добровольным. От сердца к сердцу — таков закон сотрудничества. Это значит: объединение целей и устремлений, сил и знаний; согласованность и взаимопонимание; взаимность и </a:t>
            </a:r>
            <a:r>
              <a:rPr lang="ru-RU" dirty="0" smtClean="0">
                <a:latin typeface="+mj-lt"/>
              </a:rPr>
              <a:t>радость </a:t>
            </a:r>
            <a:r>
              <a:rPr lang="ru-RU" dirty="0" smtClean="0">
                <a:latin typeface="+mj-lt"/>
              </a:rPr>
              <a:t>в успехе; взаимоуважение и </a:t>
            </a:r>
            <a:r>
              <a:rPr lang="ru-RU" dirty="0" err="1" smtClean="0">
                <a:latin typeface="+mj-lt"/>
              </a:rPr>
              <a:t>взаимоутверждение</a:t>
            </a:r>
            <a:r>
              <a:rPr lang="ru-RU" dirty="0" smtClean="0">
                <a:latin typeface="+mj-lt"/>
              </a:rPr>
              <a:t>.</a:t>
            </a:r>
          </a:p>
          <a:p>
            <a:r>
              <a:rPr lang="ru-RU" dirty="0" smtClean="0">
                <a:latin typeface="+mj-lt"/>
              </a:rPr>
              <a:t>Пятая особенность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Личность Ребёнка не станет полноценной без такого мощного качества познавательной активности, без такой глобальной способности, какой является оценочная деятельность.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</TotalTime>
  <Words>421</Words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Принципы образовательного процесса</vt:lpstr>
      <vt:lpstr>Слайд 2</vt:lpstr>
      <vt:lpstr>Слайд 3</vt:lpstr>
      <vt:lpstr>Слайд 4</vt:lpstr>
      <vt:lpstr>Слайд 5</vt:lpstr>
      <vt:lpstr>Слайд 6</vt:lpstr>
      <vt:lpstr>Слайд 7</vt:lpstr>
      <vt:lpstr> Специфика образовательного процесса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образовательного процесса</dc:title>
  <dc:creator>123</dc:creator>
  <cp:lastModifiedBy>123</cp:lastModifiedBy>
  <cp:revision>6</cp:revision>
  <dcterms:created xsi:type="dcterms:W3CDTF">2020-03-24T15:52:28Z</dcterms:created>
  <dcterms:modified xsi:type="dcterms:W3CDTF">2020-03-24T16:46:12Z</dcterms:modified>
</cp:coreProperties>
</file>