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7" r:id="rId4"/>
    <p:sldId id="271" r:id="rId5"/>
    <p:sldId id="272" r:id="rId6"/>
    <p:sldId id="273" r:id="rId7"/>
    <p:sldId id="26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5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88640"/>
            <a:ext cx="7848872" cy="1181993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Comic Sans MS" pitchFamily="66" charset="0"/>
              </a:rPr>
              <a:t/>
            </a:r>
            <a:br>
              <a:rPr lang="ru-RU" b="1" dirty="0" smtClean="0">
                <a:latin typeface="Comic Sans MS" pitchFamily="66" charset="0"/>
              </a:rPr>
            </a:br>
            <a:r>
              <a:rPr lang="ru-RU" b="1" dirty="0">
                <a:latin typeface="Comic Sans MS" pitchFamily="66" charset="0"/>
              </a:rPr>
              <a:t> </a:t>
            </a:r>
            <a:r>
              <a:rPr lang="ru-RU" b="1" dirty="0" smtClean="0">
                <a:latin typeface="Comic Sans MS" pitchFamily="66" charset="0"/>
              </a:rPr>
              <a:t>Занятие по рисованию «Вот какие осьминоги!»</a:t>
            </a:r>
            <a:br>
              <a:rPr lang="ru-RU" b="1" dirty="0" smtClean="0">
                <a:latin typeface="Comic Sans MS" pitchFamily="66" charset="0"/>
              </a:rPr>
            </a:br>
            <a:endParaRPr lang="ru-RU" b="1" dirty="0"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0007" y="1484784"/>
            <a:ext cx="8424936" cy="4536504"/>
          </a:xfrm>
        </p:spPr>
        <p:txBody>
          <a:bodyPr>
            <a:normAutofit fontScale="25000" lnSpcReduction="20000"/>
          </a:bodyPr>
          <a:lstStyle/>
          <a:p>
            <a:pPr algn="l">
              <a:lnSpc>
                <a:spcPct val="170000"/>
              </a:lnSpc>
            </a:pPr>
            <a:r>
              <a:rPr lang="ru-RU" sz="6400" b="1" u="sng" dirty="0" smtClean="0">
                <a:solidFill>
                  <a:schemeClr val="tx1"/>
                </a:solidFill>
                <a:latin typeface="Comic Sans MS" pitchFamily="66" charset="0"/>
              </a:rPr>
              <a:t>Цель:</a:t>
            </a:r>
            <a:r>
              <a:rPr lang="ru-RU" sz="6400" u="sng" dirty="0" smtClean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6400" dirty="0" smtClean="0">
                <a:solidFill>
                  <a:schemeClr val="tx1"/>
                </a:solidFill>
                <a:latin typeface="Comic Sans MS" pitchFamily="66" charset="0"/>
              </a:rPr>
              <a:t>развитие творческих способностей дошкольников средствами нетрадиционных техник рисования.</a:t>
            </a:r>
          </a:p>
          <a:p>
            <a:pPr algn="l">
              <a:lnSpc>
                <a:spcPct val="170000"/>
              </a:lnSpc>
            </a:pPr>
            <a:r>
              <a:rPr lang="ru-RU" sz="6400" b="1" u="sng" dirty="0" smtClean="0">
                <a:solidFill>
                  <a:schemeClr val="tx1"/>
                </a:solidFill>
                <a:latin typeface="Comic Sans MS" pitchFamily="66" charset="0"/>
              </a:rPr>
              <a:t>Задачи:</a:t>
            </a:r>
            <a:r>
              <a:rPr lang="ru-RU" sz="6400" b="1" dirty="0" smtClean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6400" dirty="0" smtClean="0">
                <a:solidFill>
                  <a:schemeClr val="tx1"/>
                </a:solidFill>
                <a:latin typeface="Comic Sans MS" pitchFamily="66" charset="0"/>
              </a:rPr>
              <a:t>Продолжать знакомить с нетрадиционной техникой печать ладошкой и пальчиком; формировать представление об обитателях морского дна; закреплять умение располагать рисунок посередине листа, дополнять композицию деталями; развивать мелкую моторику рук, фантазию, воображение; воспитывать художественный вкус и интерес к художественному творчеству</a:t>
            </a:r>
          </a:p>
          <a:p>
            <a:pPr algn="l">
              <a:lnSpc>
                <a:spcPct val="170000"/>
              </a:lnSpc>
            </a:pPr>
            <a:r>
              <a:rPr lang="ru-RU" sz="6400" b="1" u="sng" dirty="0" smtClean="0">
                <a:solidFill>
                  <a:schemeClr val="tx1"/>
                </a:solidFill>
                <a:latin typeface="Comic Sans MS" pitchFamily="66" charset="0"/>
              </a:rPr>
              <a:t>Нам понадобятся</a:t>
            </a:r>
            <a:r>
              <a:rPr lang="ru-RU" sz="6400" dirty="0" smtClean="0">
                <a:solidFill>
                  <a:schemeClr val="tx1"/>
                </a:solidFill>
                <a:latin typeface="Comic Sans MS" pitchFamily="66" charset="0"/>
              </a:rPr>
              <a:t>: лист голубой или синей бумаги, краски, кисточка, баночка с водой, влажные салфетки</a:t>
            </a:r>
          </a:p>
          <a:p>
            <a:pPr algn="l">
              <a:lnSpc>
                <a:spcPct val="170000"/>
              </a:lnSpc>
            </a:pPr>
            <a:r>
              <a:rPr lang="ru-RU" sz="6400" b="1" u="sng" dirty="0">
                <a:solidFill>
                  <a:schemeClr val="tx1"/>
                </a:solidFill>
                <a:latin typeface="Comic Sans MS" pitchFamily="66" charset="0"/>
              </a:rPr>
              <a:t>Предварительная работа. </a:t>
            </a:r>
            <a:r>
              <a:rPr lang="ru-RU" sz="6400" dirty="0">
                <a:solidFill>
                  <a:schemeClr val="tx1"/>
                </a:solidFill>
                <a:latin typeface="Comic Sans MS" pitchFamily="66" charset="0"/>
              </a:rPr>
              <a:t>Рассматривание </a:t>
            </a:r>
            <a:r>
              <a:rPr lang="ru-RU" sz="6400" dirty="0" smtClean="0">
                <a:solidFill>
                  <a:schemeClr val="tx1"/>
                </a:solidFill>
                <a:latin typeface="Comic Sans MS" pitchFamily="66" charset="0"/>
              </a:rPr>
              <a:t>морских обитателей и </a:t>
            </a:r>
            <a:r>
              <a:rPr lang="ru-RU" sz="6400" dirty="0">
                <a:solidFill>
                  <a:schemeClr val="tx1"/>
                </a:solidFill>
                <a:latin typeface="Comic Sans MS" pitchFamily="66" charset="0"/>
              </a:rPr>
              <a:t>водных растений, </a:t>
            </a:r>
            <a:r>
              <a:rPr lang="ru-RU" sz="6400" dirty="0" smtClean="0">
                <a:solidFill>
                  <a:schemeClr val="tx1"/>
                </a:solidFill>
                <a:latin typeface="Comic Sans MS" pitchFamily="66" charset="0"/>
              </a:rPr>
              <a:t>чтение </a:t>
            </a:r>
            <a:r>
              <a:rPr lang="ru-RU" sz="6400" dirty="0">
                <a:solidFill>
                  <a:schemeClr val="tx1"/>
                </a:solidFill>
                <a:latin typeface="Comic Sans MS" pitchFamily="66" charset="0"/>
              </a:rPr>
              <a:t>стихотворения </a:t>
            </a:r>
            <a:r>
              <a:rPr lang="ru-RU" sz="6400" dirty="0" err="1" smtClean="0">
                <a:solidFill>
                  <a:schemeClr val="tx1"/>
                </a:solidFill>
                <a:latin typeface="Comic Sans MS" pitchFamily="66" charset="0"/>
              </a:rPr>
              <a:t>Э.Успенского</a:t>
            </a:r>
            <a:r>
              <a:rPr lang="ru-RU" sz="6400" dirty="0" smtClean="0">
                <a:solidFill>
                  <a:schemeClr val="tx1"/>
                </a:solidFill>
                <a:latin typeface="Comic Sans MS" pitchFamily="66" charset="0"/>
              </a:rPr>
              <a:t> «Разноцветная семейка», </a:t>
            </a:r>
            <a:r>
              <a:rPr lang="ru-RU" sz="6400" dirty="0">
                <a:solidFill>
                  <a:schemeClr val="tx1"/>
                </a:solidFill>
                <a:latin typeface="Comic Sans MS" pitchFamily="66" charset="0"/>
              </a:rPr>
              <a:t>просмотр </a:t>
            </a:r>
            <a:r>
              <a:rPr lang="ru-RU" sz="6400" dirty="0" smtClean="0">
                <a:solidFill>
                  <a:schemeClr val="tx1"/>
                </a:solidFill>
                <a:latin typeface="Comic Sans MS" pitchFamily="66" charset="0"/>
              </a:rPr>
              <a:t>мультфильма).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01991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0000CC"/>
                </a:solidFill>
                <a:latin typeface="Comic Sans MS" pitchFamily="66" charset="0"/>
              </a:rPr>
              <a:t>Покрасим ладонь яркой краской и сделаем отпечаток на листе бумаги</a:t>
            </a:r>
            <a:endParaRPr lang="ru-RU" sz="3600" dirty="0">
              <a:solidFill>
                <a:srgbClr val="0000CC"/>
              </a:solidFill>
              <a:latin typeface="Comic Sans MS" pitchFamily="66" charset="0"/>
            </a:endParaRPr>
          </a:p>
        </p:txBody>
      </p:sp>
      <p:pic>
        <p:nvPicPr>
          <p:cNvPr id="5" name="Объект 3" descr="C:\Users\User\Desktop\Новая папка\Screenshot_20200520-135542.pn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6898" y="1600200"/>
            <a:ext cx="8050204" cy="45259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852507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47248" cy="994122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00CC"/>
                </a:solidFill>
                <a:latin typeface="Comic Sans MS" pitchFamily="66" charset="0"/>
              </a:rPr>
              <a:t>Отпечатками пальцев оживим </a:t>
            </a:r>
            <a:r>
              <a:rPr lang="ru-RU" dirty="0" err="1">
                <a:solidFill>
                  <a:srgbClr val="0000CC"/>
                </a:solidFill>
                <a:latin typeface="Comic Sans MS" pitchFamily="66" charset="0"/>
              </a:rPr>
              <a:t>осьминожек</a:t>
            </a:r>
            <a:endParaRPr lang="ru-RU" dirty="0"/>
          </a:p>
        </p:txBody>
      </p:sp>
      <p:pic>
        <p:nvPicPr>
          <p:cNvPr id="5" name="Объект 4" descr="C:\Users\User\Desktop\Новая папка\Screenshot_20200520-135630.png"/>
          <p:cNvPicPr>
            <a:picLocks noGrp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1520" y="1412776"/>
            <a:ext cx="4320480" cy="324036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User\Desktop\Новая папка\Screenshot_20200520-135657.pn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44008" y="3356992"/>
            <a:ext cx="4248472" cy="331236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677541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0000CC"/>
                </a:solidFill>
                <a:latin typeface="Comic Sans MS" pitchFamily="66" charset="0"/>
              </a:rPr>
              <a:t>Добавим большие и маленькие разноцветные морские камешки</a:t>
            </a:r>
            <a:endParaRPr lang="ru-RU" sz="3600" dirty="0">
              <a:solidFill>
                <a:srgbClr val="0000CC"/>
              </a:solidFill>
              <a:latin typeface="Comic Sans MS" pitchFamily="66" charset="0"/>
            </a:endParaRPr>
          </a:p>
        </p:txBody>
      </p:sp>
      <p:pic>
        <p:nvPicPr>
          <p:cNvPr id="4" name="Объект 3" descr="C:\Users\User\Desktop\Новая папка\Screenshot_20200520-135823.pn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628800"/>
            <a:ext cx="8352928" cy="49251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377836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0000CC"/>
                </a:solidFill>
                <a:latin typeface="Comic Sans MS" pitchFamily="66" charset="0"/>
              </a:rPr>
              <a:t>Кисточкой прямыми и волнистыми линиями изобразим водоросли</a:t>
            </a:r>
            <a:endParaRPr lang="ru-RU" sz="3600" dirty="0">
              <a:solidFill>
                <a:srgbClr val="0000CC"/>
              </a:solidFill>
              <a:latin typeface="Comic Sans MS" pitchFamily="66" charset="0"/>
            </a:endParaRPr>
          </a:p>
        </p:txBody>
      </p:sp>
      <p:pic>
        <p:nvPicPr>
          <p:cNvPr id="4" name="Объект 3" descr="C:\Users\User\Desktop\Новая папка\Screenshot_20200520-135910.png"/>
          <p:cNvPicPr>
            <a:picLocks noGrp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9552" y="1412776"/>
            <a:ext cx="8136904" cy="50405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951903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err="1" smtClean="0">
                <a:solidFill>
                  <a:srgbClr val="0000CC"/>
                </a:solidFill>
                <a:latin typeface="Comic Sans MS" pitchFamily="66" charset="0"/>
              </a:rPr>
              <a:t>Осьминожки</a:t>
            </a:r>
            <a:r>
              <a:rPr lang="ru-RU" sz="3600" dirty="0" smtClean="0">
                <a:solidFill>
                  <a:srgbClr val="0000CC"/>
                </a:solidFill>
                <a:latin typeface="Comic Sans MS" pitchFamily="66" charset="0"/>
              </a:rPr>
              <a:t> готовы!</a:t>
            </a:r>
            <a:endParaRPr lang="ru-RU" sz="3600" dirty="0">
              <a:solidFill>
                <a:srgbClr val="0000CC"/>
              </a:solidFill>
              <a:latin typeface="Comic Sans MS" pitchFamily="66" charset="0"/>
            </a:endParaRPr>
          </a:p>
        </p:txBody>
      </p:sp>
      <p:pic>
        <p:nvPicPr>
          <p:cNvPr id="4" name="Объект 3" descr="C:\Users\User\Desktop\Новая папка\Screenshot_20200520-135922.png"/>
          <p:cNvPicPr>
            <a:picLocks noGrp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55576" y="1340768"/>
            <a:ext cx="7704856" cy="51125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623465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852936"/>
            <a:ext cx="8363271" cy="1296144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МОЛОДЦЫ!</a:t>
            </a:r>
            <a:endParaRPr lang="ru-RU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4" name="Объект 3" descr="C:\Users\User\Desktop\осьминоги\IMG-94cc08712fb1f8beab6b151c41051159-V.jpg"/>
          <p:cNvPicPr>
            <a:picLocks noGrp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2" y="188640"/>
            <a:ext cx="2736304" cy="230425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C:\Users\User\Desktop\осьминоги\IMG-23392a08c9bc73490c5f49dc6b4879eb-V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141264" y="188640"/>
            <a:ext cx="2861471" cy="234920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 descr="C:\Users\User\Desktop\осьминоги\IMG-29974f1a86591edbca9d02076539bf87-V.jpg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56176" y="188725"/>
            <a:ext cx="2781300" cy="234911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 descr="C:\Users\User\Desktop\осьминоги\IMG-aad8130496eb840acf125eef2d88d64b-V.jpg"/>
          <p:cNvPicPr/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316"/>
          <a:stretch/>
        </p:blipFill>
        <p:spPr bwMode="auto">
          <a:xfrm rot="16200000">
            <a:off x="6465668" y="4147238"/>
            <a:ext cx="2207313" cy="273630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 descr="C:\Users\User\Desktop\осьминоги\IMG-e91cf1c02a029a89f5e5a612337c9263-V.jpg"/>
          <p:cNvPicPr/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991087" y="4409299"/>
            <a:ext cx="3130674" cy="220974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Рисунок 9" descr="C:\Users\User\Desktop\осьминоги\IMG-eab8cc10597b9b35246a3d4e8b7f41ee-V.jpg"/>
          <p:cNvPicPr/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2" y="4409299"/>
            <a:ext cx="2664296" cy="220974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34409898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122</Words>
  <Application>Microsoft Office PowerPoint</Application>
  <PresentationFormat>Экран (4:3)</PresentationFormat>
  <Paragraphs>11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  Занятие по рисованию «Вот какие осьминоги!» </vt:lpstr>
      <vt:lpstr>Покрасим ладонь яркой краской и сделаем отпечаток на листе бумаги</vt:lpstr>
      <vt:lpstr>Отпечатками пальцев оживим осьминожек</vt:lpstr>
      <vt:lpstr>Добавим большие и маленькие разноцветные морские камешки</vt:lpstr>
      <vt:lpstr>Кисточкой прямыми и волнистыми линиями изобразим водоросли</vt:lpstr>
      <vt:lpstr>Осьминожки готовы!</vt:lpstr>
      <vt:lpstr>МОЛОДЦЫ!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сергей</dc:creator>
  <cp:lastModifiedBy>User</cp:lastModifiedBy>
  <cp:revision>14</cp:revision>
  <dcterms:created xsi:type="dcterms:W3CDTF">2020-05-20T08:41:20Z</dcterms:created>
  <dcterms:modified xsi:type="dcterms:W3CDTF">2020-05-20T10:44:25Z</dcterms:modified>
</cp:coreProperties>
</file>