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5"/>
  </p:notesMasterIdLst>
  <p:sldIdLst>
    <p:sldId id="288" r:id="rId5"/>
    <p:sldId id="267" r:id="rId6"/>
    <p:sldId id="300" r:id="rId7"/>
    <p:sldId id="316" r:id="rId8"/>
    <p:sldId id="317" r:id="rId9"/>
    <p:sldId id="301" r:id="rId10"/>
    <p:sldId id="302" r:id="rId11"/>
    <p:sldId id="303" r:id="rId12"/>
    <p:sldId id="304" r:id="rId13"/>
    <p:sldId id="311" r:id="rId14"/>
    <p:sldId id="318" r:id="rId15"/>
    <p:sldId id="319" r:id="rId16"/>
    <p:sldId id="320" r:id="rId17"/>
    <p:sldId id="283" r:id="rId18"/>
    <p:sldId id="284" r:id="rId19"/>
    <p:sldId id="305" r:id="rId20"/>
    <p:sldId id="306" r:id="rId21"/>
    <p:sldId id="312" r:id="rId22"/>
    <p:sldId id="286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66"/>
    <a:srgbClr val="006600"/>
    <a:srgbClr val="0000CC"/>
    <a:srgbClr val="6600CC"/>
    <a:srgbClr val="003366"/>
    <a:srgbClr val="660066"/>
    <a:srgbClr val="000099"/>
    <a:srgbClr val="800000"/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5" autoAdjust="0"/>
    <p:restoredTop sz="94610" autoAdjust="0"/>
  </p:normalViewPr>
  <p:slideViewPr>
    <p:cSldViewPr snapToGrid="0">
      <p:cViewPr>
        <p:scale>
          <a:sx n="70" d="100"/>
          <a:sy n="70" d="100"/>
        </p:scale>
        <p:origin x="-11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E20719-916D-4C00-93D5-8117CA3B3FC2}" type="datetimeFigureOut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64DF5B-D033-4FB4-B6B0-083C40FE4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6B8B7-463C-44A7-9C84-7E5D1564D054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E57CF-083E-4113-BB8F-76411F543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35BA9-0ED0-457C-8E27-346EE766501E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0948A-5A82-48E7-A3A6-5A3435D11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DD15B-D186-442F-9297-8A3ED24A3A7A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71F96-C5A1-40A4-8D22-82CA3E060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4509C-8EB6-4834-9F5F-CF784561383A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D607D-38CE-45FA-B91B-1025C3826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23760-6366-422F-96DA-7FD40A952395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23DB8-F5CB-432D-92AD-4460B30A4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E513A-C2A1-43BF-9C9F-61787A93C7CE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DA332-21C4-49D1-9391-EC0C888DE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006BC-0C88-44A8-9AB6-84FA4D0ECD44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6848C-5F4D-42C3-A62D-A2F225D35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66187-7796-4339-BB41-4BE624EC6B61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6D0F7-FFC7-4539-952C-04D4B3558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C3286-93DD-4509-B0B4-32529DC0A5C7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9E692-79E6-4ACE-B0BF-56F75C62D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E8A67-2597-4195-921F-78CAF0790660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E2939-8D06-4D5C-B532-C72BC9240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41609-1F64-4CD9-BACC-C3E67DBC88FB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D3721-D777-42B5-B723-511929EEC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FC74C7-9BE7-4A3E-9E24-22A2BE1569D7}" type="datetime1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C8DAFB-5E06-4F05-B35A-1BD2A1CFB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203200" y="0"/>
            <a:ext cx="8483600" cy="64055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	</a:t>
            </a: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4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«Безопасная </a:t>
            </a:r>
            <a:r>
              <a:rPr lang="ru-RU" sz="4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труда на строительной площадке» </a:t>
            </a:r>
          </a:p>
          <a:p>
            <a:pPr algn="ctr">
              <a:buNone/>
            </a:pPr>
            <a:endParaRPr lang="ru-RU" sz="2400" dirty="0" smtClean="0"/>
          </a:p>
        </p:txBody>
      </p:sp>
      <p:pic>
        <p:nvPicPr>
          <p:cNvPr id="5" name="Рисунок 4" descr="sgp_f-stro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899" y="1986633"/>
            <a:ext cx="8557146" cy="4660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197600"/>
          </a:xfrm>
        </p:spPr>
        <p:txBody>
          <a:bodyPr/>
          <a:lstStyle/>
          <a:p>
            <a:endParaRPr lang="ru-RU" sz="2400" dirty="0" smtClean="0">
              <a:solidFill>
                <a:srgbClr val="660066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660066"/>
                </a:solidFill>
              </a:rPr>
              <a:t>Запрещающие знаки предназначены для </a:t>
            </a:r>
            <a:r>
              <a:rPr lang="ru-RU" sz="3600" b="1" u="sng" dirty="0" smtClean="0">
                <a:solidFill>
                  <a:srgbClr val="FF0000"/>
                </a:solidFill>
              </a:rPr>
              <a:t>запрещения определенных действий: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                             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                              Запрещается курить</a:t>
            </a:r>
          </a:p>
          <a:p>
            <a:pPr>
              <a:buNone/>
            </a:pP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800" dirty="0" smtClean="0">
                <a:solidFill>
                  <a:srgbClr val="0000CC"/>
                </a:solidFill>
              </a:rPr>
              <a:t>Проход запрещен</a:t>
            </a:r>
          </a:p>
          <a:p>
            <a:pPr>
              <a:buNone/>
            </a:pP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Запрещается пользоваться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открытым огнем и курить</a:t>
            </a:r>
            <a:endParaRPr lang="ru-RU" sz="2800" b="1" u="sng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" y="1958652"/>
            <a:ext cx="1485900" cy="144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00" y="3548736"/>
            <a:ext cx="1587500" cy="154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300" y="5236597"/>
            <a:ext cx="1663700" cy="162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197600"/>
          </a:xfrm>
        </p:spPr>
        <p:txBody>
          <a:bodyPr/>
          <a:lstStyle/>
          <a:p>
            <a:endParaRPr lang="ru-RU" sz="2400" dirty="0" smtClean="0">
              <a:solidFill>
                <a:srgbClr val="660066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660066"/>
                </a:solidFill>
              </a:rPr>
              <a:t>Предупреждающие знаки предназначены для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C000"/>
                </a:solidFill>
              </a:rPr>
              <a:t>предупреждения работающих о возможной опасности:</a:t>
            </a:r>
          </a:p>
          <a:p>
            <a:r>
              <a:rPr lang="ru-RU" dirty="0" smtClean="0"/>
              <a:t>Опасно. 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                        Опасно. Возможно падение груза</a:t>
            </a:r>
          </a:p>
          <a:p>
            <a:pPr>
              <a:buNone/>
            </a:pPr>
            <a:endParaRPr lang="ru-RU" b="1" u="sng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                        Опасность поражения 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                          электрическим током</a:t>
            </a:r>
          </a:p>
          <a:p>
            <a:pPr>
              <a:buNone/>
            </a:pPr>
            <a:endParaRPr lang="ru-RU" b="1" u="sng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dirty="0" smtClean="0">
                <a:solidFill>
                  <a:srgbClr val="000099"/>
                </a:solidFill>
              </a:rPr>
              <a:t>Внимание. 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                         Опасность (прочие опасности)</a:t>
            </a:r>
            <a:endParaRPr lang="ru-RU" b="1" u="sng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200" y="2147152"/>
            <a:ext cx="1676400" cy="143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00" y="3678740"/>
            <a:ext cx="1663700" cy="143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000" y="5219374"/>
            <a:ext cx="1879600" cy="163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197600"/>
          </a:xfrm>
        </p:spPr>
        <p:txBody>
          <a:bodyPr/>
          <a:lstStyle/>
          <a:p>
            <a:endParaRPr lang="ru-RU" sz="2400" dirty="0" smtClean="0">
              <a:solidFill>
                <a:srgbClr val="660066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0066"/>
                </a:solidFill>
              </a:rPr>
              <a:t> </a:t>
            </a:r>
            <a:r>
              <a:rPr lang="ru-RU" b="1" dirty="0" smtClean="0">
                <a:solidFill>
                  <a:srgbClr val="660066"/>
                </a:solidFill>
              </a:rPr>
              <a:t>Предписывающие знаки предназначены</a:t>
            </a:r>
            <a:r>
              <a:rPr lang="ru-RU" dirty="0" smtClean="0">
                <a:solidFill>
                  <a:srgbClr val="660066"/>
                </a:solidFill>
              </a:rPr>
              <a:t>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006600"/>
                </a:solidFill>
              </a:rPr>
              <a:t>для разрешения определенных действий работающих только при выполнении конкретных требований безопасности труда: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                    Работать в защитной каске</a:t>
            </a:r>
            <a:endParaRPr lang="ru-RU" sz="2800" b="1" u="sng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                    Курить здесь</a:t>
            </a:r>
          </a:p>
          <a:p>
            <a:pPr>
              <a:buNone/>
            </a:pPr>
            <a:endParaRPr lang="ru-RU" sz="2800" b="1" u="sng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Работать в защитных очках</a:t>
            </a:r>
            <a:endParaRPr lang="ru-RU" sz="2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100" y="2667000"/>
            <a:ext cx="12763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3987800"/>
            <a:ext cx="12668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000" y="5257800"/>
            <a:ext cx="12668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197600"/>
          </a:xfrm>
        </p:spPr>
        <p:txBody>
          <a:bodyPr/>
          <a:lstStyle/>
          <a:p>
            <a:endParaRPr lang="ru-RU" sz="2400" dirty="0" smtClean="0">
              <a:solidFill>
                <a:srgbClr val="660066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660066"/>
                </a:solidFill>
              </a:rPr>
              <a:t>Указательные знаки предназначены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000099"/>
                </a:solidFill>
              </a:rPr>
              <a:t>для указания местонахождения различных объектов и устройств:</a:t>
            </a:r>
            <a:r>
              <a:rPr lang="ru-RU" sz="2800" b="1" u="sng" dirty="0" smtClean="0">
                <a:solidFill>
                  <a:srgbClr val="000099"/>
                </a:solidFill>
              </a:rPr>
              <a:t>         </a:t>
            </a:r>
          </a:p>
          <a:p>
            <a:pPr algn="ctr">
              <a:buNone/>
            </a:pPr>
            <a:endParaRPr lang="ru-RU" sz="28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                      Пункт приёма пищи</a:t>
            </a:r>
          </a:p>
          <a:p>
            <a:pPr>
              <a:buNone/>
            </a:pPr>
            <a:endParaRPr lang="ru-RU" sz="2800" b="1" u="sng" dirty="0" smtClean="0">
              <a:solidFill>
                <a:srgbClr val="000099"/>
              </a:solidFill>
            </a:endParaRPr>
          </a:p>
          <a:p>
            <a:pPr>
              <a:buNone/>
            </a:pPr>
            <a:endParaRPr lang="ru-RU" sz="2800" b="1" u="sng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                       Питьевая вода</a:t>
            </a:r>
          </a:p>
          <a:p>
            <a:pPr>
              <a:buNone/>
            </a:pPr>
            <a:endParaRPr lang="ru-RU" sz="2800" dirty="0" smtClean="0">
              <a:solidFill>
                <a:srgbClr val="000099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                       Место для курения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000099"/>
                </a:solidFill>
              </a:rPr>
              <a:t>           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35200"/>
            <a:ext cx="1524000" cy="146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" y="3746500"/>
            <a:ext cx="1587500" cy="155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000" y="5334000"/>
            <a:ext cx="156672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57200" y="495300"/>
            <a:ext cx="8229600" cy="5910263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2800" b="1" i="1" u="sng" dirty="0" smtClean="0">
                <a:solidFill>
                  <a:srgbClr val="FF0000"/>
                </a:solidFill>
              </a:rPr>
              <a:t>На стройплощадке также устанавливаются знаки пожарной безопасности 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        </a:t>
            </a:r>
            <a:r>
              <a:rPr lang="ru-RU" sz="2800" dirty="0" smtClean="0">
                <a:solidFill>
                  <a:srgbClr val="990000"/>
                </a:solidFill>
              </a:rPr>
              <a:t>Огнетушитель                        Пожарный гидрант</a:t>
            </a:r>
          </a:p>
          <a:p>
            <a:pPr>
              <a:lnSpc>
                <a:spcPct val="150000"/>
              </a:lnSpc>
              <a:buNone/>
            </a:pPr>
            <a:endParaRPr lang="ru-RU" sz="2800" dirty="0" smtClean="0">
              <a:solidFill>
                <a:srgbClr val="990000"/>
              </a:solidFill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2400" b="1" u="sng" dirty="0" smtClean="0">
                <a:solidFill>
                  <a:srgbClr val="006600"/>
                </a:solidFill>
              </a:rPr>
              <a:t>И Эвакуационные знаки и знаки медицинского и санитарного назначения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006600"/>
                </a:solidFill>
              </a:rPr>
              <a:t>                        </a:t>
            </a:r>
            <a:r>
              <a:rPr lang="ru-RU" sz="2400" dirty="0" smtClean="0">
                <a:solidFill>
                  <a:srgbClr val="008080"/>
                </a:solidFill>
              </a:rPr>
              <a:t>Указатель запасного выхода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                                                 Аптечка первой медицинской помощи</a:t>
            </a: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43100"/>
            <a:ext cx="12001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6400" y="1879600"/>
            <a:ext cx="1209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13531"/>
            <a:ext cx="2006600" cy="107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49500" y="5179149"/>
            <a:ext cx="1739900" cy="167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57200" y="190500"/>
            <a:ext cx="8229600" cy="5910263"/>
          </a:xfrm>
        </p:spPr>
        <p:txBody>
          <a:bodyPr/>
          <a:lstStyle/>
          <a:p>
            <a:pPr algn="ctr">
              <a:buNone/>
            </a:pPr>
            <a:r>
              <a:rPr lang="ru-RU" sz="2400" b="1" u="sng" dirty="0" smtClean="0">
                <a:solidFill>
                  <a:srgbClr val="800000"/>
                </a:solidFill>
              </a:rPr>
              <a:t>4.</a:t>
            </a:r>
            <a:r>
              <a:rPr lang="ru-RU" sz="2400" dirty="0" smtClean="0">
                <a:solidFill>
                  <a:srgbClr val="800000"/>
                </a:solidFill>
              </a:rPr>
              <a:t> </a:t>
            </a:r>
            <a:r>
              <a:rPr lang="ru-RU" sz="2400" b="1" u="sng" dirty="0" smtClean="0">
                <a:solidFill>
                  <a:srgbClr val="800000"/>
                </a:solidFill>
              </a:rPr>
              <a:t>схемы </a:t>
            </a:r>
            <a:r>
              <a:rPr lang="ru-RU" sz="2400" b="1" u="sng" dirty="0" err="1" smtClean="0">
                <a:solidFill>
                  <a:srgbClr val="800000"/>
                </a:solidFill>
              </a:rPr>
              <a:t>строповки</a:t>
            </a:r>
            <a:r>
              <a:rPr lang="ru-RU" sz="2400" b="1" u="sng" dirty="0" smtClean="0">
                <a:solidFill>
                  <a:srgbClr val="800000"/>
                </a:solidFill>
              </a:rPr>
              <a:t> и складирования материалов</a:t>
            </a:r>
            <a:endParaRPr lang="ru-RU" sz="2400" dirty="0" smtClean="0">
              <a:solidFill>
                <a:srgbClr val="800000"/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Схемы </a:t>
            </a:r>
            <a:r>
              <a:rPr lang="ru-RU" sz="2400" dirty="0" err="1" smtClean="0">
                <a:solidFill>
                  <a:srgbClr val="990000"/>
                </a:solidFill>
              </a:rPr>
              <a:t>строповки</a:t>
            </a:r>
            <a:r>
              <a:rPr lang="ru-RU" sz="2400" dirty="0" smtClean="0">
                <a:solidFill>
                  <a:srgbClr val="990000"/>
                </a:solidFill>
              </a:rPr>
              <a:t> строительных конструкций устанавливают вблизи мест хранения грузозахватных приспособлений, недалеко от крана.</a:t>
            </a:r>
          </a:p>
          <a:p>
            <a:pPr algn="ctr">
              <a:buNone/>
            </a:pPr>
            <a:endParaRPr lang="ru-RU" sz="2400" dirty="0" smtClean="0">
              <a:solidFill>
                <a:srgbClr val="000099"/>
              </a:solidFill>
            </a:endParaRPr>
          </a:p>
        </p:txBody>
      </p:sp>
      <p:pic>
        <p:nvPicPr>
          <p:cNvPr id="15362" name="Picture 2" descr="http://www.znakov.net/shemi_stropovki/stropovk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7675" y="1892531"/>
            <a:ext cx="5445125" cy="4582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57200" y="190500"/>
            <a:ext cx="8229600" cy="591026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990000"/>
                </a:solidFill>
              </a:rPr>
              <a:t>		</a:t>
            </a:r>
            <a:r>
              <a:rPr lang="ru-RU" sz="3600" b="1" u="sng" dirty="0" smtClean="0">
                <a:solidFill>
                  <a:srgbClr val="990000"/>
                </a:solidFill>
              </a:rPr>
              <a:t>Складирование материалов и конструкций должно осуществляться в соответствии с требованиями безопасности.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Пылевидные 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материалы (цемент,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гипс ) должны 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затариваться в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силосы, бункеры и 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другие закрытые 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ёмкости</a:t>
            </a:r>
            <a:r>
              <a:rPr lang="ru-RU" sz="3600" dirty="0" smtClean="0">
                <a:solidFill>
                  <a:srgbClr val="000099"/>
                </a:solidFill>
              </a:rPr>
              <a:t>.</a:t>
            </a:r>
            <a:endParaRPr lang="ru-RU" sz="3600" dirty="0">
              <a:solidFill>
                <a:srgbClr val="000099"/>
              </a:solidFill>
            </a:endParaRPr>
          </a:p>
        </p:txBody>
      </p:sp>
      <p:pic>
        <p:nvPicPr>
          <p:cNvPr id="14338" name="Picture 2" descr="http://aleanda.com.ua/wp-content/uploads/2014/01/dsc015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3001" y="2590800"/>
            <a:ext cx="51816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190500"/>
            <a:ext cx="8686800" cy="5910263"/>
          </a:xfrm>
        </p:spPr>
        <p:txBody>
          <a:bodyPr/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006600"/>
                </a:solidFill>
              </a:rPr>
              <a:t>Способы складирования основных видов материалов и конструкций:</a:t>
            </a:r>
          </a:p>
          <a:p>
            <a:r>
              <a:rPr lang="ru-RU" sz="3600" b="1" i="1" u="sng" dirty="0" smtClean="0">
                <a:solidFill>
                  <a:srgbClr val="660066"/>
                </a:solidFill>
              </a:rPr>
              <a:t>кирпич</a:t>
            </a:r>
            <a:r>
              <a:rPr lang="ru-RU" sz="3600" dirty="0" smtClean="0">
                <a:solidFill>
                  <a:srgbClr val="006600"/>
                </a:solidFill>
              </a:rPr>
              <a:t> в пакетах на поддонах — </a:t>
            </a:r>
          </a:p>
          <a:p>
            <a:pPr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не более чем в </a:t>
            </a:r>
          </a:p>
          <a:p>
            <a:pPr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два яруса; </a:t>
            </a:r>
          </a:p>
          <a:p>
            <a:pPr>
              <a:buNone/>
            </a:pPr>
            <a:r>
              <a:rPr lang="ru-RU" sz="2800" dirty="0" smtClean="0">
                <a:solidFill>
                  <a:srgbClr val="990000"/>
                </a:solidFill>
              </a:rPr>
              <a:t>в контейнерах —</a:t>
            </a:r>
          </a:p>
          <a:p>
            <a:pPr>
              <a:buNone/>
            </a:pPr>
            <a:r>
              <a:rPr lang="ru-RU" sz="2800" dirty="0" smtClean="0">
                <a:solidFill>
                  <a:srgbClr val="990000"/>
                </a:solidFill>
              </a:rPr>
              <a:t> в один ярус, </a:t>
            </a:r>
          </a:p>
          <a:p>
            <a:pPr marL="0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без контейнеров –</a:t>
            </a:r>
          </a:p>
          <a:p>
            <a:pPr marL="0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 высотой не </a:t>
            </a:r>
          </a:p>
          <a:p>
            <a:pPr marL="0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более 1,7 м.</a:t>
            </a:r>
          </a:p>
          <a:p>
            <a:pPr marL="0">
              <a:buNone/>
            </a:pPr>
            <a:r>
              <a:rPr lang="ru-RU" sz="2800" dirty="0" smtClean="0">
                <a:solidFill>
                  <a:srgbClr val="990000"/>
                </a:solidFill>
              </a:rPr>
              <a:t> </a:t>
            </a:r>
            <a:endParaRPr lang="ru-RU" sz="3600" b="1" dirty="0">
              <a:solidFill>
                <a:srgbClr val="006600"/>
              </a:solidFill>
            </a:endParaRPr>
          </a:p>
        </p:txBody>
      </p:sp>
      <p:pic>
        <p:nvPicPr>
          <p:cNvPr id="13316" name="Picture 4" descr="http://gorod48.ru/upload/medialibrary/f4c/f4c2d3a905c7c27cfd057a030a590d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6007" y="2082005"/>
            <a:ext cx="6367993" cy="4775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57200" y="190500"/>
            <a:ext cx="8229600" cy="5910263"/>
          </a:xfrm>
        </p:spPr>
        <p:txBody>
          <a:bodyPr/>
          <a:lstStyle/>
          <a:p>
            <a:pPr lvl="0"/>
            <a:r>
              <a:rPr lang="ru-RU" sz="2800" b="1" i="1" u="sng" dirty="0" smtClean="0">
                <a:solidFill>
                  <a:srgbClr val="660066"/>
                </a:solidFill>
              </a:rPr>
              <a:t>Плиты перекрытия- </a:t>
            </a:r>
            <a:r>
              <a:rPr lang="ru-RU" sz="2800" dirty="0" smtClean="0">
                <a:solidFill>
                  <a:srgbClr val="FF0000"/>
                </a:solidFill>
              </a:rPr>
              <a:t>в штабель высотой не более 2,5 м на подкладках и </a:t>
            </a:r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ru-RU" sz="2800" dirty="0" smtClean="0">
                <a:solidFill>
                  <a:srgbClr val="FF0000"/>
                </a:solidFill>
              </a:rPr>
              <a:t> прокладками, которые располагают перпендикулярно пустотам или рабочему пролету;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://stroyimdom.com/wp-content/uploads/2013/01/0811201237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0851" y="1928813"/>
            <a:ext cx="6267449" cy="470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57200" y="495300"/>
            <a:ext cx="8229600" cy="591026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Между штабелями (стеллажами) предусматривать </a:t>
            </a:r>
            <a:r>
              <a:rPr lang="ru-RU" sz="2800" dirty="0" smtClean="0">
                <a:solidFill>
                  <a:srgbClr val="000066"/>
                </a:solidFill>
              </a:rPr>
              <a:t>проходы шириной </a:t>
            </a:r>
            <a:r>
              <a:rPr lang="ru-RU" sz="2800" b="1" u="sng" dirty="0" smtClean="0">
                <a:solidFill>
                  <a:srgbClr val="000066"/>
                </a:solidFill>
              </a:rPr>
              <a:t>не менее 1 м.</a:t>
            </a:r>
          </a:p>
          <a:p>
            <a:pPr>
              <a:buNone/>
            </a:pPr>
            <a:r>
              <a:rPr lang="ru-RU" sz="2800" dirty="0" smtClean="0">
                <a:solidFill>
                  <a:srgbClr val="990000"/>
                </a:solidFill>
              </a:rPr>
              <a:t>В каждом штабеле должны храниться конструкции и изделия одномерной длины.</a:t>
            </a:r>
          </a:p>
          <a:p>
            <a:pPr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Складирование материалов и конструкций над подземными коммуникациями или в охранной зоне допускается только с письменного разрешения их владельца</a:t>
            </a:r>
            <a:r>
              <a:rPr lang="ru-RU" sz="2800" dirty="0" smtClean="0">
                <a:solidFill>
                  <a:srgbClr val="990000"/>
                </a:solidFill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CC"/>
                </a:solidFill>
              </a:rPr>
              <a:t>В стесненных условиях при отсутствии площадок складирования допускается складирование материалов и конструкций на перекрытиях существующих и реконструируемых зданий при письменном разрешении автора проекта и разработке при необходимости мероприятий, обеспечивающих устойчивость здания (сооружения).</a:t>
            </a:r>
          </a:p>
          <a:p>
            <a:pPr algn="ctr">
              <a:buNone/>
            </a:pPr>
            <a:endParaRPr lang="ru-RU" sz="2800" b="1" u="sng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57200" y="495300"/>
            <a:ext cx="8229600" cy="59102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Важнейшим этапом осуществления строительства любого объекта является </a:t>
            </a:r>
            <a:r>
              <a:rPr lang="ru-RU" sz="4000" b="1" i="1" u="sng" dirty="0" smtClean="0">
                <a:solidFill>
                  <a:srgbClr val="002060"/>
                </a:solidFill>
              </a:rPr>
              <a:t>правильная организация строительной площадки и создание на ней безопасных условий труда.</a:t>
            </a:r>
          </a:p>
          <a:p>
            <a:pPr marL="514350" indent="-514350" algn="ctr">
              <a:buNone/>
            </a:pPr>
            <a:endParaRPr lang="ru-RU" sz="2800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57200" y="495300"/>
            <a:ext cx="8229600" cy="5910263"/>
          </a:xfrm>
        </p:spPr>
        <p:txBody>
          <a:bodyPr/>
          <a:lstStyle/>
          <a:p>
            <a:pPr>
              <a:buNone/>
            </a:pPr>
            <a:r>
              <a:rPr lang="ru-RU" sz="2800" b="1" u="sng" dirty="0" smtClean="0">
                <a:solidFill>
                  <a:srgbClr val="990000"/>
                </a:solidFill>
              </a:rPr>
              <a:t>5.</a:t>
            </a:r>
            <a:r>
              <a:rPr lang="ru-RU" sz="2800" dirty="0" smtClean="0">
                <a:solidFill>
                  <a:srgbClr val="990000"/>
                </a:solidFill>
              </a:rPr>
              <a:t> </a:t>
            </a:r>
            <a:r>
              <a:rPr lang="ru-RU" sz="2800" b="1" u="sng" dirty="0" smtClean="0">
                <a:solidFill>
                  <a:srgbClr val="990000"/>
                </a:solidFill>
              </a:rPr>
              <a:t>Освещение</a:t>
            </a:r>
            <a:endParaRPr lang="ru-RU" sz="2800" dirty="0" smtClean="0">
              <a:solidFill>
                <a:srgbClr val="990000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990000"/>
                </a:solidFill>
              </a:rPr>
              <a:t>	 </a:t>
            </a:r>
            <a:r>
              <a:rPr lang="ru-RU" sz="2800" dirty="0" smtClean="0">
                <a:solidFill>
                  <a:srgbClr val="000066"/>
                </a:solidFill>
              </a:rPr>
              <a:t>Строительная площадка, участки работ, рабочие места, проходы и подходы к ним в темное время суток </a:t>
            </a:r>
            <a:r>
              <a:rPr lang="ru-RU" sz="2800" dirty="0" smtClean="0">
                <a:solidFill>
                  <a:srgbClr val="990000"/>
                </a:solidFill>
              </a:rPr>
              <a:t>должны быть освещены </a:t>
            </a:r>
            <a:r>
              <a:rPr lang="ru-RU" sz="2800" dirty="0" smtClean="0">
                <a:solidFill>
                  <a:srgbClr val="000066"/>
                </a:solidFill>
              </a:rPr>
              <a:t>в соответствии с требованиями </a:t>
            </a:r>
          </a:p>
          <a:p>
            <a:pPr algn="ctr">
              <a:buNone/>
            </a:pPr>
            <a:r>
              <a:rPr lang="ru-RU" sz="2800" b="1" u="sng" dirty="0" smtClean="0">
                <a:solidFill>
                  <a:srgbClr val="660066"/>
                </a:solidFill>
              </a:rPr>
              <a:t>ГОСТ12.1.046 «ССБТ. Нормы освещения строительных площадок».</a:t>
            </a:r>
          </a:p>
          <a:p>
            <a:pPr algn="ctr">
              <a:buNone/>
            </a:pPr>
            <a:endParaRPr lang="ru-RU" sz="2800" b="1" u="sng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152400" y="495300"/>
            <a:ext cx="8991600" cy="5910263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990000"/>
                </a:solidFill>
              </a:rPr>
              <a:t>6. Санитарно-бытовое обеспечение рабочих на стройплощадке.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Гардеробные, умывальные, душевые, </a:t>
            </a:r>
            <a:r>
              <a:rPr lang="ru-RU" sz="2800" dirty="0" smtClean="0">
                <a:solidFill>
                  <a:srgbClr val="FF0000"/>
                </a:solidFill>
              </a:rPr>
              <a:t>помещения для приема пищи, для отдыха, сушки одежды и обуви, личной гигиены женщин на строительной площадке </a:t>
            </a:r>
            <a:r>
              <a:rPr lang="ru-RU" sz="2800" dirty="0" smtClean="0">
                <a:solidFill>
                  <a:srgbClr val="6600CC"/>
                </a:solidFill>
              </a:rPr>
              <a:t>размещают на расстоянии </a:t>
            </a:r>
            <a:r>
              <a:rPr lang="ru-RU" sz="2800" b="1" u="sng" dirty="0" smtClean="0">
                <a:solidFill>
                  <a:srgbClr val="6600CC"/>
                </a:solidFill>
              </a:rPr>
              <a:t>не более 500 м</a:t>
            </a:r>
            <a:r>
              <a:rPr lang="ru-RU" sz="2800" dirty="0" smtClean="0">
                <a:solidFill>
                  <a:srgbClr val="6600CC"/>
                </a:solidFill>
              </a:rPr>
              <a:t> от рабочих мест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Если работы ведутся на открытом воздухе или в </a:t>
            </a:r>
            <a:r>
              <a:rPr lang="ru-RU" sz="2800" dirty="0" err="1" smtClean="0">
                <a:solidFill>
                  <a:srgbClr val="000066"/>
                </a:solidFill>
              </a:rPr>
              <a:t>неотапливаемых</a:t>
            </a:r>
            <a:r>
              <a:rPr lang="ru-RU" sz="2800" dirty="0" smtClean="0">
                <a:solidFill>
                  <a:srgbClr val="000066"/>
                </a:solidFill>
              </a:rPr>
              <a:t> зданиях в зимнее время, </a:t>
            </a:r>
            <a:r>
              <a:rPr lang="ru-RU" sz="2800" dirty="0" smtClean="0">
                <a:solidFill>
                  <a:srgbClr val="990000"/>
                </a:solidFill>
              </a:rPr>
              <a:t>помещения для обогрева рабочих</a:t>
            </a:r>
            <a:r>
              <a:rPr lang="ru-RU" sz="2800" dirty="0" smtClean="0">
                <a:solidFill>
                  <a:srgbClr val="000066"/>
                </a:solidFill>
              </a:rPr>
              <a:t> и укрытия их от атмосферных осадков размещают на расстоянии </a:t>
            </a:r>
            <a:r>
              <a:rPr lang="ru-RU" sz="2800" b="1" u="sng" dirty="0" smtClean="0">
                <a:solidFill>
                  <a:srgbClr val="FF0000"/>
                </a:solidFill>
              </a:rPr>
              <a:t>не более 150 м </a:t>
            </a:r>
            <a:r>
              <a:rPr lang="ru-RU" sz="2800" dirty="0" smtClean="0">
                <a:solidFill>
                  <a:srgbClr val="000066"/>
                </a:solidFill>
              </a:rPr>
              <a:t>от рабочих мест. </a:t>
            </a:r>
          </a:p>
          <a:p>
            <a:pPr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800" b="1" u="sng" dirty="0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152400" y="495300"/>
            <a:ext cx="8991600" cy="591026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0066"/>
                </a:solidFill>
              </a:rPr>
              <a:t>Каждую строительную площадку обеспечивают </a:t>
            </a:r>
            <a:r>
              <a:rPr lang="ru-RU" sz="3600" dirty="0" smtClean="0">
                <a:solidFill>
                  <a:srgbClr val="C00000"/>
                </a:solidFill>
              </a:rPr>
              <a:t>питьевой водой</a:t>
            </a:r>
            <a:r>
              <a:rPr lang="ru-RU" sz="3600" dirty="0" smtClean="0">
                <a:solidFill>
                  <a:srgbClr val="000066"/>
                </a:solidFill>
              </a:rPr>
              <a:t>, для чего устанавливают фонтанчики или бачки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0066"/>
                </a:solidFill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</a:rPr>
              <a:t>на расстоянии 75 м </a:t>
            </a:r>
            <a:r>
              <a:rPr lang="ru-RU" sz="3600" dirty="0" smtClean="0">
                <a:solidFill>
                  <a:srgbClr val="000066"/>
                </a:solidFill>
              </a:rPr>
              <a:t>от рабочих мест. </a:t>
            </a:r>
          </a:p>
          <a:p>
            <a:pPr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3366"/>
                </a:solidFill>
              </a:rPr>
              <a:t>Территория возле санитарно-бытовых зданий должна содержаться в чистоте.</a:t>
            </a:r>
            <a:endParaRPr lang="ru-RU" sz="3600" b="1" u="sng" dirty="0" smtClean="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405563"/>
          </a:xfrm>
        </p:spPr>
        <p:txBody>
          <a:bodyPr/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990000"/>
                </a:solidFill>
              </a:rPr>
              <a:t>7. организация погрузочно-разгрузочных работ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6600CC"/>
                </a:solidFill>
              </a:rPr>
              <a:t>Должны проводиться в соответствии</a:t>
            </a:r>
          </a:p>
          <a:p>
            <a:pPr algn="ctr">
              <a:buNone/>
            </a:pPr>
            <a:r>
              <a:rPr lang="ru-RU" sz="3600" b="1" u="sng" dirty="0" smtClean="0">
                <a:solidFill>
                  <a:srgbClr val="6600CC"/>
                </a:solidFill>
              </a:rPr>
              <a:t> </a:t>
            </a:r>
            <a:r>
              <a:rPr lang="ru-RU" sz="3600" b="1" u="sng" dirty="0" smtClean="0">
                <a:solidFill>
                  <a:srgbClr val="0000CC"/>
                </a:solidFill>
              </a:rPr>
              <a:t>с ГОСТ 12.3.009-76*(2008) </a:t>
            </a:r>
          </a:p>
          <a:p>
            <a:pPr algn="ctr">
              <a:buNone/>
            </a:pPr>
            <a:r>
              <a:rPr lang="ru-RU" sz="3600" b="1" u="sng" dirty="0" smtClean="0">
                <a:solidFill>
                  <a:srgbClr val="6600CC"/>
                </a:solidFill>
              </a:rPr>
              <a:t>"РАБОТЫ ПОГРУЗОЧНО-РАЗГРУЗОЧНЫЕ. Общие требования безопасности".</a:t>
            </a:r>
          </a:p>
          <a:p>
            <a:pPr algn="ctr">
              <a:buNone/>
            </a:pPr>
            <a:endParaRPr lang="ru-RU" sz="36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405563"/>
          </a:xfrm>
        </p:spPr>
        <p:txBody>
          <a:bodyPr/>
          <a:lstStyle/>
          <a:p>
            <a:r>
              <a:rPr lang="ru-RU" sz="2800" dirty="0" err="1" smtClean="0">
                <a:solidFill>
                  <a:srgbClr val="0000CC"/>
                </a:solidFill>
              </a:rPr>
              <a:t>Погрузочно</a:t>
            </a:r>
            <a:r>
              <a:rPr lang="ru-RU" sz="2800" dirty="0" smtClean="0">
                <a:solidFill>
                  <a:srgbClr val="0000CC"/>
                </a:solidFill>
              </a:rPr>
              <a:t>–разгрузочные работы для грузов весом более 50 кг, а также при подъеме грузов на высоту более 2 м в обязательном порядке осуществляются механизированным способом.</a:t>
            </a:r>
          </a:p>
          <a:p>
            <a:r>
              <a:rPr lang="ru-RU" sz="2800" dirty="0" smtClean="0">
                <a:solidFill>
                  <a:srgbClr val="990000"/>
                </a:solidFill>
              </a:rPr>
              <a:t>Склады, расположенные выше первого этажа и имеющие лестницы высотой более 2 м, оборудуются подъемником для спуска и подъема грузов.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 местах производства погрузочно-разгрузочных работ и в зоне работы грузоподъемных машин запрещается нахождение лиц, не имеющих непосредственного отношения к этим работам.   Присутствие людей и передвижение транспортных средств в зонах возможного обрушения и падения грузов запрещаются.</a:t>
            </a:r>
          </a:p>
          <a:p>
            <a:pPr algn="ctr">
              <a:buNone/>
            </a:pPr>
            <a:endParaRPr lang="ru-RU" sz="36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405563"/>
          </a:xfrm>
        </p:spPr>
        <p:txBody>
          <a:bodyPr/>
          <a:lstStyle/>
          <a:p>
            <a:r>
              <a:rPr lang="ru-RU" sz="3600" dirty="0" smtClean="0">
                <a:solidFill>
                  <a:srgbClr val="006600"/>
                </a:solidFill>
              </a:rPr>
              <a:t>Такелажные или </a:t>
            </a:r>
            <a:r>
              <a:rPr lang="ru-RU" sz="3600" dirty="0" err="1" smtClean="0">
                <a:solidFill>
                  <a:srgbClr val="006600"/>
                </a:solidFill>
              </a:rPr>
              <a:t>стропальные</a:t>
            </a:r>
            <a:r>
              <a:rPr lang="ru-RU" sz="3600" dirty="0" smtClean="0">
                <a:solidFill>
                  <a:srgbClr val="006600"/>
                </a:solidFill>
              </a:rPr>
              <a:t> работы при погрузке и разгрузке грузов выполняются </a:t>
            </a:r>
            <a:r>
              <a:rPr lang="ru-RU" sz="3600" b="1" u="sng" dirty="0" smtClean="0">
                <a:solidFill>
                  <a:srgbClr val="006600"/>
                </a:solidFill>
              </a:rPr>
              <a:t>лицами, прошедшими специальное обучение и имеющими удостоверение на право производства этих работ</a:t>
            </a:r>
            <a:r>
              <a:rPr lang="ru-RU" sz="3600" b="1" dirty="0" smtClean="0">
                <a:solidFill>
                  <a:srgbClr val="006600"/>
                </a:solidFill>
              </a:rPr>
              <a:t>.</a:t>
            </a:r>
          </a:p>
          <a:p>
            <a:pPr algn="ctr">
              <a:buNone/>
            </a:pPr>
            <a:endParaRPr lang="ru-RU" sz="36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26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405563"/>
          </a:xfrm>
        </p:spPr>
        <p:txBody>
          <a:bodyPr/>
          <a:lstStyle/>
          <a:p>
            <a:pPr>
              <a:buNone/>
            </a:pPr>
            <a:r>
              <a:rPr lang="ru-RU" sz="3600" b="1" u="sng" dirty="0" smtClean="0">
                <a:solidFill>
                  <a:srgbClr val="990000"/>
                </a:solidFill>
              </a:rPr>
              <a:t>	8. Безопасная эксплуатация строительных машин и механизмов</a:t>
            </a:r>
            <a:endParaRPr lang="ru-RU" sz="3600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При прокладке крановых путей башенных кранов или полос движения стреловых кранов должно быть выдержано расстояние до подошвы выемки, установленное СП.</a:t>
            </a:r>
          </a:p>
          <a:p>
            <a:pPr algn="ctr">
              <a:buNone/>
            </a:pPr>
            <a:endParaRPr lang="ru-RU" sz="36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27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405563"/>
          </a:xfrm>
        </p:spPr>
        <p:txBody>
          <a:bodyPr/>
          <a:lstStyle/>
          <a:p>
            <a:r>
              <a:rPr lang="ru-RU" sz="3600" dirty="0" smtClean="0">
                <a:solidFill>
                  <a:srgbClr val="006600"/>
                </a:solidFill>
              </a:rPr>
              <a:t> Рельсовые пути крана </a:t>
            </a:r>
            <a:r>
              <a:rPr lang="ru-RU" sz="3600" u="sng" dirty="0" smtClean="0">
                <a:solidFill>
                  <a:srgbClr val="006600"/>
                </a:solidFill>
              </a:rPr>
              <a:t>должны быть огорожены и заземлены</a:t>
            </a:r>
            <a:r>
              <a:rPr lang="ru-RU" sz="3600" dirty="0" smtClean="0">
                <a:solidFill>
                  <a:srgbClr val="006600"/>
                </a:solidFill>
              </a:rPr>
              <a:t>. На концах путей </a:t>
            </a:r>
            <a:r>
              <a:rPr lang="ru-RU" sz="3600" u="sng" dirty="0" smtClean="0">
                <a:solidFill>
                  <a:srgbClr val="006600"/>
                </a:solidFill>
              </a:rPr>
              <a:t>должны быть установлены тупиковые упоры</a:t>
            </a:r>
            <a:r>
              <a:rPr lang="ru-RU" sz="3600" dirty="0" smtClean="0">
                <a:solidFill>
                  <a:srgbClr val="006600"/>
                </a:solidFill>
              </a:rPr>
              <a:t> и отключающие линейки, устроен водоотвод с уклоном 2-3%.</a:t>
            </a:r>
          </a:p>
          <a:p>
            <a:pPr algn="ctr">
              <a:buNone/>
            </a:pPr>
            <a:endParaRPr lang="ru-RU" sz="3600" dirty="0">
              <a:solidFill>
                <a:srgbClr val="990000"/>
              </a:solidFill>
            </a:endParaRPr>
          </a:p>
        </p:txBody>
      </p:sp>
      <p:pic>
        <p:nvPicPr>
          <p:cNvPr id="49156" name="Picture 4" descr="http://allformgsu.ru/img/publ/1/primer_konstrukcii_ograzhdenija_kranovogo_pu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01999"/>
            <a:ext cx="4996622" cy="3243263"/>
          </a:xfrm>
          <a:prstGeom prst="rect">
            <a:avLst/>
          </a:prstGeom>
          <a:noFill/>
        </p:spPr>
      </p:pic>
      <p:pic>
        <p:nvPicPr>
          <p:cNvPr id="49154" name="Picture 2" descr="12524146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5240" y="2806700"/>
            <a:ext cx="499876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28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4055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		Для работы с грузоподъемными машинами допускаются лица (крановщики, стропальщики и др.) </a:t>
            </a:r>
            <a:r>
              <a:rPr lang="ru-RU" sz="2400" b="1" u="sng" dirty="0" smtClean="0">
                <a:solidFill>
                  <a:srgbClr val="FF0000"/>
                </a:solidFill>
              </a:rPr>
              <a:t>не моложе 18 лет</a:t>
            </a:r>
            <a:r>
              <a:rPr lang="ru-RU" sz="2400" dirty="0" smtClean="0">
                <a:solidFill>
                  <a:srgbClr val="990000"/>
                </a:solidFill>
              </a:rPr>
              <a:t>, </a:t>
            </a:r>
            <a:r>
              <a:rPr lang="ru-RU" sz="2400" u="sng" dirty="0" smtClean="0">
                <a:solidFill>
                  <a:srgbClr val="990000"/>
                </a:solidFill>
              </a:rPr>
              <a:t>прошедшие медосмотр, обучение в учебных комбинатах, курсах по специальной программе, согласованной с </a:t>
            </a:r>
            <a:r>
              <a:rPr lang="ru-RU" sz="2400" u="sng" dirty="0" err="1" smtClean="0">
                <a:solidFill>
                  <a:srgbClr val="990000"/>
                </a:solidFill>
              </a:rPr>
              <a:t>Ростехнадзором</a:t>
            </a:r>
            <a:r>
              <a:rPr lang="ru-RU" sz="2400" u="sng" dirty="0" smtClean="0">
                <a:solidFill>
                  <a:srgbClr val="990000"/>
                </a:solidFill>
              </a:rPr>
              <a:t> России</a:t>
            </a:r>
            <a:r>
              <a:rPr lang="ru-RU" sz="2400" dirty="0" smtClean="0">
                <a:solidFill>
                  <a:srgbClr val="990000"/>
                </a:solidFill>
              </a:rPr>
              <a:t>. </a:t>
            </a:r>
            <a:r>
              <a:rPr lang="ru-RU" sz="2400" dirty="0" smtClean="0">
                <a:solidFill>
                  <a:srgbClr val="0000CC"/>
                </a:solidFill>
              </a:rPr>
              <a:t>Крановщик, обслуживающий кран с электроприводом</a:t>
            </a:r>
            <a:r>
              <a:rPr lang="ru-RU" sz="2400" dirty="0" smtClean="0">
                <a:solidFill>
                  <a:srgbClr val="990000"/>
                </a:solidFill>
              </a:rPr>
              <a:t>, кроме этого должен быть аттестован на группу по </a:t>
            </a:r>
            <a:r>
              <a:rPr lang="ru-RU" sz="2400" b="1" u="sng" dirty="0" err="1" smtClean="0">
                <a:solidFill>
                  <a:srgbClr val="FF0000"/>
                </a:solidFill>
              </a:rPr>
              <a:t>электробезопасности</a:t>
            </a:r>
            <a:r>
              <a:rPr lang="ru-RU" sz="2400" dirty="0" smtClean="0">
                <a:solidFill>
                  <a:srgbClr val="990000"/>
                </a:solidFill>
              </a:rPr>
              <a:t>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	</a:t>
            </a:r>
            <a:r>
              <a:rPr lang="ru-RU" sz="2400" b="1" u="sng" dirty="0" smtClean="0">
                <a:solidFill>
                  <a:srgbClr val="006600"/>
                </a:solidFill>
              </a:rPr>
              <a:t>Перед пуском грузоподъемной машины в эксплуатацию необходимо иметь следующую документацию: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паспорт;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техническое описание;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инструкцию по эксплуатации;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инструкцию по монтажу (если требуется монтаж);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крановый журнал (включая вахтенный и периодических осмотров);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журнал учета изготовленных СГЗП и тары;</a:t>
            </a:r>
          </a:p>
          <a:p>
            <a:endParaRPr lang="ru-RU" sz="2400" dirty="0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29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405563"/>
          </a:xfrm>
        </p:spPr>
        <p:txBody>
          <a:bodyPr/>
          <a:lstStyle/>
          <a:p>
            <a:endParaRPr lang="ru-RU" sz="2400" dirty="0" smtClean="0">
              <a:solidFill>
                <a:srgbClr val="990000"/>
              </a:solidFill>
            </a:endParaRPr>
          </a:p>
          <a:p>
            <a:r>
              <a:rPr lang="ru-RU" sz="2400" dirty="0" smtClean="0">
                <a:solidFill>
                  <a:srgbClr val="990000"/>
                </a:solidFill>
              </a:rPr>
              <a:t>журнал периодических осмотров СГЗП и тары;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график технических освидетельствований кранов;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акты предварительных осмотров и проверки крана перед освидетельствованием;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инструкции по осмотру, ремонту и браковке СГЗП и тары;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должностные и производственные инструкции.</a:t>
            </a:r>
          </a:p>
          <a:p>
            <a:endParaRPr lang="ru-RU" sz="2400" dirty="0" smtClean="0">
              <a:solidFill>
                <a:srgbClr val="990000"/>
              </a:solidFill>
            </a:endParaRPr>
          </a:p>
          <a:p>
            <a:pPr algn="ctr">
              <a:buNone/>
            </a:pPr>
            <a:r>
              <a:rPr lang="ru-RU" sz="2400" b="1" u="sng" dirty="0" smtClean="0">
                <a:solidFill>
                  <a:srgbClr val="000066"/>
                </a:solidFill>
              </a:rPr>
              <a:t>Все входы в здание должны быть защищены навесами с вылетом не менее 2 м.</a:t>
            </a:r>
          </a:p>
          <a:p>
            <a:pPr algn="ctr">
              <a:buNone/>
            </a:pPr>
            <a:endParaRPr lang="ru-RU" sz="36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342900" y="0"/>
            <a:ext cx="8229600" cy="59102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	</a:t>
            </a:r>
            <a:r>
              <a:rPr lang="ru-RU" sz="2400" b="1" i="1" u="sng" dirty="0" smtClean="0">
                <a:solidFill>
                  <a:srgbClr val="C00000"/>
                </a:solidFill>
              </a:rPr>
              <a:t> На стадии ПОС должны быть предусмотрены следующие мероприятия по обеспечению техники безопасности: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b="1" u="sng" dirty="0" smtClean="0">
                <a:solidFill>
                  <a:srgbClr val="C00000"/>
                </a:solidFill>
              </a:rPr>
              <a:t>1. ограждение площадки забором.</a:t>
            </a:r>
            <a:endParaRPr lang="ru-RU" sz="2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	В соответствии с </a:t>
            </a:r>
            <a:r>
              <a:rPr lang="ru-RU" sz="2400" u="sng" dirty="0" smtClean="0">
                <a:solidFill>
                  <a:srgbClr val="660066"/>
                </a:solidFill>
              </a:rPr>
              <a:t>СП 49.13330.2010 "Безопасность труда в строительстве"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		</a:t>
            </a:r>
            <a:r>
              <a:rPr lang="ru-RU" sz="2400" i="1" dirty="0" smtClean="0">
                <a:solidFill>
                  <a:srgbClr val="C00000"/>
                </a:solidFill>
              </a:rPr>
              <a:t>Конструкция защитных ограждений должна удовлетворять следующим требованиям</a:t>
            </a:r>
            <a:r>
              <a:rPr lang="ru-RU" sz="2400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sz="2400" dirty="0" smtClean="0">
                <a:solidFill>
                  <a:srgbClr val="660066"/>
                </a:solidFill>
              </a:rPr>
              <a:t>высота ограждения участков работ —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 не менее 1,2;</a:t>
            </a:r>
          </a:p>
          <a:p>
            <a:r>
              <a:rPr lang="ru-RU" sz="2400" dirty="0" smtClean="0">
                <a:solidFill>
                  <a:srgbClr val="660066"/>
                </a:solidFill>
              </a:rPr>
              <a:t>ограждения, примыкающие к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 местам массового прохода людей, 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должны иметь высоту не менее 2 м 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и быть оборудованы сплошным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 защитным козырьком;</a:t>
            </a:r>
          </a:p>
        </p:txBody>
      </p:sp>
      <p:pic>
        <p:nvPicPr>
          <p:cNvPr id="22530" name="Picture 2" descr="http://sdelai-zabor.ru/wp-content/uploads/na-foto--vremennyy-zabor-s-dopolnitelnymi-konstruktsiy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7675" y="3406774"/>
            <a:ext cx="3451226" cy="3451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30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405563"/>
          </a:xfrm>
        </p:spPr>
        <p:txBody>
          <a:bodyPr/>
          <a:lstStyle/>
          <a:p>
            <a:pPr algn="ctr">
              <a:buNone/>
            </a:pPr>
            <a:r>
              <a:rPr lang="ru-RU" sz="2400" i="1" dirty="0" smtClean="0">
                <a:solidFill>
                  <a:srgbClr val="006600"/>
                </a:solidFill>
              </a:rPr>
              <a:t>У выездов со строительной площадки необходимо устанавливать</a:t>
            </a:r>
          </a:p>
          <a:p>
            <a:pPr algn="ctr">
              <a:buNone/>
            </a:pPr>
            <a:r>
              <a:rPr lang="ru-RU" sz="2400" b="1" i="1" u="sng" dirty="0" smtClean="0">
                <a:solidFill>
                  <a:srgbClr val="006600"/>
                </a:solidFill>
              </a:rPr>
              <a:t> </a:t>
            </a:r>
            <a:r>
              <a:rPr lang="ru-RU" sz="2400" b="1" i="1" u="sng" dirty="0" smtClean="0">
                <a:solidFill>
                  <a:srgbClr val="000066"/>
                </a:solidFill>
              </a:rPr>
              <a:t>пункты мойки грузового автотранспорта и строительных машин</a:t>
            </a:r>
            <a:r>
              <a:rPr lang="ru-RU" sz="2400" b="1" i="1" u="sng" dirty="0" smtClean="0">
                <a:solidFill>
                  <a:srgbClr val="006600"/>
                </a:solidFill>
              </a:rPr>
              <a:t>, </a:t>
            </a:r>
          </a:p>
          <a:p>
            <a:pPr algn="ctr">
              <a:buNone/>
            </a:pPr>
            <a:r>
              <a:rPr lang="ru-RU" sz="2400" i="1" dirty="0" smtClean="0">
                <a:solidFill>
                  <a:srgbClr val="006600"/>
                </a:solidFill>
              </a:rPr>
              <a:t>предотвращающих вынос грунта и грязи со строительной площадки.</a:t>
            </a:r>
            <a:endParaRPr lang="ru-RU" sz="2400" dirty="0" smtClean="0">
              <a:solidFill>
                <a:srgbClr val="006600"/>
              </a:solidFill>
            </a:endParaRPr>
          </a:p>
          <a:p>
            <a:r>
              <a:rPr lang="ru-RU" sz="2400" dirty="0" smtClean="0"/>
              <a:t> </a:t>
            </a:r>
          </a:p>
          <a:p>
            <a:pPr algn="ctr">
              <a:buNone/>
            </a:pPr>
            <a:endParaRPr lang="ru-RU" sz="3600" dirty="0">
              <a:solidFill>
                <a:srgbClr val="990000"/>
              </a:solidFill>
            </a:endParaRPr>
          </a:p>
        </p:txBody>
      </p:sp>
      <p:pic>
        <p:nvPicPr>
          <p:cNvPr id="51202" name="Picture 2" descr="149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025" y="2400300"/>
            <a:ext cx="6691819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19100" y="0"/>
            <a:ext cx="8229600" cy="5910263"/>
          </a:xfrm>
        </p:spPr>
        <p:txBody>
          <a:bodyPr/>
          <a:lstStyle/>
          <a:p>
            <a:r>
              <a:rPr lang="ru-RU" sz="2400" dirty="0" smtClean="0">
                <a:solidFill>
                  <a:srgbClr val="660066"/>
                </a:solidFill>
              </a:rPr>
              <a:t>козырек должен выдерживать действие снеговой нагрузки, а также нагрузки от падения одиночных мелких предметов;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Защитный козырек должен устанавливаться по верху ограждения с подъемом к горизонту под углом 20 град. в сторону тротуара или проезжей части.</a:t>
            </a:r>
          </a:p>
          <a:p>
            <a:r>
              <a:rPr lang="ru-RU" sz="2400" dirty="0" smtClean="0">
                <a:solidFill>
                  <a:srgbClr val="660066"/>
                </a:solidFill>
              </a:rPr>
              <a:t>	 Панели козырька должны обеспечивать перекрытие тротуара и выходить за его край (со стороны движения транспорта) на 50-100 мм.</a:t>
            </a:r>
          </a:p>
          <a:p>
            <a:r>
              <a:rPr lang="ru-RU" sz="2400" dirty="0" smtClean="0">
                <a:solidFill>
                  <a:srgbClr val="660066"/>
                </a:solidFill>
              </a:rPr>
              <a:t>Конструкция панелей козырьков и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 тротуаров должна обеспечивать сток 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воды с их поверхностей в процессе 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эксплуатации.</a:t>
            </a:r>
          </a:p>
          <a:p>
            <a:endParaRPr lang="ru-RU" sz="2400" dirty="0" smtClean="0">
              <a:solidFill>
                <a:srgbClr val="660066"/>
              </a:solidFill>
            </a:endParaRPr>
          </a:p>
          <a:p>
            <a:endParaRPr lang="ru-RU" sz="2400" dirty="0" smtClean="0">
              <a:solidFill>
                <a:srgbClr val="660066"/>
              </a:solidFill>
            </a:endParaRPr>
          </a:p>
          <a:p>
            <a:endParaRPr lang="ru-RU" sz="2400" dirty="0" smtClean="0">
              <a:solidFill>
                <a:srgbClr val="660066"/>
              </a:solidFill>
            </a:endParaRPr>
          </a:p>
          <a:p>
            <a:endParaRPr lang="ru-RU" sz="2400" dirty="0" smtClean="0">
              <a:solidFill>
                <a:srgbClr val="660066"/>
              </a:solidFill>
            </a:endParaRPr>
          </a:p>
          <a:p>
            <a:r>
              <a:rPr lang="ru-RU" sz="2400" dirty="0" smtClean="0">
                <a:solidFill>
                  <a:srgbClr val="660066"/>
                </a:solidFill>
              </a:rPr>
              <a:t>	</a:t>
            </a:r>
            <a:endParaRPr lang="ru-RU" sz="2400" dirty="0"/>
          </a:p>
        </p:txBody>
      </p:sp>
      <p:pic>
        <p:nvPicPr>
          <p:cNvPr id="5" name="Picture 2" descr="http://sdelai-zabor.ru/wp-content/uploads/na-foto--vremennyy-zabor-s-dopolnitelnymi-konstruktsiy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2774" y="3114674"/>
            <a:ext cx="3451226" cy="3451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19100" y="0"/>
            <a:ext cx="8229600" cy="5910263"/>
          </a:xfrm>
        </p:spPr>
        <p:txBody>
          <a:bodyPr/>
          <a:lstStyle/>
          <a:p>
            <a:r>
              <a:rPr lang="ru-RU" sz="2400" dirty="0" smtClean="0">
                <a:solidFill>
                  <a:srgbClr val="660066"/>
                </a:solidFill>
              </a:rPr>
              <a:t>	 Конструкция панелей тротуара должна обеспечивать проход для пешеходов шириной не менее 1,2 м. Зазоры в настилах тротуаров допускаются не более 5 мм.</a:t>
            </a:r>
          </a:p>
          <a:p>
            <a:r>
              <a:rPr lang="ru-RU" sz="2400" dirty="0" smtClean="0">
                <a:solidFill>
                  <a:srgbClr val="660066"/>
                </a:solidFill>
              </a:rPr>
              <a:t>	 Тротуары ограждений, расположенных на участках примыкания строительной площадки к улицам и проездам, должны быть оборудованы перилами, устанавливаемыми со стороны транспорта.</a:t>
            </a:r>
          </a:p>
          <a:p>
            <a:pPr>
              <a:buNone/>
            </a:pPr>
            <a:endParaRPr lang="ru-RU" sz="2400" dirty="0" smtClean="0">
              <a:solidFill>
                <a:srgbClr val="660066"/>
              </a:solidFill>
            </a:endParaRPr>
          </a:p>
          <a:p>
            <a:pPr>
              <a:buNone/>
            </a:pPr>
            <a:endParaRPr lang="ru-RU" sz="2400" dirty="0"/>
          </a:p>
        </p:txBody>
      </p:sp>
      <p:pic>
        <p:nvPicPr>
          <p:cNvPr id="5" name="Picture 2" descr="http://sdelai-zabor.ru/wp-content/uploads/na-foto--vremennyy-zabor-s-dopolnitelnymi-konstruktsiy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3674" y="2759074"/>
            <a:ext cx="3819526" cy="3819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457200" y="495300"/>
            <a:ext cx="8229600" cy="5910263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2. устройство подъездных путей и внутриплощадочных дорог.</a:t>
            </a:r>
          </a:p>
          <a:p>
            <a:pPr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Минимальная ширина проезжей части дорог должна быть: не менее </a:t>
            </a:r>
            <a:r>
              <a:rPr lang="ru-RU" sz="2400" u="sng" dirty="0" smtClean="0">
                <a:solidFill>
                  <a:srgbClr val="000099"/>
                </a:solidFill>
              </a:rPr>
              <a:t>3,5 м при движении транспорта в одном направлении, 6 м- при движении в 2-х направлениях</a:t>
            </a:r>
            <a:r>
              <a:rPr lang="ru-RU" sz="2400" dirty="0" smtClean="0">
                <a:solidFill>
                  <a:srgbClr val="660066"/>
                </a:solidFill>
              </a:rPr>
              <a:t>. Радиус закругления дорог должен быть </a:t>
            </a:r>
            <a:r>
              <a:rPr lang="ru-RU" sz="2400" u="sng" dirty="0" smtClean="0">
                <a:solidFill>
                  <a:srgbClr val="000099"/>
                </a:solidFill>
              </a:rPr>
              <a:t>не менее 12 м</a:t>
            </a:r>
            <a:r>
              <a:rPr lang="ru-RU" sz="2400" dirty="0" smtClean="0">
                <a:solidFill>
                  <a:srgbClr val="660066"/>
                </a:solidFill>
              </a:rPr>
              <a:t>.</a:t>
            </a:r>
          </a:p>
          <a:p>
            <a:pPr algn="ctr">
              <a:buNone/>
            </a:pP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21505" name="Picture 1" descr="wide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3000" y="3097440"/>
            <a:ext cx="4419600" cy="348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91026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003366"/>
                </a:solidFill>
              </a:rPr>
              <a:t>	</a:t>
            </a:r>
            <a:r>
              <a:rPr lang="ru-RU" sz="4000" b="1" u="sng" dirty="0" smtClean="0">
                <a:solidFill>
                  <a:srgbClr val="003366"/>
                </a:solidFill>
              </a:rPr>
              <a:t>Минимальное расстояние между дорогой и забором-1,5 м, </a:t>
            </a:r>
          </a:p>
          <a:p>
            <a:pPr algn="ctr">
              <a:buNone/>
            </a:pPr>
            <a:endParaRPr lang="ru-RU" sz="4000" b="1" u="sng" dirty="0" smtClean="0">
              <a:solidFill>
                <a:srgbClr val="003366"/>
              </a:solidFill>
            </a:endParaRPr>
          </a:p>
          <a:p>
            <a:pPr algn="ctr">
              <a:buNone/>
            </a:pPr>
            <a:r>
              <a:rPr lang="ru-RU" sz="4000" b="1" u="sng" dirty="0" smtClean="0">
                <a:solidFill>
                  <a:schemeClr val="accent6">
                    <a:lumMod val="50000"/>
                  </a:schemeClr>
                </a:solidFill>
              </a:rPr>
              <a:t>между дорогой и складами-0,5-1 м, </a:t>
            </a:r>
          </a:p>
          <a:p>
            <a:pPr algn="ctr">
              <a:buNone/>
            </a:pPr>
            <a:endParaRPr lang="ru-RU" sz="40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u="sng" dirty="0" smtClean="0">
                <a:solidFill>
                  <a:srgbClr val="990000"/>
                </a:solidFill>
              </a:rPr>
              <a:t>между дорогой и рельсовыми путями крана-6,5 м.</a:t>
            </a:r>
            <a:endParaRPr lang="ru-RU" sz="4000" b="1" u="sng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6EBBD-68D4-4E98-A413-E61BC6472BA1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330200" y="0"/>
            <a:ext cx="8229600" cy="5910263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990000"/>
                </a:solidFill>
              </a:rPr>
              <a:t>3. установка знаков системы стандартов безопасности труда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У въезда на стройплощадку размещают информационный щит, на котором указывают основные характеристики строительства.</a:t>
            </a:r>
          </a:p>
          <a:p>
            <a:pPr algn="ctr">
              <a:buNone/>
            </a:pPr>
            <a:endParaRPr lang="ru-RU" sz="2800" dirty="0">
              <a:solidFill>
                <a:srgbClr val="990000"/>
              </a:solidFill>
            </a:endParaRPr>
          </a:p>
        </p:txBody>
      </p:sp>
      <p:pic>
        <p:nvPicPr>
          <p:cNvPr id="19458" name="Picture 2" descr="http://cheboksar.net/uploads/posts/2012-10/1349815010_dsc_012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4689" y="2441199"/>
            <a:ext cx="6170411" cy="4112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19760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003366"/>
                </a:solidFill>
              </a:rPr>
              <a:t>Знаки ССБТ должны быть выполнены в соответствии с </a:t>
            </a:r>
            <a:r>
              <a:rPr lang="ru-RU" sz="2800" b="1" u="sng" dirty="0" smtClean="0">
                <a:solidFill>
                  <a:srgbClr val="990000"/>
                </a:solidFill>
              </a:rPr>
              <a:t>ГОСТ 12.4.026-2001 " ЦВЕТА СИГНАЛЬНЫЕ, ЗНАКИ БЕЗО</a:t>
            </a:r>
          </a:p>
          <a:p>
            <a:pPr algn="ctr">
              <a:buNone/>
            </a:pPr>
            <a:r>
              <a:rPr lang="ru-RU" sz="2800" b="1" u="sng" dirty="0" smtClean="0">
                <a:solidFill>
                  <a:srgbClr val="990000"/>
                </a:solidFill>
              </a:rPr>
              <a:t>ПАСНОСТИ И РАЗМЕТКА СИГНАЛЬНАЯ»</a:t>
            </a:r>
          </a:p>
          <a:p>
            <a:pPr algn="ctr">
              <a:buNone/>
            </a:pPr>
            <a:r>
              <a:rPr lang="ru-RU" sz="3600" b="1" i="1" u="sng" dirty="0" smtClean="0">
                <a:solidFill>
                  <a:srgbClr val="000099"/>
                </a:solidFill>
              </a:rPr>
              <a:t>В соответствии с ГОСТ,  знаки делятся на: </a:t>
            </a:r>
          </a:p>
          <a:p>
            <a:pPr>
              <a:buNone/>
            </a:pPr>
            <a:r>
              <a:rPr lang="ru-RU" sz="3600" dirty="0" smtClean="0">
                <a:solidFill>
                  <a:srgbClr val="800000"/>
                </a:solidFill>
              </a:rPr>
              <a:t>- запрещающие, </a:t>
            </a:r>
          </a:p>
          <a:p>
            <a:pPr>
              <a:buNone/>
            </a:pPr>
            <a:r>
              <a:rPr lang="ru-RU" sz="3600" dirty="0" smtClean="0">
                <a:solidFill>
                  <a:srgbClr val="800000"/>
                </a:solidFill>
              </a:rPr>
              <a:t>- предупреждающие,  </a:t>
            </a:r>
          </a:p>
          <a:p>
            <a:pPr>
              <a:buNone/>
            </a:pPr>
            <a:r>
              <a:rPr lang="ru-RU" sz="3600" dirty="0" smtClean="0">
                <a:solidFill>
                  <a:srgbClr val="800000"/>
                </a:solidFill>
              </a:rPr>
              <a:t>- предписывающие, </a:t>
            </a:r>
          </a:p>
          <a:p>
            <a:pPr>
              <a:buNone/>
            </a:pPr>
            <a:r>
              <a:rPr lang="ru-RU" sz="3600" dirty="0" smtClean="0">
                <a:solidFill>
                  <a:srgbClr val="800000"/>
                </a:solidFill>
              </a:rPr>
              <a:t> - указательные.</a:t>
            </a:r>
          </a:p>
          <a:p>
            <a:pPr algn="ctr">
              <a:buNone/>
            </a:pPr>
            <a:endParaRPr lang="ru-RU" sz="2800" b="1" u="sng" dirty="0" smtClean="0">
              <a:solidFill>
                <a:srgbClr val="000099"/>
              </a:solidFill>
            </a:endParaRPr>
          </a:p>
          <a:p>
            <a:pPr algn="ctr">
              <a:buNone/>
            </a:pPr>
            <a:endParaRPr lang="ru-RU" sz="2800" b="1" u="sng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3204835EFA7DEE449F9EDA095626CBE4" ma:contentTypeVersion="0" ma:contentTypeDescription="Создание документа." ma:contentTypeScope="" ma:versionID="4d272e884ea8b3798e23789cbee7382d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B1ABCDB-7EAD-4F56-ABFE-91581A6CC4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8986FB-977D-4085-910E-5C26278CF9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5CBDADF-CB20-410E-ABA7-F751C15D8AE4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848</Words>
  <Application>Microsoft Office PowerPoint</Application>
  <PresentationFormat>Экран (4:3)</PresentationFormat>
  <Paragraphs>189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№1</dc:title>
  <dc:creator>Admin</dc:creator>
  <cp:lastModifiedBy>PK</cp:lastModifiedBy>
  <cp:revision>152</cp:revision>
  <dcterms:created xsi:type="dcterms:W3CDTF">2011-08-29T15:37:31Z</dcterms:created>
  <dcterms:modified xsi:type="dcterms:W3CDTF">2020-05-21T06:24:46Z</dcterms:modified>
</cp:coreProperties>
</file>