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5" r:id="rId8"/>
    <p:sldId id="267" r:id="rId9"/>
    <p:sldId id="268" r:id="rId10"/>
    <p:sldId id="271" r:id="rId11"/>
    <p:sldId id="274" r:id="rId12"/>
    <p:sldId id="275" r:id="rId13"/>
    <p:sldId id="293" r:id="rId14"/>
    <p:sldId id="291" r:id="rId15"/>
    <p:sldId id="284" r:id="rId16"/>
    <p:sldId id="282" r:id="rId17"/>
    <p:sldId id="294" r:id="rId18"/>
    <p:sldId id="283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500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18" d="100"/>
          <a:sy n="118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LEX\Desktop\картинки для оформ\s1200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3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0"/>
            <a:ext cx="813690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800" b="1" dirty="0" smtClean="0">
              <a:solidFill>
                <a:srgbClr val="1F497D">
                  <a:lumMod val="75000"/>
                </a:srgbClr>
              </a:solidFill>
            </a:endParaRPr>
          </a:p>
          <a:p>
            <a:pPr lvl="0" algn="ctr"/>
            <a:r>
              <a:rPr lang="ru-RU" sz="2800" b="1" dirty="0" smtClean="0">
                <a:solidFill>
                  <a:srgbClr val="1F497D">
                    <a:lumMod val="75000"/>
                  </a:srgbClr>
                </a:solidFill>
              </a:rPr>
              <a:t>МБДОУ </a:t>
            </a:r>
            <a:r>
              <a:rPr lang="ru-RU" sz="2800" b="1" dirty="0">
                <a:solidFill>
                  <a:srgbClr val="1F497D">
                    <a:lumMod val="75000"/>
                  </a:srgbClr>
                </a:solidFill>
              </a:rPr>
              <a:t>№11 «Одуванчик</a:t>
            </a:r>
            <a:r>
              <a:rPr lang="ru-RU" sz="2800" b="1" dirty="0" smtClean="0">
                <a:solidFill>
                  <a:srgbClr val="1F497D">
                    <a:lumMod val="75000"/>
                  </a:srgbClr>
                </a:solidFill>
              </a:rPr>
              <a:t>»</a:t>
            </a:r>
            <a:endParaRPr lang="ru-RU" sz="6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Тема: «Игровая </a:t>
            </a:r>
            <a:r>
              <a:rPr lang="ru-RU" sz="4800" b="1" dirty="0">
                <a:solidFill>
                  <a:srgbClr val="FF0000"/>
                </a:solidFill>
              </a:rPr>
              <a:t>мотивация детей младшего дошкольного возраста в процессе </a:t>
            </a:r>
            <a:r>
              <a:rPr lang="ru-RU" sz="4800" b="1" dirty="0" smtClean="0">
                <a:solidFill>
                  <a:srgbClr val="FF0000"/>
                </a:solidFill>
              </a:rPr>
              <a:t>ФЭМП»</a:t>
            </a:r>
          </a:p>
          <a:p>
            <a:r>
              <a:rPr lang="ru-RU" sz="4800" b="1" dirty="0" smtClean="0"/>
              <a:t>    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–составители: Печенкина С.Г.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Шахова У.А.</a:t>
            </a:r>
          </a:p>
          <a:p>
            <a:pPr algn="ctr"/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Мысковский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городской округ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692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3021" y="48558"/>
            <a:ext cx="8568952" cy="1788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06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70AD47"/>
                </a:solidFill>
                <a:latin typeface="Times New Roman"/>
                <a:ea typeface="Times New Roman"/>
                <a:cs typeface="Times New Roman"/>
              </a:rPr>
              <a:t>Игровая, общественная и познавательная мотивация. </a:t>
            </a:r>
            <a:endParaRPr lang="ru-RU" sz="2800" b="1" dirty="0" smtClean="0">
              <a:solidFill>
                <a:srgbClr val="70AD47"/>
              </a:solidFill>
              <a:latin typeface="Times New Roman"/>
              <a:ea typeface="Times New Roman"/>
              <a:cs typeface="Times New Roman"/>
            </a:endParaRPr>
          </a:p>
          <a:p>
            <a:pPr indent="228600" algn="ctr">
              <a:lnSpc>
                <a:spcPct val="106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Формирование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первичных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представлений</a:t>
            </a:r>
          </a:p>
          <a:p>
            <a:pPr indent="228600" algn="ctr">
              <a:lnSpc>
                <a:spcPct val="106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о себе и других людях </a:t>
            </a:r>
            <a:endParaRPr lang="ru-RU" sz="24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16391" name="Picture 7" descr="C:\Users\ALEX\Desktop\фото мл.гр\20190205_1105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722" y="2428459"/>
            <a:ext cx="4277756" cy="320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ALEX\Desktop\фото мл.гр\IMG_20190130_160149[1]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41325" y="1837381"/>
            <a:ext cx="3312368" cy="496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34024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9458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189401"/>
            <a:ext cx="9396535" cy="7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" y="404664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Игровая мотивация на прогулке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19459" name="Picture 3" descr="C:\Users\ALEX\Desktop\фото мл.гр\20181107_1056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928" y="1160199"/>
            <a:ext cx="4054472" cy="540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7466" y="2060848"/>
            <a:ext cx="4579889" cy="343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9861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55" y="-2253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332656"/>
            <a:ext cx="7704856" cy="1266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06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Игровая мотивация </a:t>
            </a:r>
            <a:endParaRPr lang="ru-RU" sz="3600" b="1" dirty="0" smtClean="0">
              <a:solidFill>
                <a:srgbClr val="00B050"/>
              </a:solidFill>
              <a:latin typeface="Times New Roman"/>
              <a:ea typeface="Times New Roman"/>
              <a:cs typeface="Times New Roman"/>
            </a:endParaRPr>
          </a:p>
          <a:p>
            <a:pPr marL="228600" algn="ctr">
              <a:lnSpc>
                <a:spcPct val="106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3600" b="1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дидактических играх</a:t>
            </a:r>
            <a:endParaRPr lang="ru-RU" sz="3600" b="1" dirty="0">
              <a:solidFill>
                <a:srgbClr val="00B050"/>
              </a:solidFill>
              <a:ea typeface="Calibri"/>
              <a:cs typeface="Times New Roman"/>
            </a:endParaRPr>
          </a:p>
        </p:txBody>
      </p:sp>
      <p:pic>
        <p:nvPicPr>
          <p:cNvPr id="20484" name="Picture 4" descr="C:\Users\ALEX\Desktop\фото мл.гр\20190206_1557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14813"/>
            <a:ext cx="4254257" cy="319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ALEX\Downloads\20190123_16592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1011" y="3501008"/>
            <a:ext cx="4069085" cy="305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29564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55" y="-2253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LEX\Desktop\фото мл.гр\20190225_1316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68760"/>
            <a:ext cx="6516216" cy="488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60648"/>
            <a:ext cx="8229600" cy="11569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B050"/>
                </a:solidFill>
              </a:rPr>
              <a:t>           Игра «Спрячь мышку»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1257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301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60648"/>
            <a:ext cx="8229600" cy="11569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B050"/>
                </a:solidFill>
              </a:rPr>
              <a:t>           Игра «Почини машину»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4578" name="Picture 2" descr="https://ds02.infourok.ru/uploads/ex/065b/0008a562-1803af2f/hello_html_d7cce9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17638"/>
            <a:ext cx="5472608" cy="4985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73506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55" y="-2253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21" name="Picture 1" descr="C:\Users\ALEX\Desktop\фото мл.гр\20190212_1603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2086" y="1124744"/>
            <a:ext cx="6528725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60648"/>
            <a:ext cx="829126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B050"/>
                </a:solidFill>
              </a:rPr>
              <a:t>Игра «Куда спрятался щенок?»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7924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55" y="-2253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ALEX\Desktop\фото мл.гр\20190225_0911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24744"/>
            <a:ext cx="4464496" cy="5409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60648"/>
            <a:ext cx="8027235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B050"/>
                </a:solidFill>
              </a:rPr>
              <a:t>Игра «Зеркало»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79247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5" descr="C:\Users\ALEX\Desktop\фото мл.гр\IMG_20190221_1452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32655"/>
            <a:ext cx="3291830" cy="438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Picture 6" descr="C:\Users\ALEX\Desktop\фото мл.гр\IMG_20190221_1452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6274" y="1772817"/>
            <a:ext cx="324036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6341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-5748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260648"/>
            <a:ext cx="7344816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 smtClean="0">
              <a:solidFill>
                <a:srgbClr val="00B05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Мотивация </a:t>
            </a:r>
            <a:r>
              <a:rPr lang="ru-RU" sz="4000" b="1" dirty="0">
                <a:solidFill>
                  <a:srgbClr val="00B050"/>
                </a:solidFill>
              </a:rPr>
              <a:t>в </a:t>
            </a:r>
            <a:r>
              <a:rPr lang="ru-RU" sz="4000" b="1" dirty="0" smtClean="0">
                <a:solidFill>
                  <a:srgbClr val="00B050"/>
                </a:solidFill>
              </a:rPr>
              <a:t>организации совместной деятельности</a:t>
            </a:r>
            <a:r>
              <a:rPr lang="ru-RU" sz="4000" b="1" dirty="0">
                <a:solidFill>
                  <a:srgbClr val="00B050"/>
                </a:solidFill>
              </a:rPr>
              <a:t> для дошкольников является непосредственным стимулом, без которого ребёнок просто не сможет включиться в предлагаемую взрослым педагогическую ситуацию. </a:t>
            </a:r>
          </a:p>
          <a:p>
            <a:pPr algn="ctr"/>
            <a:r>
              <a:rPr lang="ru-RU" sz="4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9579247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342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27584" y="2852936"/>
            <a:ext cx="8027235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solidFill>
                  <a:srgbClr val="00B050"/>
                </a:solidFill>
              </a:rPr>
              <a:t>Спасибо за внимание!</a:t>
            </a:r>
            <a:endParaRPr lang="ru-RU" sz="54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://900igr.net/datas/doshkolnoe-obrazovanie/Nravstvenno-patrioticheskoe-vospitanie-doshkolnikov/0015-015-Spasibo-za-vnima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8342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00540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456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47664" y="404664"/>
            <a:ext cx="72008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B050"/>
                </a:solidFill>
              </a:rPr>
              <a:t>Мотивация – </a:t>
            </a:r>
            <a:r>
              <a:rPr lang="ru-RU" sz="4400" b="1" dirty="0">
                <a:solidFill>
                  <a:schemeClr val="tx2">
                    <a:lumMod val="75000"/>
                  </a:schemeClr>
                </a:solidFill>
              </a:rPr>
              <a:t>это совокупность внутренних и внешних движущих сил, которые побуждают человека к деятельности, придают этой деятельности направленность, ориентированную на достижение цели. </a:t>
            </a:r>
          </a:p>
        </p:txBody>
      </p:sp>
    </p:spTree>
    <p:extLst>
      <p:ext uri="{BB962C8B-B14F-4D97-AF65-F5344CB8AC3E}">
        <p14:creationId xmlns:p14="http://schemas.microsoft.com/office/powerpoint/2010/main" xmlns="" val="2660517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188640"/>
            <a:ext cx="7272808" cy="6297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b="1" dirty="0">
                <a:solidFill>
                  <a:srgbClr val="00B050"/>
                </a:solidFill>
                <a:latin typeface="Times New Roman"/>
                <a:ea typeface="Times New Roman"/>
              </a:rPr>
              <a:t>Виды </a:t>
            </a:r>
            <a:r>
              <a:rPr lang="ru-RU" sz="36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мотивов :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Интерес детей к миру взрослых;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- Игровые;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-Установления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и сохранения положительных взаимоотношений со взрослыми и детьми;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- Самолюбие;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- Самоутверждение;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- Познавательные;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- Соревновательные;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- Нравственные;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- Общественные.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4846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772" y="-1451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116632"/>
            <a:ext cx="825644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00B050"/>
                </a:solidFill>
                <a:latin typeface="Times New Roman"/>
                <a:ea typeface="Times New Roman"/>
              </a:rPr>
              <a:t>Общественная </a:t>
            </a:r>
            <a:r>
              <a:rPr lang="ru-RU" sz="36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мотивация.</a:t>
            </a:r>
          </a:p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Ритуал приветствия.</a:t>
            </a:r>
            <a:endParaRPr lang="ru-RU" sz="3200" b="1" dirty="0">
              <a:solidFill>
                <a:srgbClr val="00B05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Солнышко круглое, солнышко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ясное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(рисуем руками круг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),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К нам приходи в это утро ненастное! </a:t>
            </a:r>
          </a:p>
          <a:p>
            <a:pPr algn="just">
              <a:spcAft>
                <a:spcPts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(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протягиваем руки вперед-вверх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)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Мы подружились и встали в кружок (беремся за руки).</a:t>
            </a:r>
          </a:p>
          <a:p>
            <a:pPr algn="just">
              <a:spcAft>
                <a:spcPts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Мы улыбнемся, и солнце придет (улыбаемся друг другу)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2403"/>
          <a:stretch/>
        </p:blipFill>
        <p:spPr bwMode="auto">
          <a:xfrm>
            <a:off x="2627784" y="3059822"/>
            <a:ext cx="4502712" cy="3519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75241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451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" y="356621"/>
            <a:ext cx="857929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50"/>
              </a:spcBef>
              <a:spcAft>
                <a:spcPts val="0"/>
              </a:spcAft>
            </a:pPr>
            <a:r>
              <a:rPr lang="ru-RU" sz="3200" b="1" dirty="0">
                <a:solidFill>
                  <a:srgbClr val="70AD47"/>
                </a:solidFill>
                <a:latin typeface="Times New Roman"/>
                <a:ea typeface="Times New Roman"/>
              </a:rPr>
              <a:t>Мотивация путешествия в режимных </a:t>
            </a:r>
            <a:r>
              <a:rPr lang="ru-RU" sz="3200" b="1" dirty="0" smtClean="0">
                <a:solidFill>
                  <a:srgbClr val="70AD47"/>
                </a:solidFill>
                <a:latin typeface="Times New Roman"/>
                <a:ea typeface="Times New Roman"/>
              </a:rPr>
              <a:t>моментах.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Вот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шагает великан с длинными ногами, </a:t>
            </a:r>
            <a:endParaRPr lang="ru-RU" sz="20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Он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дорогу меряет длинными шагами. (Идем «длинными» шагами).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Следом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карлик маленький за ним не успевает, </a:t>
            </a:r>
            <a:endParaRPr lang="ru-RU" sz="20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Ножками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короткими коротко шагает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Идем коротким семенящим шагом.)</a:t>
            </a:r>
            <a:endParaRPr lang="ru-RU" sz="20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2050" name="Picture 2" descr="C:\Users\ALEX\Desktop\фото мл.гр\20190225_0814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0003" y="3065055"/>
            <a:ext cx="4824536" cy="361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18212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476672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B050"/>
                </a:solidFill>
              </a:rPr>
              <a:t>Мотивация </a:t>
            </a:r>
            <a:r>
              <a:rPr lang="ru-RU" sz="3200" b="1" dirty="0" smtClean="0">
                <a:solidFill>
                  <a:srgbClr val="00B050"/>
                </a:solidFill>
              </a:rPr>
              <a:t>путешествия</a:t>
            </a:r>
          </a:p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 </a:t>
            </a:r>
            <a:r>
              <a:rPr lang="ru-RU" sz="3200" b="1" dirty="0">
                <a:solidFill>
                  <a:srgbClr val="00B050"/>
                </a:solidFill>
              </a:rPr>
              <a:t>в образовательной деятельности</a:t>
            </a:r>
          </a:p>
        </p:txBody>
      </p:sp>
      <p:pic>
        <p:nvPicPr>
          <p:cNvPr id="9219" name="Picture 3" descr="C:\Users\ALEX\Desktop\фото мл.гр\IMG_20190205_160033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908576"/>
            <a:ext cx="5212280" cy="390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LEX\Desktop\фото мл.гр\20190225_090937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9781"/>
          <a:stretch/>
        </p:blipFill>
        <p:spPr bwMode="auto">
          <a:xfrm>
            <a:off x="-216426" y="2705681"/>
            <a:ext cx="343051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5769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47686" y="620688"/>
            <a:ext cx="463911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Требования к игровым персонажам: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соответствие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возрасту детей;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эстетичность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безопасность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для здоровья ребенка;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обучающая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ценность;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реалистичность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персонаж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не должен провоцировать ребенка на агрессию, вызывать жестокость;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игровых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персонажей не должно быть много;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каждый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персонаж должен быть интересным и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запоминающимся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4" descr="C:\Users\ALEX\Desktop\фото мл.гр\IMG_20190225_161535 — копи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926714"/>
            <a:ext cx="3590486" cy="4495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75406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80" y="1052736"/>
            <a:ext cx="7128792" cy="4181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6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Особое значение в развитии мотивов поведения имеют </a:t>
            </a:r>
            <a:r>
              <a:rPr lang="ru-RU" sz="2800" b="1" i="1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нравственные мотивы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, выражающие отношение ребенка к другим людям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. По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мере развития ребенка среди нравственных мотивов поведения все большее место начинают занимать </a:t>
            </a:r>
            <a:r>
              <a:rPr lang="ru-RU" sz="2800" b="1" i="1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общественные мотивы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 – это желание сделать что-то для других людей, принести им пользу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800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5203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ALEX\Desktop\картинки для оформ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ALEX\Desktop\фото мл.гр\20190212_16095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350" y="1808820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6350" y="188640"/>
            <a:ext cx="80660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Нравственная мотивация в сюжетно-ролевой игре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7" name="Picture 3" descr="C:\Users\ALEX\Desktop\фото мл.гр\20190205_11030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94121" y="832867"/>
            <a:ext cx="3743215" cy="2807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ALEX\Desktop\фото мл.гр\20190205_11090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6250" y="3861047"/>
            <a:ext cx="3701580" cy="277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074670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325</Words>
  <Application>Microsoft Office PowerPoint</Application>
  <PresentationFormat>Экран (4:3)</PresentationFormat>
  <Paragraphs>60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</dc:creator>
  <cp:lastModifiedBy>Alex</cp:lastModifiedBy>
  <cp:revision>30</cp:revision>
  <dcterms:created xsi:type="dcterms:W3CDTF">2019-02-24T05:26:05Z</dcterms:created>
  <dcterms:modified xsi:type="dcterms:W3CDTF">2020-05-21T11:03:34Z</dcterms:modified>
</cp:coreProperties>
</file>