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56" r:id="rId3"/>
    <p:sldId id="257" r:id="rId4"/>
    <p:sldId id="258" r:id="rId5"/>
    <p:sldId id="259" r:id="rId6"/>
    <p:sldId id="260" r:id="rId7"/>
    <p:sldId id="261" r:id="rId8"/>
    <p:sldId id="266" r:id="rId9"/>
    <p:sldId id="267" r:id="rId10"/>
    <p:sldId id="268" r:id="rId11"/>
    <p:sldId id="269" r:id="rId12"/>
    <p:sldId id="262" r:id="rId13"/>
    <p:sldId id="263" r:id="rId14"/>
    <p:sldId id="264" r:id="rId15"/>
    <p:sldId id="265" r:id="rId16"/>
    <p:sldId id="270" r:id="rId17"/>
    <p:sldId id="271" r:id="rId18"/>
    <p:sldId id="272" r:id="rId19"/>
    <p:sldId id="273" r:id="rId20"/>
    <p:sldId id="275" r:id="rId21"/>
    <p:sldId id="276" r:id="rId22"/>
    <p:sldId id="277" r:id="rId23"/>
    <p:sldId id="278" r:id="rId24"/>
    <p:sldId id="279" r:id="rId25"/>
    <p:sldId id="280" r:id="rId26"/>
    <p:sldId id="281" r:id="rId27"/>
    <p:sldId id="282" r:id="rId28"/>
    <p:sldId id="283" r:id="rId29"/>
    <p:sldId id="285" r:id="rId30"/>
    <p:sldId id="286" r:id="rId31"/>
    <p:sldId id="287" r:id="rId32"/>
    <p:sldId id="289" r:id="rId33"/>
    <p:sldId id="290" r:id="rId34"/>
    <p:sldId id="291" r:id="rId35"/>
    <p:sldId id="292" r:id="rId36"/>
    <p:sldId id="288" r:id="rId37"/>
    <p:sldId id="294" r:id="rId38"/>
    <p:sldId id="295"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2292" y="-66"/>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671E708-531E-48F5-93D4-B17E6191C654}" type="datetimeFigureOut">
              <a:rPr lang="ru-RU" smtClean="0"/>
              <a:t>17.05.2020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CA72902-1939-42DE-A00C-755C50772256}" type="slidenum">
              <a:rPr lang="ru-RU" smtClean="0"/>
              <a:t>‹#›</a:t>
            </a:fld>
            <a:endParaRPr lang="ru-RU"/>
          </a:p>
        </p:txBody>
      </p:sp>
    </p:spTree>
    <p:extLst>
      <p:ext uri="{BB962C8B-B14F-4D97-AF65-F5344CB8AC3E}">
        <p14:creationId xmlns:p14="http://schemas.microsoft.com/office/powerpoint/2010/main" val="949512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671E708-531E-48F5-93D4-B17E6191C654}" type="datetimeFigureOut">
              <a:rPr lang="ru-RU" smtClean="0"/>
              <a:t>17.05.2020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CA72902-1939-42DE-A00C-755C50772256}" type="slidenum">
              <a:rPr lang="ru-RU" smtClean="0"/>
              <a:t>‹#›</a:t>
            </a:fld>
            <a:endParaRPr lang="ru-RU"/>
          </a:p>
        </p:txBody>
      </p:sp>
    </p:spTree>
    <p:extLst>
      <p:ext uri="{BB962C8B-B14F-4D97-AF65-F5344CB8AC3E}">
        <p14:creationId xmlns:p14="http://schemas.microsoft.com/office/powerpoint/2010/main" val="3678654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671E708-531E-48F5-93D4-B17E6191C654}" type="datetimeFigureOut">
              <a:rPr lang="ru-RU" smtClean="0"/>
              <a:t>17.05.2020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CA72902-1939-42DE-A00C-755C50772256}" type="slidenum">
              <a:rPr lang="ru-RU" smtClean="0"/>
              <a:t>‹#›</a:t>
            </a:fld>
            <a:endParaRPr lang="ru-RU"/>
          </a:p>
        </p:txBody>
      </p:sp>
    </p:spTree>
    <p:extLst>
      <p:ext uri="{BB962C8B-B14F-4D97-AF65-F5344CB8AC3E}">
        <p14:creationId xmlns:p14="http://schemas.microsoft.com/office/powerpoint/2010/main" val="2478198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671E708-531E-48F5-93D4-B17E6191C654}" type="datetimeFigureOut">
              <a:rPr lang="ru-RU" smtClean="0"/>
              <a:t>17.05.2020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CA72902-1939-42DE-A00C-755C50772256}" type="slidenum">
              <a:rPr lang="ru-RU" smtClean="0"/>
              <a:t>‹#›</a:t>
            </a:fld>
            <a:endParaRPr lang="ru-RU"/>
          </a:p>
        </p:txBody>
      </p:sp>
    </p:spTree>
    <p:extLst>
      <p:ext uri="{BB962C8B-B14F-4D97-AF65-F5344CB8AC3E}">
        <p14:creationId xmlns:p14="http://schemas.microsoft.com/office/powerpoint/2010/main" val="2666580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671E708-531E-48F5-93D4-B17E6191C654}" type="datetimeFigureOut">
              <a:rPr lang="ru-RU" smtClean="0"/>
              <a:t>17.05.2020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CA72902-1939-42DE-A00C-755C50772256}" type="slidenum">
              <a:rPr lang="ru-RU" smtClean="0"/>
              <a:t>‹#›</a:t>
            </a:fld>
            <a:endParaRPr lang="ru-RU"/>
          </a:p>
        </p:txBody>
      </p:sp>
    </p:spTree>
    <p:extLst>
      <p:ext uri="{BB962C8B-B14F-4D97-AF65-F5344CB8AC3E}">
        <p14:creationId xmlns:p14="http://schemas.microsoft.com/office/powerpoint/2010/main" val="3911865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671E708-531E-48F5-93D4-B17E6191C654}" type="datetimeFigureOut">
              <a:rPr lang="ru-RU" smtClean="0"/>
              <a:t>17.05.2020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CA72902-1939-42DE-A00C-755C50772256}" type="slidenum">
              <a:rPr lang="ru-RU" smtClean="0"/>
              <a:t>‹#›</a:t>
            </a:fld>
            <a:endParaRPr lang="ru-RU"/>
          </a:p>
        </p:txBody>
      </p:sp>
    </p:spTree>
    <p:extLst>
      <p:ext uri="{BB962C8B-B14F-4D97-AF65-F5344CB8AC3E}">
        <p14:creationId xmlns:p14="http://schemas.microsoft.com/office/powerpoint/2010/main" val="4167969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671E708-531E-48F5-93D4-B17E6191C654}" type="datetimeFigureOut">
              <a:rPr lang="ru-RU" smtClean="0"/>
              <a:t>17.05.2020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CA72902-1939-42DE-A00C-755C50772256}" type="slidenum">
              <a:rPr lang="ru-RU" smtClean="0"/>
              <a:t>‹#›</a:t>
            </a:fld>
            <a:endParaRPr lang="ru-RU"/>
          </a:p>
        </p:txBody>
      </p:sp>
    </p:spTree>
    <p:extLst>
      <p:ext uri="{BB962C8B-B14F-4D97-AF65-F5344CB8AC3E}">
        <p14:creationId xmlns:p14="http://schemas.microsoft.com/office/powerpoint/2010/main" val="2377644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671E708-531E-48F5-93D4-B17E6191C654}" type="datetimeFigureOut">
              <a:rPr lang="ru-RU" smtClean="0"/>
              <a:t>17.05.2020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CA72902-1939-42DE-A00C-755C50772256}" type="slidenum">
              <a:rPr lang="ru-RU" smtClean="0"/>
              <a:t>‹#›</a:t>
            </a:fld>
            <a:endParaRPr lang="ru-RU"/>
          </a:p>
        </p:txBody>
      </p:sp>
    </p:spTree>
    <p:extLst>
      <p:ext uri="{BB962C8B-B14F-4D97-AF65-F5344CB8AC3E}">
        <p14:creationId xmlns:p14="http://schemas.microsoft.com/office/powerpoint/2010/main" val="2471064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671E708-531E-48F5-93D4-B17E6191C654}" type="datetimeFigureOut">
              <a:rPr lang="ru-RU" smtClean="0"/>
              <a:t>17.05.2020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CA72902-1939-42DE-A00C-755C50772256}" type="slidenum">
              <a:rPr lang="ru-RU" smtClean="0"/>
              <a:t>‹#›</a:t>
            </a:fld>
            <a:endParaRPr lang="ru-RU"/>
          </a:p>
        </p:txBody>
      </p:sp>
    </p:spTree>
    <p:extLst>
      <p:ext uri="{BB962C8B-B14F-4D97-AF65-F5344CB8AC3E}">
        <p14:creationId xmlns:p14="http://schemas.microsoft.com/office/powerpoint/2010/main" val="4270558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671E708-531E-48F5-93D4-B17E6191C654}" type="datetimeFigureOut">
              <a:rPr lang="ru-RU" smtClean="0"/>
              <a:t>17.05.2020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CA72902-1939-42DE-A00C-755C50772256}" type="slidenum">
              <a:rPr lang="ru-RU" smtClean="0"/>
              <a:t>‹#›</a:t>
            </a:fld>
            <a:endParaRPr lang="ru-RU"/>
          </a:p>
        </p:txBody>
      </p:sp>
    </p:spTree>
    <p:extLst>
      <p:ext uri="{BB962C8B-B14F-4D97-AF65-F5344CB8AC3E}">
        <p14:creationId xmlns:p14="http://schemas.microsoft.com/office/powerpoint/2010/main" val="60511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671E708-531E-48F5-93D4-B17E6191C654}" type="datetimeFigureOut">
              <a:rPr lang="ru-RU" smtClean="0"/>
              <a:t>17.05.2020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CA72902-1939-42DE-A00C-755C50772256}" type="slidenum">
              <a:rPr lang="ru-RU" smtClean="0"/>
              <a:t>‹#›</a:t>
            </a:fld>
            <a:endParaRPr lang="ru-RU"/>
          </a:p>
        </p:txBody>
      </p:sp>
    </p:spTree>
    <p:extLst>
      <p:ext uri="{BB962C8B-B14F-4D97-AF65-F5344CB8AC3E}">
        <p14:creationId xmlns:p14="http://schemas.microsoft.com/office/powerpoint/2010/main" val="1944955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7671E708-531E-48F5-93D4-B17E6191C654}" type="datetimeFigureOut">
              <a:rPr lang="ru-RU" smtClean="0"/>
              <a:t>17.05.2020</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8CA72902-1939-42DE-A00C-755C50772256}" type="slidenum">
              <a:rPr lang="ru-RU" smtClean="0"/>
              <a:t>‹#›</a:t>
            </a:fld>
            <a:endParaRPr lang="ru-RU"/>
          </a:p>
        </p:txBody>
      </p:sp>
    </p:spTree>
    <p:extLst>
      <p:ext uri="{BB962C8B-B14F-4D97-AF65-F5344CB8AC3E}">
        <p14:creationId xmlns:p14="http://schemas.microsoft.com/office/powerpoint/2010/main" val="23911663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16645" y="1691680"/>
            <a:ext cx="5832648" cy="6709529"/>
          </a:xfrm>
          <a:prstGeom prst="rect">
            <a:avLst/>
          </a:prstGeom>
        </p:spPr>
        <p:txBody>
          <a:bodyPr wrap="square">
            <a:spAutoFit/>
          </a:bodyPr>
          <a:lstStyle/>
          <a:p>
            <a:pPr algn="ctr"/>
            <a:r>
              <a:rPr lang="ru-RU" sz="2000" b="1" dirty="0">
                <a:latin typeface="Times New Roman"/>
                <a:ea typeface="Times New Roman"/>
              </a:rPr>
              <a:t>«Беги ко мне!» (2 младшая группа)</a:t>
            </a:r>
            <a:endParaRPr lang="ru-RU" sz="2000" dirty="0">
              <a:latin typeface="Times New Roman"/>
              <a:ea typeface="Times New Roman"/>
            </a:endParaRPr>
          </a:p>
          <a:p>
            <a:pPr algn="ctr"/>
            <a:r>
              <a:rPr lang="ru-RU" sz="2000" b="1" dirty="0">
                <a:latin typeface="Times New Roman"/>
                <a:ea typeface="Times New Roman"/>
              </a:rPr>
              <a:t>Подвижная игра с бегом</a:t>
            </a:r>
            <a:endParaRPr lang="ru-RU" sz="2000" dirty="0">
              <a:latin typeface="Times New Roman"/>
              <a:ea typeface="Times New Roman"/>
            </a:endParaRPr>
          </a:p>
          <a:p>
            <a:pPr algn="ctr"/>
            <a:r>
              <a:rPr lang="ru-RU" sz="2000" b="1" dirty="0">
                <a:latin typeface="Times New Roman"/>
                <a:ea typeface="Times New Roman"/>
              </a:rPr>
              <a:t>Цель</a:t>
            </a:r>
            <a:r>
              <a:rPr lang="ru-RU" sz="2000" dirty="0">
                <a:latin typeface="Times New Roman"/>
                <a:ea typeface="Times New Roman"/>
              </a:rPr>
              <a:t>: упражнять детей действовать по сигналу, выполнять бег в прямом направлении одновременно всей группой.</a:t>
            </a:r>
          </a:p>
          <a:p>
            <a:r>
              <a:rPr lang="ru-RU" sz="2000" b="1" dirty="0">
                <a:latin typeface="Times New Roman"/>
                <a:ea typeface="Times New Roman"/>
              </a:rPr>
              <a:t>Атрибуты и оборудование:-</a:t>
            </a:r>
            <a:endParaRPr lang="ru-RU" sz="2000" dirty="0">
              <a:latin typeface="Times New Roman"/>
              <a:ea typeface="Times New Roman"/>
            </a:endParaRPr>
          </a:p>
          <a:p>
            <a:r>
              <a:rPr lang="ru-RU" sz="2000" b="1" dirty="0">
                <a:latin typeface="Times New Roman"/>
                <a:ea typeface="Times New Roman"/>
              </a:rPr>
              <a:t>Ход игры</a:t>
            </a:r>
            <a:r>
              <a:rPr lang="ru-RU" sz="2000" dirty="0">
                <a:latin typeface="Times New Roman"/>
                <a:ea typeface="Times New Roman"/>
              </a:rPr>
              <a:t>: Дети стоят на одной стороне зала, так, чтобы не мешать друг другу. Воспитатель стоит у противоположной стороны. Он говорит: «Бегите ко мне, все-все бегите ко мне!» Дети бегут к воспитателю, который встречает их приветливо, разведя руки широко в стороны, и делает вид, что хочет всех ребят обнять. После того как дети соберутся около воспитателя, он уходит на другую сторону площадки и снова говорит: «Бегите ко мне!». Перед началом игры воспитатель напоминает, что бежать можно только после слов «Бегите ко мне!», нельзя толкаться и мешать друг другу.</a:t>
            </a:r>
          </a:p>
          <a:p>
            <a:pPr>
              <a:spcAft>
                <a:spcPts val="1200"/>
              </a:spcAft>
            </a:pPr>
            <a:r>
              <a:rPr lang="ru-RU" sz="2000" dirty="0">
                <a:latin typeface="Times New Roman"/>
                <a:ea typeface="Times New Roman"/>
              </a:rPr>
              <a:t> </a:t>
            </a:r>
          </a:p>
          <a:p>
            <a:pPr>
              <a:spcAft>
                <a:spcPts val="1200"/>
              </a:spcAft>
            </a:pPr>
            <a:r>
              <a:rPr lang="ru-RU" sz="2000" dirty="0">
                <a:latin typeface="Times New Roman"/>
                <a:ea typeface="Times New Roman"/>
              </a:rPr>
              <a:t> </a:t>
            </a:r>
            <a:endParaRPr lang="ru-RU" sz="2000" dirty="0">
              <a:effectLst/>
              <a:latin typeface="Times New Roman"/>
              <a:ea typeface="Times New Roman"/>
            </a:endParaRPr>
          </a:p>
        </p:txBody>
      </p:sp>
      <p:sp>
        <p:nvSpPr>
          <p:cNvPr id="3" name="Прямоугольник 2"/>
          <p:cNvSpPr/>
          <p:nvPr/>
        </p:nvSpPr>
        <p:spPr>
          <a:xfrm>
            <a:off x="4503788" y="467544"/>
            <a:ext cx="1845505" cy="400110"/>
          </a:xfrm>
          <a:prstGeom prst="rect">
            <a:avLst/>
          </a:prstGeom>
        </p:spPr>
        <p:txBody>
          <a:bodyPr wrap="none">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2411413" y="1115616"/>
            <a:ext cx="1746055" cy="400110"/>
          </a:xfrm>
          <a:prstGeom prst="rect">
            <a:avLst/>
          </a:prstGeom>
        </p:spPr>
        <p:txBody>
          <a:bodyPr wrap="none">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Карточка №1</a:t>
            </a:r>
          </a:p>
        </p:txBody>
      </p:sp>
      <p:pic>
        <p:nvPicPr>
          <p:cNvPr id="5" name="Picture 2" descr="C:\Users\Pyatachona\Desktop\Youth News_Web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9941" y="7824359"/>
            <a:ext cx="1746055" cy="1153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07792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10</a:t>
            </a:r>
            <a:endParaRPr lang="ru-RU" sz="2000" b="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332656" y="1764862"/>
            <a:ext cx="6066674" cy="5878532"/>
          </a:xfrm>
          <a:prstGeom prst="rect">
            <a:avLst/>
          </a:prstGeom>
        </p:spPr>
        <p:txBody>
          <a:bodyPr wrap="square">
            <a:spAutoFit/>
          </a:bodyPr>
          <a:lstStyle/>
          <a:p>
            <a:pPr algn="ctr"/>
            <a:r>
              <a:rPr lang="ru-RU" sz="2000" b="1" dirty="0">
                <a:latin typeface="Times New Roman"/>
                <a:ea typeface="Times New Roman"/>
              </a:rPr>
              <a:t>«Найди свой цвет» (2 младшая группа)</a:t>
            </a:r>
            <a:endParaRPr lang="ru-RU" sz="2000" dirty="0">
              <a:latin typeface="Times New Roman"/>
              <a:ea typeface="Times New Roman"/>
            </a:endParaRPr>
          </a:p>
          <a:p>
            <a:pPr algn="ctr"/>
            <a:r>
              <a:rPr lang="ru-RU" sz="2000" b="1" dirty="0">
                <a:latin typeface="Times New Roman"/>
                <a:ea typeface="Times New Roman"/>
              </a:rPr>
              <a:t>(1 вариант) </a:t>
            </a:r>
            <a:endParaRPr lang="ru-RU" sz="2000" dirty="0">
              <a:latin typeface="Times New Roman"/>
              <a:ea typeface="Times New Roman"/>
            </a:endParaRPr>
          </a:p>
          <a:p>
            <a:pPr algn="ctr"/>
            <a:r>
              <a:rPr lang="ru-RU" sz="2000" b="1" dirty="0">
                <a:latin typeface="Times New Roman"/>
                <a:ea typeface="Times New Roman"/>
              </a:rPr>
              <a:t>Подвижная игра с бегом</a:t>
            </a:r>
            <a:endParaRPr lang="ru-RU" sz="20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упражнять детей действовать по сигналу, ориентироваться по цвету, выполнять ходьбу, , использовать всю площадь зала.</a:t>
            </a:r>
          </a:p>
          <a:p>
            <a:r>
              <a:rPr lang="ru-RU" sz="2000" b="1" dirty="0">
                <a:latin typeface="Times New Roman"/>
                <a:ea typeface="Times New Roman"/>
              </a:rPr>
              <a:t>Атрибуты и оборудование</a:t>
            </a:r>
            <a:r>
              <a:rPr lang="ru-RU" sz="2000" dirty="0">
                <a:latin typeface="Times New Roman"/>
                <a:ea typeface="Times New Roman"/>
              </a:rPr>
              <a:t>: обручи (5 см), кубики (кегли) разных цветов.</a:t>
            </a:r>
          </a:p>
          <a:p>
            <a:r>
              <a:rPr lang="ru-RU" sz="2000" b="1" dirty="0">
                <a:latin typeface="Times New Roman"/>
                <a:ea typeface="Times New Roman"/>
              </a:rPr>
              <a:t>Ход игры:</a:t>
            </a:r>
            <a:r>
              <a:rPr lang="ru-RU" sz="2000" dirty="0">
                <a:latin typeface="Times New Roman"/>
                <a:ea typeface="Times New Roman"/>
              </a:rPr>
              <a:t> В трех местах площадки положены обручи (5 см), в них стоят кубики (кегли) разных цветов. Дети делятся на три группы, и каждая группа занимает место вокруг кубика определенного цвета. Воспитатель предлагает запомнить цвет своего кубика, затем по сигналу дети разбегаются по всему залу. На сигнал: «Найди свой цвет!» - дети стараются занять место около обруча, в котором кубик того же цвета, вокруг которого они занимали место первоначально.</a:t>
            </a:r>
          </a:p>
          <a:p>
            <a:pPr>
              <a:spcAft>
                <a:spcPts val="1200"/>
              </a:spcAft>
            </a:pPr>
            <a:r>
              <a:rPr lang="ru-RU" sz="1600" dirty="0">
                <a:latin typeface="Times New Roman"/>
                <a:ea typeface="Times New Roman"/>
              </a:rPr>
              <a:t> </a:t>
            </a:r>
            <a:endParaRPr lang="ru-RU" sz="1600" dirty="0">
              <a:effectLst/>
              <a:latin typeface="Times New Roman"/>
              <a:ea typeface="Times New Roman"/>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82369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11</a:t>
            </a:r>
            <a:endParaRPr lang="ru-RU" sz="2000" b="1" dirty="0">
              <a:latin typeface="Times New Roman" panose="02020603050405020304" pitchFamily="18" charset="0"/>
              <a:cs typeface="Times New Roman" panose="02020603050405020304" pitchFamily="18"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60648" y="1367708"/>
            <a:ext cx="6408712" cy="7171194"/>
          </a:xfrm>
          <a:prstGeom prst="rect">
            <a:avLst/>
          </a:prstGeom>
        </p:spPr>
        <p:txBody>
          <a:bodyPr wrap="square">
            <a:spAutoFit/>
          </a:bodyPr>
          <a:lstStyle/>
          <a:p>
            <a:pPr algn="ctr"/>
            <a:r>
              <a:rPr lang="ru-RU" sz="2000" b="1" dirty="0">
                <a:latin typeface="Times New Roman"/>
                <a:ea typeface="Times New Roman"/>
              </a:rPr>
              <a:t>«Найди свой цвет» (2 младшая группа)</a:t>
            </a:r>
            <a:endParaRPr lang="ru-RU" sz="2000" dirty="0">
              <a:latin typeface="Times New Roman"/>
              <a:ea typeface="Times New Roman"/>
            </a:endParaRPr>
          </a:p>
          <a:p>
            <a:pPr algn="ctr"/>
            <a:r>
              <a:rPr lang="ru-RU" sz="2000" b="1" dirty="0">
                <a:latin typeface="Times New Roman"/>
                <a:ea typeface="Times New Roman"/>
              </a:rPr>
              <a:t>(2 вариант)</a:t>
            </a:r>
            <a:endParaRPr lang="ru-RU" sz="2000" dirty="0">
              <a:latin typeface="Times New Roman"/>
              <a:ea typeface="Times New Roman"/>
            </a:endParaRPr>
          </a:p>
          <a:p>
            <a:pPr algn="ctr"/>
            <a:r>
              <a:rPr lang="ru-RU" sz="2000" b="1" dirty="0">
                <a:latin typeface="Times New Roman"/>
                <a:ea typeface="Times New Roman"/>
              </a:rPr>
              <a:t>Подвижная игра с бегом</a:t>
            </a:r>
            <a:endParaRPr lang="ru-RU" sz="20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упражнять детей действовать по сигналу педагога, ориентироваться в пространстве, выполнять ходьбу, бег врассыпную, соотносить цвета, использовать всю площадь зала, действовать совместно.</a:t>
            </a:r>
          </a:p>
          <a:p>
            <a:r>
              <a:rPr lang="ru-RU" sz="2000" b="1" dirty="0">
                <a:latin typeface="Times New Roman"/>
                <a:ea typeface="Times New Roman"/>
              </a:rPr>
              <a:t>Атрибуты и оборудование</a:t>
            </a:r>
            <a:r>
              <a:rPr lang="ru-RU" sz="2000" dirty="0">
                <a:latin typeface="Times New Roman"/>
                <a:ea typeface="Times New Roman"/>
              </a:rPr>
              <a:t>: флажки 3-4 цветов: красные, синие, желтые, зеленые.</a:t>
            </a:r>
          </a:p>
          <a:p>
            <a:r>
              <a:rPr lang="ru-RU" sz="2000" b="1" dirty="0">
                <a:latin typeface="Times New Roman"/>
                <a:ea typeface="Times New Roman"/>
              </a:rPr>
              <a:t>Ход игры</a:t>
            </a:r>
            <a:r>
              <a:rPr lang="ru-RU" sz="2000" dirty="0">
                <a:latin typeface="Times New Roman"/>
                <a:ea typeface="Times New Roman"/>
              </a:rPr>
              <a:t>: Воспитатель раздает детям флажки 3-4 цветов: красные, синие, желтые, зеленые. Дети с флажками одного цвета собираются в разных углах комнаты, обозначенных воспитателем заранее флагом определенного цвета. По сигналу воспитателя «Идите гулять» дети расходятся по площадке (комнате) в разные стороны. Когда воспитатель скажет: «Найди свой цвет»,— дети собираются возле флага соответствующего цвета. Воспитатель отмечает, какая группа раньше собралась. </a:t>
            </a:r>
          </a:p>
          <a:p>
            <a:r>
              <a:rPr lang="ru-RU" sz="2000" dirty="0">
                <a:latin typeface="Times New Roman"/>
                <a:ea typeface="Times New Roman"/>
              </a:rPr>
              <a:t>После нескольких повторений, когда дети хорошо усвоят игру, воспитатель может предложить во время прогулки остановиться, закрыть глаза, а сам тем временем переставляет флаги, стоящие в углах комнаты.</a:t>
            </a:r>
            <a:endParaRPr lang="ru-RU" sz="2000" dirty="0">
              <a:effectLst/>
              <a:latin typeface="Times New Roman"/>
              <a:ea typeface="Times New Roman"/>
            </a:endParaRPr>
          </a:p>
        </p:txBody>
      </p:sp>
    </p:spTree>
    <p:extLst>
      <p:ext uri="{BB962C8B-B14F-4D97-AF65-F5344CB8AC3E}">
        <p14:creationId xmlns:p14="http://schemas.microsoft.com/office/powerpoint/2010/main" val="4629169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12</a:t>
            </a:r>
            <a:endParaRPr lang="ru-RU" sz="2000" b="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04664" y="2195736"/>
            <a:ext cx="5994666" cy="4401205"/>
          </a:xfrm>
          <a:prstGeom prst="rect">
            <a:avLst/>
          </a:prstGeom>
        </p:spPr>
        <p:txBody>
          <a:bodyPr wrap="square">
            <a:spAutoFit/>
          </a:bodyPr>
          <a:lstStyle/>
          <a:p>
            <a:pPr lvl="0" algn="ctr"/>
            <a:r>
              <a:rPr lang="ru-RU" sz="2000" b="1" dirty="0">
                <a:solidFill>
                  <a:prstClr val="black"/>
                </a:solidFill>
                <a:latin typeface="Times New Roman"/>
                <a:ea typeface="Times New Roman"/>
              </a:rPr>
              <a:t>« С кочки на кочку» (2 младшая группа)</a:t>
            </a:r>
            <a:endParaRPr lang="ru-RU" sz="2000" dirty="0">
              <a:solidFill>
                <a:prstClr val="black"/>
              </a:solidFill>
              <a:latin typeface="Times New Roman"/>
              <a:ea typeface="Times New Roman"/>
            </a:endParaRPr>
          </a:p>
          <a:p>
            <a:pPr lvl="0" algn="ctr"/>
            <a:r>
              <a:rPr lang="ru-RU" sz="2000" b="1" dirty="0">
                <a:solidFill>
                  <a:prstClr val="black"/>
                </a:solidFill>
                <a:latin typeface="Times New Roman"/>
                <a:ea typeface="Times New Roman"/>
              </a:rPr>
              <a:t>Подвижная игра с </a:t>
            </a:r>
            <a:r>
              <a:rPr lang="ru-RU" sz="2000" b="1" dirty="0" smtClean="0">
                <a:solidFill>
                  <a:prstClr val="black"/>
                </a:solidFill>
                <a:latin typeface="Times New Roman"/>
                <a:ea typeface="Times New Roman"/>
              </a:rPr>
              <a:t>прыжками</a:t>
            </a:r>
            <a:endParaRPr lang="en-US" sz="2000" b="1" dirty="0" smtClean="0">
              <a:solidFill>
                <a:prstClr val="black"/>
              </a:solidFill>
              <a:latin typeface="Times New Roman"/>
              <a:ea typeface="Times New Roman"/>
            </a:endParaRPr>
          </a:p>
          <a:p>
            <a:pPr lvl="0" algn="ctr"/>
            <a:endParaRPr lang="ru-RU" sz="2000" dirty="0">
              <a:solidFill>
                <a:prstClr val="black"/>
              </a:solidFill>
              <a:latin typeface="Times New Roman"/>
              <a:ea typeface="Times New Roman"/>
            </a:endParaRPr>
          </a:p>
          <a:p>
            <a:pPr lvl="0"/>
            <a:r>
              <a:rPr lang="ru-RU" sz="2000" b="1" dirty="0">
                <a:solidFill>
                  <a:prstClr val="black"/>
                </a:solidFill>
                <a:latin typeface="Times New Roman"/>
                <a:ea typeface="Times New Roman"/>
              </a:rPr>
              <a:t>Цель:</a:t>
            </a:r>
            <a:r>
              <a:rPr lang="ru-RU" sz="2000" dirty="0">
                <a:solidFill>
                  <a:prstClr val="black"/>
                </a:solidFill>
                <a:latin typeface="Times New Roman"/>
                <a:ea typeface="Times New Roman"/>
              </a:rPr>
              <a:t> упражнять детей действовать </a:t>
            </a:r>
            <a:r>
              <a:rPr lang="ru-RU" sz="2000" dirty="0" err="1">
                <a:solidFill>
                  <a:prstClr val="black"/>
                </a:solidFill>
                <a:latin typeface="Times New Roman"/>
                <a:ea typeface="Times New Roman"/>
              </a:rPr>
              <a:t>действовать</a:t>
            </a:r>
            <a:r>
              <a:rPr lang="ru-RU" sz="2000" dirty="0">
                <a:solidFill>
                  <a:prstClr val="black"/>
                </a:solidFill>
                <a:latin typeface="Times New Roman"/>
                <a:ea typeface="Times New Roman"/>
              </a:rPr>
              <a:t> совместно по сигналу, ориентироваться в пространстве, выполнять ходьбу, бег врассыпную,</a:t>
            </a:r>
          </a:p>
          <a:p>
            <a:pPr lvl="0"/>
            <a:r>
              <a:rPr lang="ru-RU" sz="2000" b="1" dirty="0">
                <a:solidFill>
                  <a:prstClr val="black"/>
                </a:solidFill>
                <a:latin typeface="Times New Roman"/>
                <a:ea typeface="Times New Roman"/>
              </a:rPr>
              <a:t>Атрибуты и оборудование:</a:t>
            </a:r>
            <a:r>
              <a:rPr lang="ru-RU" sz="2000" dirty="0">
                <a:solidFill>
                  <a:prstClr val="black"/>
                </a:solidFill>
                <a:latin typeface="Times New Roman"/>
                <a:ea typeface="Times New Roman"/>
              </a:rPr>
              <a:t> обручи, вместо обручей можно использовать фанерные или резиновые круги на расстоянии 30-35 см. На участке круги можно начертить на земле.</a:t>
            </a:r>
          </a:p>
          <a:p>
            <a:pPr lvl="0"/>
            <a:r>
              <a:rPr lang="ru-RU" sz="2000" b="1" dirty="0">
                <a:solidFill>
                  <a:prstClr val="black"/>
                </a:solidFill>
                <a:latin typeface="Times New Roman"/>
                <a:ea typeface="Times New Roman"/>
              </a:rPr>
              <a:t>Ход игры:</a:t>
            </a:r>
            <a:r>
              <a:rPr lang="ru-RU" sz="2000" dirty="0">
                <a:solidFill>
                  <a:prstClr val="black"/>
                </a:solidFill>
                <a:latin typeface="Times New Roman"/>
                <a:ea typeface="Times New Roman"/>
              </a:rPr>
              <a:t> дети стоят в одной стороне зала. Воспитатель раскладывает на полу на расстоянии 20 см один от другого обручи. По сигналу дети переходят на другую сторону зала через обручи.</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10929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13</a:t>
            </a:r>
            <a:endParaRPr lang="ru-RU" sz="2000" b="1" dirty="0">
              <a:latin typeface="Times New Roman" panose="02020603050405020304" pitchFamily="18" charset="0"/>
              <a:cs typeface="Times New Roman" panose="02020603050405020304" pitchFamily="18"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332656" y="1420480"/>
            <a:ext cx="6336704" cy="7109639"/>
          </a:xfrm>
          <a:prstGeom prst="rect">
            <a:avLst/>
          </a:prstGeom>
        </p:spPr>
        <p:txBody>
          <a:bodyPr wrap="square">
            <a:spAutoFit/>
          </a:bodyPr>
          <a:lstStyle/>
          <a:p>
            <a:pPr algn="ctr"/>
            <a:r>
              <a:rPr lang="ru-RU" sz="2000" b="1" dirty="0">
                <a:latin typeface="Times New Roman"/>
                <a:ea typeface="Times New Roman"/>
              </a:rPr>
              <a:t>«По ровненькой дорожке»</a:t>
            </a:r>
            <a:endParaRPr lang="ru-RU" sz="2000" dirty="0">
              <a:latin typeface="Times New Roman"/>
              <a:ea typeface="Times New Roman"/>
            </a:endParaRPr>
          </a:p>
          <a:p>
            <a:pPr algn="ctr"/>
            <a:r>
              <a:rPr lang="ru-RU" sz="2000" b="1" dirty="0">
                <a:latin typeface="Times New Roman"/>
                <a:ea typeface="Times New Roman"/>
              </a:rPr>
              <a:t>(2 младшая группа)</a:t>
            </a:r>
            <a:endParaRPr lang="ru-RU" sz="2000" dirty="0">
              <a:latin typeface="Times New Roman"/>
              <a:ea typeface="Times New Roman"/>
            </a:endParaRPr>
          </a:p>
          <a:p>
            <a:pPr algn="ctr"/>
            <a:r>
              <a:rPr lang="ru-RU" sz="2000" b="1" dirty="0">
                <a:latin typeface="Times New Roman"/>
                <a:ea typeface="Times New Roman"/>
              </a:rPr>
              <a:t>Малоподвижная игра</a:t>
            </a:r>
            <a:endParaRPr lang="ru-RU" sz="20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упражнять детей действовать в соответствии с текстом и ритмом стихотворения, выполнять прыжки на двух ногах с продвижением вперед, действовать совместно, использовать всю площадь зала.</a:t>
            </a:r>
          </a:p>
          <a:p>
            <a:r>
              <a:rPr lang="ru-RU" sz="2000" b="1" dirty="0">
                <a:latin typeface="Times New Roman"/>
                <a:ea typeface="Times New Roman"/>
              </a:rPr>
              <a:t>Атрибуты и оборудование:</a:t>
            </a:r>
            <a:endParaRPr lang="ru-RU" sz="2000" dirty="0">
              <a:latin typeface="Times New Roman"/>
              <a:ea typeface="Times New Roman"/>
            </a:endParaRPr>
          </a:p>
          <a:p>
            <a:r>
              <a:rPr lang="ru-RU" sz="2000" b="1" dirty="0">
                <a:latin typeface="Times New Roman"/>
                <a:ea typeface="Times New Roman"/>
              </a:rPr>
              <a:t>Ход игры:</a:t>
            </a:r>
            <a:r>
              <a:rPr lang="ru-RU" sz="2000" dirty="0">
                <a:latin typeface="Times New Roman"/>
                <a:ea typeface="Times New Roman"/>
              </a:rPr>
              <a:t> Дети свободно группируются или строятся в колонну и идут гулять. Воспитатель ритмично, в определенном темпе произносит следующий текст:</a:t>
            </a:r>
          </a:p>
          <a:p>
            <a:r>
              <a:rPr lang="ru-RU" sz="2000" dirty="0">
                <a:latin typeface="Times New Roman"/>
                <a:ea typeface="Times New Roman"/>
              </a:rPr>
              <a:t>По ровненькой дорожке, по ровненькой дорожке,</a:t>
            </a:r>
          </a:p>
          <a:p>
            <a:r>
              <a:rPr lang="ru-RU" sz="2000" dirty="0">
                <a:latin typeface="Times New Roman"/>
                <a:ea typeface="Times New Roman"/>
              </a:rPr>
              <a:t>Шагают наши ножки. Раз-два, раз-два,</a:t>
            </a:r>
          </a:p>
          <a:p>
            <a:r>
              <a:rPr lang="ru-RU" sz="2000" dirty="0">
                <a:latin typeface="Times New Roman"/>
                <a:ea typeface="Times New Roman"/>
              </a:rPr>
              <a:t>По камешкам, по камешкам, по камешкам, по камешкам….В яму - бух!</a:t>
            </a:r>
          </a:p>
          <a:p>
            <a:r>
              <a:rPr lang="ru-RU" sz="2000" dirty="0">
                <a:latin typeface="Times New Roman"/>
                <a:ea typeface="Times New Roman"/>
              </a:rPr>
              <a:t>При словах «По ровненькой дорожке» дети идут шагом. Когда воспитатель говорит: «По камешкам, по камешкам»,- они прыгают на двух ногах, слегка продвигаясь вперед. На слова «В яму - бух!» присаживаются на корточки. «Вылезли из ямы»,-говорит воспитатель, и дети поднимаются. Игра повторяется.</a:t>
            </a:r>
          </a:p>
          <a:p>
            <a:pPr>
              <a:spcAft>
                <a:spcPts val="1200"/>
              </a:spcAft>
            </a:pPr>
            <a:r>
              <a:rPr lang="ru-RU" sz="1600" dirty="0">
                <a:latin typeface="Times New Roman"/>
                <a:ea typeface="Times New Roman"/>
              </a:rPr>
              <a:t> </a:t>
            </a:r>
            <a:endParaRPr lang="ru-RU" sz="1600" dirty="0">
              <a:effectLst/>
              <a:latin typeface="Times New Roman"/>
              <a:ea typeface="Times New Roman"/>
            </a:endParaRPr>
          </a:p>
        </p:txBody>
      </p:sp>
    </p:spTree>
    <p:extLst>
      <p:ext uri="{BB962C8B-B14F-4D97-AF65-F5344CB8AC3E}">
        <p14:creationId xmlns:p14="http://schemas.microsoft.com/office/powerpoint/2010/main" val="2971074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14</a:t>
            </a:r>
            <a:endParaRPr lang="ru-RU" sz="2000" b="1" dirty="0">
              <a:latin typeface="Times New Roman" panose="02020603050405020304" pitchFamily="18" charset="0"/>
              <a:cs typeface="Times New Roman" panose="02020603050405020304" pitchFamily="18"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332656" y="1512954"/>
            <a:ext cx="6066674" cy="6801862"/>
          </a:xfrm>
          <a:prstGeom prst="rect">
            <a:avLst/>
          </a:prstGeom>
        </p:spPr>
        <p:txBody>
          <a:bodyPr wrap="square">
            <a:spAutoFit/>
          </a:bodyPr>
          <a:lstStyle/>
          <a:p>
            <a:pPr algn="ctr"/>
            <a:r>
              <a:rPr lang="ru-RU" sz="2000" b="1" dirty="0">
                <a:latin typeface="Times New Roman"/>
                <a:ea typeface="Times New Roman"/>
              </a:rPr>
              <a:t>«Поймай комара» (2 младшая группа)</a:t>
            </a:r>
            <a:endParaRPr lang="ru-RU" sz="2000" dirty="0">
              <a:latin typeface="Times New Roman"/>
              <a:ea typeface="Times New Roman"/>
            </a:endParaRPr>
          </a:p>
          <a:p>
            <a:pPr algn="ctr"/>
            <a:r>
              <a:rPr lang="ru-RU" sz="2000" b="1" dirty="0">
                <a:latin typeface="Times New Roman"/>
                <a:ea typeface="Times New Roman"/>
              </a:rPr>
              <a:t>Подвижная игра с прыжками</a:t>
            </a:r>
            <a:endParaRPr lang="ru-RU" sz="20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упражнять детей выполнять прыжки вверх с места, доставая предмет, подвешенный выше поднятой руки ребенка, не уменьшать круг во время подпрыгиваний.</a:t>
            </a:r>
          </a:p>
          <a:p>
            <a:r>
              <a:rPr lang="ru-RU" sz="2000" b="1" dirty="0">
                <a:latin typeface="Times New Roman"/>
                <a:ea typeface="Times New Roman"/>
              </a:rPr>
              <a:t>Атрибуты и оборудование:</a:t>
            </a:r>
            <a:r>
              <a:rPr lang="ru-RU" sz="2000" dirty="0">
                <a:latin typeface="Times New Roman"/>
                <a:ea typeface="Times New Roman"/>
              </a:rPr>
              <a:t> прут (длина 1-1,5 м) с привязанным на шнуре комаром из бумаги или материи.</a:t>
            </a:r>
          </a:p>
          <a:p>
            <a:r>
              <a:rPr lang="ru-RU" sz="2000" b="1" dirty="0">
                <a:latin typeface="Times New Roman"/>
                <a:ea typeface="Times New Roman"/>
              </a:rPr>
              <a:t>Ход игры:</a:t>
            </a:r>
            <a:r>
              <a:rPr lang="ru-RU" sz="2000" dirty="0">
                <a:latin typeface="Times New Roman"/>
                <a:ea typeface="Times New Roman"/>
              </a:rPr>
              <a:t> Дети стоят по кругу лицом к центру на расстоянии вытянутых рук. Воспитатель находится в середине круга. В руках у него прут (длина 1-1,5 м) с привязанным на шнуре комаром из бумаги или материи. Воспитатель кружит шнур немного выше голов играющих. Когда комар пролетает над головой, дети подпрыгивают, стараясь поймать его обеими руками. Тот, кто поймает комара, говорит: «Я поймал!».</a:t>
            </a:r>
          </a:p>
          <a:p>
            <a:r>
              <a:rPr lang="ru-RU" sz="2000" dirty="0">
                <a:latin typeface="Times New Roman"/>
                <a:ea typeface="Times New Roman"/>
              </a:rPr>
              <a:t>Надо следить, чтобы дети не уменьшали круг во время подпрыгиваний. Вращая прут с комаром, воспитатель то опускает, то приподнимает его.</a:t>
            </a:r>
          </a:p>
          <a:p>
            <a:pPr>
              <a:spcAft>
                <a:spcPts val="1200"/>
              </a:spcAft>
            </a:pPr>
            <a:r>
              <a:rPr lang="ru-RU" sz="1600" dirty="0">
                <a:latin typeface="Times New Roman"/>
                <a:ea typeface="Times New Roman"/>
              </a:rPr>
              <a:t> </a:t>
            </a:r>
            <a:endParaRPr lang="ru-RU" sz="1600" dirty="0">
              <a:effectLst/>
              <a:latin typeface="Times New Roman"/>
              <a:ea typeface="Times New Roman"/>
            </a:endParaRPr>
          </a:p>
        </p:txBody>
      </p:sp>
    </p:spTree>
    <p:extLst>
      <p:ext uri="{BB962C8B-B14F-4D97-AF65-F5344CB8AC3E}">
        <p14:creationId xmlns:p14="http://schemas.microsoft.com/office/powerpoint/2010/main" val="37520800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15</a:t>
            </a:r>
            <a:endParaRPr lang="ru-RU" sz="2000" b="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15617" y="1763688"/>
            <a:ext cx="6192688" cy="5940088"/>
          </a:xfrm>
          <a:prstGeom prst="rect">
            <a:avLst/>
          </a:prstGeom>
        </p:spPr>
        <p:txBody>
          <a:bodyPr wrap="square">
            <a:spAutoFit/>
          </a:bodyPr>
          <a:lstStyle/>
          <a:p>
            <a:pPr algn="ctr"/>
            <a:r>
              <a:rPr lang="ru-RU" sz="2000" b="1" dirty="0">
                <a:latin typeface="Times New Roman"/>
                <a:ea typeface="Times New Roman"/>
              </a:rPr>
              <a:t>«Кот и воробышки» (2 младшая группа)</a:t>
            </a:r>
            <a:endParaRPr lang="ru-RU" sz="2000" dirty="0">
              <a:latin typeface="Times New Roman"/>
              <a:ea typeface="Times New Roman"/>
            </a:endParaRPr>
          </a:p>
          <a:p>
            <a:pPr algn="ctr"/>
            <a:r>
              <a:rPr lang="ru-RU" sz="2000" b="1" dirty="0">
                <a:latin typeface="Times New Roman"/>
                <a:ea typeface="Times New Roman"/>
              </a:rPr>
              <a:t>(1 вариант)</a:t>
            </a:r>
            <a:endParaRPr lang="ru-RU" sz="2000" dirty="0">
              <a:latin typeface="Times New Roman"/>
              <a:ea typeface="Times New Roman"/>
            </a:endParaRPr>
          </a:p>
          <a:p>
            <a:pPr algn="ctr"/>
            <a:r>
              <a:rPr lang="ru-RU" sz="2000" b="1" dirty="0">
                <a:latin typeface="Times New Roman"/>
                <a:ea typeface="Times New Roman"/>
              </a:rPr>
              <a:t>Подвижная игра с </a:t>
            </a:r>
            <a:r>
              <a:rPr lang="ru-RU" sz="2000" b="1" dirty="0" smtClean="0">
                <a:latin typeface="Times New Roman"/>
                <a:ea typeface="Times New Roman"/>
              </a:rPr>
              <a:t>бегом</a:t>
            </a:r>
            <a:endParaRPr lang="en-US" sz="2000" b="1" dirty="0" smtClean="0">
              <a:latin typeface="Times New Roman"/>
              <a:ea typeface="Times New Roman"/>
            </a:endParaRPr>
          </a:p>
          <a:p>
            <a:pPr algn="ctr"/>
            <a:endParaRPr lang="ru-RU" sz="20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упражнять детей действовать в соответствии с текстом стихотворения, выполнять бег в прямом направлении одновременно всей группой, использовать всю площадь зала.</a:t>
            </a:r>
          </a:p>
          <a:p>
            <a:r>
              <a:rPr lang="ru-RU" sz="2000" b="1" dirty="0">
                <a:latin typeface="Times New Roman"/>
                <a:ea typeface="Times New Roman"/>
              </a:rPr>
              <a:t>Атрибуты и оборудование:</a:t>
            </a:r>
            <a:r>
              <a:rPr lang="ru-RU" sz="2000" dirty="0">
                <a:latin typeface="Times New Roman"/>
                <a:ea typeface="Times New Roman"/>
              </a:rPr>
              <a:t> маска кота</a:t>
            </a:r>
          </a:p>
          <a:p>
            <a:r>
              <a:rPr lang="ru-RU" sz="2000" b="1" dirty="0">
                <a:latin typeface="Times New Roman"/>
                <a:ea typeface="Times New Roman"/>
              </a:rPr>
              <a:t>Ход игры:</a:t>
            </a:r>
            <a:r>
              <a:rPr lang="ru-RU" sz="2000" dirty="0">
                <a:latin typeface="Times New Roman"/>
                <a:ea typeface="Times New Roman"/>
              </a:rPr>
              <a:t> «Кот» располагается на одной стороне зала (площадки), а дети – «воробышки» - на другой. Дети – «воробышки» приближаются к «коту» вместе с воспитателем, который произносит: </a:t>
            </a:r>
            <a:r>
              <a:rPr lang="ru-RU" sz="2000" dirty="0" err="1">
                <a:latin typeface="Times New Roman"/>
                <a:ea typeface="Times New Roman"/>
              </a:rPr>
              <a:t>Котя</a:t>
            </a:r>
            <a:r>
              <a:rPr lang="ru-RU" sz="2000" dirty="0">
                <a:latin typeface="Times New Roman"/>
                <a:ea typeface="Times New Roman"/>
              </a:rPr>
              <a:t>, </a:t>
            </a:r>
            <a:r>
              <a:rPr lang="ru-RU" sz="2000" dirty="0" err="1">
                <a:latin typeface="Times New Roman"/>
                <a:ea typeface="Times New Roman"/>
              </a:rPr>
              <a:t>котенька</a:t>
            </a:r>
            <a:r>
              <a:rPr lang="ru-RU" sz="2000" dirty="0">
                <a:latin typeface="Times New Roman"/>
                <a:ea typeface="Times New Roman"/>
              </a:rPr>
              <a:t>, </a:t>
            </a:r>
            <a:r>
              <a:rPr lang="ru-RU" sz="2000" dirty="0" err="1">
                <a:latin typeface="Times New Roman"/>
                <a:ea typeface="Times New Roman"/>
              </a:rPr>
              <a:t>коток</a:t>
            </a:r>
            <a:r>
              <a:rPr lang="ru-RU" sz="2000" dirty="0">
                <a:latin typeface="Times New Roman"/>
                <a:ea typeface="Times New Roman"/>
              </a:rPr>
              <a:t>, </a:t>
            </a:r>
            <a:r>
              <a:rPr lang="ru-RU" sz="2000" dirty="0" err="1">
                <a:latin typeface="Times New Roman"/>
                <a:ea typeface="Times New Roman"/>
              </a:rPr>
              <a:t>Котя</a:t>
            </a:r>
            <a:r>
              <a:rPr lang="ru-RU" sz="2000" dirty="0">
                <a:latin typeface="Times New Roman"/>
                <a:ea typeface="Times New Roman"/>
              </a:rPr>
              <a:t> – черненький </a:t>
            </a:r>
            <a:r>
              <a:rPr lang="ru-RU" sz="2000" dirty="0" err="1">
                <a:latin typeface="Times New Roman"/>
                <a:ea typeface="Times New Roman"/>
              </a:rPr>
              <a:t>хвосток</a:t>
            </a:r>
            <a:r>
              <a:rPr lang="ru-RU" sz="2000" dirty="0">
                <a:latin typeface="Times New Roman"/>
                <a:ea typeface="Times New Roman"/>
              </a:rPr>
              <a:t>, он на бревнышке лежит, притворился, будто спит. На слова «Будто спит», «кот» восклицает: «Мяу!» - и начинает ловить «воробышков», которые убегают от него в свой домик (за черту).</a:t>
            </a:r>
          </a:p>
          <a:p>
            <a:pPr>
              <a:spcAft>
                <a:spcPts val="1200"/>
              </a:spcAft>
            </a:pPr>
            <a:r>
              <a:rPr lang="ru-RU" sz="2000" dirty="0">
                <a:latin typeface="Times New Roman"/>
                <a:ea typeface="Times New Roman"/>
              </a:rPr>
              <a:t> </a:t>
            </a:r>
            <a:endParaRPr lang="ru-RU" sz="2000" dirty="0">
              <a:effectLst/>
              <a:latin typeface="Times New Roman"/>
              <a:ea typeface="Times New Roman"/>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89366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16</a:t>
            </a:r>
            <a:endParaRPr lang="ru-RU" sz="2000" b="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350658" y="1619672"/>
            <a:ext cx="6264696" cy="5940088"/>
          </a:xfrm>
          <a:prstGeom prst="rect">
            <a:avLst/>
          </a:prstGeom>
        </p:spPr>
        <p:txBody>
          <a:bodyPr wrap="square">
            <a:spAutoFit/>
          </a:bodyPr>
          <a:lstStyle/>
          <a:p>
            <a:pPr algn="ctr"/>
            <a:r>
              <a:rPr lang="ru-RU" sz="2000" dirty="0">
                <a:latin typeface="Times New Roman"/>
                <a:ea typeface="Times New Roman"/>
              </a:rPr>
              <a:t>«</a:t>
            </a:r>
            <a:r>
              <a:rPr lang="ru-RU" sz="2000" b="1" dirty="0">
                <a:latin typeface="Times New Roman"/>
                <a:ea typeface="Times New Roman"/>
              </a:rPr>
              <a:t>Кот и воробышки» (2 младшая группа)</a:t>
            </a:r>
            <a:endParaRPr lang="ru-RU" sz="2000" dirty="0">
              <a:latin typeface="Times New Roman"/>
              <a:ea typeface="Times New Roman"/>
            </a:endParaRPr>
          </a:p>
          <a:p>
            <a:pPr algn="ctr"/>
            <a:r>
              <a:rPr lang="ru-RU" sz="2000" b="1" dirty="0">
                <a:latin typeface="Times New Roman"/>
                <a:ea typeface="Times New Roman"/>
              </a:rPr>
              <a:t>(2 вариант)</a:t>
            </a:r>
            <a:endParaRPr lang="ru-RU" sz="2000" dirty="0">
              <a:latin typeface="Times New Roman"/>
              <a:ea typeface="Times New Roman"/>
            </a:endParaRPr>
          </a:p>
          <a:p>
            <a:pPr algn="ctr"/>
            <a:r>
              <a:rPr lang="ru-RU" sz="2000" b="1" dirty="0">
                <a:latin typeface="Times New Roman"/>
                <a:ea typeface="Times New Roman"/>
              </a:rPr>
              <a:t>Подвижная игра с </a:t>
            </a:r>
            <a:r>
              <a:rPr lang="ru-RU" sz="2000" b="1" dirty="0" smtClean="0">
                <a:latin typeface="Times New Roman"/>
                <a:ea typeface="Times New Roman"/>
              </a:rPr>
              <a:t>прыжками</a:t>
            </a:r>
            <a:endParaRPr lang="en-US" sz="2000" b="1" dirty="0" smtClean="0">
              <a:latin typeface="Times New Roman"/>
              <a:ea typeface="Times New Roman"/>
            </a:endParaRPr>
          </a:p>
          <a:p>
            <a:pPr algn="ctr"/>
            <a:endParaRPr lang="ru-RU" sz="20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упражнять детей выполнять прыжки с высоты.</a:t>
            </a:r>
          </a:p>
          <a:p>
            <a:r>
              <a:rPr lang="ru-RU" sz="2000" b="1" dirty="0">
                <a:latin typeface="Times New Roman"/>
                <a:ea typeface="Times New Roman"/>
              </a:rPr>
              <a:t>Атрибуты и оборудование:</a:t>
            </a:r>
            <a:r>
              <a:rPr lang="ru-RU" sz="2000" dirty="0">
                <a:latin typeface="Times New Roman"/>
                <a:ea typeface="Times New Roman"/>
              </a:rPr>
              <a:t> скамеечка, большие кубики.</a:t>
            </a:r>
          </a:p>
          <a:p>
            <a:r>
              <a:rPr lang="ru-RU" sz="2000" b="1" dirty="0">
                <a:latin typeface="Times New Roman"/>
                <a:ea typeface="Times New Roman"/>
              </a:rPr>
              <a:t>Ход игры:</a:t>
            </a:r>
            <a:r>
              <a:rPr lang="ru-RU" sz="2000" dirty="0">
                <a:latin typeface="Times New Roman"/>
                <a:ea typeface="Times New Roman"/>
              </a:rPr>
              <a:t> Дети стоят на скамеечках, на больших кубиках, положенных на полу в одной стороне площадки. Это воробышки на крыше. В стороне сидит кот (воспитатель или кто-нибудь из детей). Кот спит. «Воробышки полетели», -говорит воспитатель. Воробышки спрыгивают с крыши, расправив крылья, разлетаются во все стороны. Но вот просыпается кот. Он произносит «мяу-мяу» и бежит ловить воробышков, которые прячутся на крыше. Пойманных воробышков кот отводит к себе в дом. </a:t>
            </a:r>
          </a:p>
          <a:p>
            <a:r>
              <a:rPr lang="ru-RU" sz="2000" dirty="0">
                <a:latin typeface="Times New Roman"/>
                <a:ea typeface="Times New Roman"/>
              </a:rPr>
              <a:t>Указания. Следить, чтобы дети мягко приземлялись, спрыгивали на носки и сгибали колени.</a:t>
            </a:r>
            <a:endParaRPr lang="ru-RU" sz="2000" dirty="0">
              <a:effectLst/>
              <a:latin typeface="Times New Roman"/>
              <a:ea typeface="Times New Roman"/>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60893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17</a:t>
            </a:r>
            <a:endParaRPr lang="ru-RU" sz="2000" b="1" dirty="0">
              <a:latin typeface="Times New Roman" panose="02020603050405020304" pitchFamily="18" charset="0"/>
              <a:cs typeface="Times New Roman" panose="02020603050405020304" pitchFamily="18"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449669" y="1383880"/>
            <a:ext cx="6066674" cy="7786747"/>
          </a:xfrm>
          <a:prstGeom prst="rect">
            <a:avLst/>
          </a:prstGeom>
        </p:spPr>
        <p:txBody>
          <a:bodyPr wrap="square">
            <a:spAutoFit/>
          </a:bodyPr>
          <a:lstStyle/>
          <a:p>
            <a:pPr algn="ctr"/>
            <a:r>
              <a:rPr lang="ru-RU" sz="2000" b="1" dirty="0">
                <a:latin typeface="Times New Roman"/>
                <a:ea typeface="Times New Roman"/>
              </a:rPr>
              <a:t>«Наседка и цыплята» (2 младшая группа)</a:t>
            </a:r>
            <a:endParaRPr lang="ru-RU" sz="2000" dirty="0">
              <a:latin typeface="Times New Roman"/>
              <a:ea typeface="Times New Roman"/>
            </a:endParaRPr>
          </a:p>
          <a:p>
            <a:pPr algn="ctr"/>
            <a:r>
              <a:rPr lang="ru-RU" sz="2000" b="1" dirty="0">
                <a:latin typeface="Times New Roman"/>
                <a:ea typeface="Times New Roman"/>
              </a:rPr>
              <a:t>Подвижная игра с ползанием</a:t>
            </a:r>
            <a:endParaRPr lang="ru-RU" sz="20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упражнять детей действовать по сигналу педагога, выполнять ходьбу, бег врассыпную, </a:t>
            </a:r>
            <a:r>
              <a:rPr lang="ru-RU" sz="2000" dirty="0" err="1">
                <a:latin typeface="Times New Roman"/>
                <a:ea typeface="Times New Roman"/>
              </a:rPr>
              <a:t>подлезание</a:t>
            </a:r>
            <a:r>
              <a:rPr lang="ru-RU" sz="2000" dirty="0">
                <a:latin typeface="Times New Roman"/>
                <a:ea typeface="Times New Roman"/>
              </a:rPr>
              <a:t> под препятствие, не касаясь руками пола, использовать всю площадь зала</a:t>
            </a:r>
          </a:p>
          <a:p>
            <a:r>
              <a:rPr lang="ru-RU" sz="2000" b="1" dirty="0">
                <a:latin typeface="Times New Roman"/>
                <a:ea typeface="Times New Roman"/>
              </a:rPr>
              <a:t>Атрибуты и оборудование:</a:t>
            </a:r>
            <a:r>
              <a:rPr lang="ru-RU" sz="2000" dirty="0">
                <a:latin typeface="Times New Roman"/>
                <a:ea typeface="Times New Roman"/>
              </a:rPr>
              <a:t> (место, огороженное натянутой между стойками или стульями веревкой на высоте 35—40 см).</a:t>
            </a:r>
          </a:p>
          <a:p>
            <a:r>
              <a:rPr lang="ru-RU" sz="2000" b="1" dirty="0">
                <a:latin typeface="Times New Roman"/>
                <a:ea typeface="Times New Roman"/>
              </a:rPr>
              <a:t>Ход игры:</a:t>
            </a:r>
            <a:r>
              <a:rPr lang="ru-RU" sz="2000" dirty="0">
                <a:latin typeface="Times New Roman"/>
                <a:ea typeface="Times New Roman"/>
              </a:rPr>
              <a:t> Играющие дети изображают цыплят, воспитатель - наседку. Цыплята с наседкой находятся в доме (место, огороженное натянутой между стойками или стульями веревкой на высоте 35-40 см). В стороне живет воображаемая большая птица. Наседка подлезает под веревку и отправляется на поиски корма. Она зовет цыплят: «Ко-ко-ко-ко». По ее зову цыплята подлезают под веревку, бегут к наседке и вместе с ней гуляют, наклоняются, приседают, ищут корм. По словам воспитателя «Большая птица летит!» все цыплята быстро убегают и прячутся в доме… Когда цыплята возвращаются домой, убегая от большой птицы, воспитатель может приподнять веревку повыше, чтобы дети не задели ее. </a:t>
            </a:r>
          </a:p>
          <a:p>
            <a:pPr>
              <a:spcAft>
                <a:spcPts val="1200"/>
              </a:spcAft>
            </a:pPr>
            <a:r>
              <a:rPr lang="ru-RU" sz="2000" dirty="0">
                <a:latin typeface="Times New Roman"/>
                <a:ea typeface="Times New Roman"/>
              </a:rPr>
              <a:t> </a:t>
            </a:r>
            <a:endParaRPr lang="ru-RU" sz="2000" dirty="0">
              <a:effectLst/>
              <a:latin typeface="Times New Roman"/>
              <a:ea typeface="Times New Roman"/>
            </a:endParaRPr>
          </a:p>
        </p:txBody>
      </p:sp>
    </p:spTree>
    <p:extLst>
      <p:ext uri="{BB962C8B-B14F-4D97-AF65-F5344CB8AC3E}">
        <p14:creationId xmlns:p14="http://schemas.microsoft.com/office/powerpoint/2010/main" val="31731602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218756"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18</a:t>
            </a:r>
            <a:endParaRPr lang="ru-RU" sz="2000" b="1" dirty="0">
              <a:latin typeface="Times New Roman" panose="02020603050405020304" pitchFamily="18" charset="0"/>
              <a:cs typeface="Times New Roman" panose="02020603050405020304" pitchFamily="18"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332656" y="1907704"/>
            <a:ext cx="6100346" cy="6247864"/>
          </a:xfrm>
          <a:prstGeom prst="rect">
            <a:avLst/>
          </a:prstGeom>
        </p:spPr>
        <p:txBody>
          <a:bodyPr wrap="square">
            <a:spAutoFit/>
          </a:bodyPr>
          <a:lstStyle/>
          <a:p>
            <a:pPr algn="ctr"/>
            <a:r>
              <a:rPr lang="ru-RU" sz="2000" b="1" dirty="0">
                <a:latin typeface="Times New Roman"/>
                <a:ea typeface="Times New Roman"/>
              </a:rPr>
              <a:t>«Мыши в кладовой» (2 младшая группа)</a:t>
            </a:r>
            <a:endParaRPr lang="ru-RU" sz="2000" dirty="0">
              <a:latin typeface="Times New Roman"/>
              <a:ea typeface="Times New Roman"/>
            </a:endParaRPr>
          </a:p>
          <a:p>
            <a:pPr algn="ctr"/>
            <a:r>
              <a:rPr lang="ru-RU" sz="2000" b="1" dirty="0">
                <a:latin typeface="Times New Roman"/>
                <a:ea typeface="Times New Roman"/>
              </a:rPr>
              <a:t>Подвижная игра с ползанием</a:t>
            </a:r>
            <a:endParaRPr lang="ru-RU" sz="20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упражнять детей выполнять бег врассыпную, </a:t>
            </a:r>
            <a:r>
              <a:rPr lang="ru-RU" sz="2000" dirty="0" err="1">
                <a:latin typeface="Times New Roman"/>
                <a:ea typeface="Times New Roman"/>
              </a:rPr>
              <a:t>подлезание</a:t>
            </a:r>
            <a:r>
              <a:rPr lang="ru-RU" sz="2000" dirty="0">
                <a:latin typeface="Times New Roman"/>
                <a:ea typeface="Times New Roman"/>
              </a:rPr>
              <a:t> под шнур, не касаясь руками пола</a:t>
            </a:r>
          </a:p>
          <a:p>
            <a:r>
              <a:rPr lang="ru-RU" sz="2000" b="1" dirty="0">
                <a:latin typeface="Times New Roman"/>
                <a:ea typeface="Times New Roman"/>
              </a:rPr>
              <a:t>Атрибуты и оборудование:</a:t>
            </a:r>
            <a:r>
              <a:rPr lang="ru-RU" sz="2000" dirty="0">
                <a:latin typeface="Times New Roman"/>
                <a:ea typeface="Times New Roman"/>
              </a:rPr>
              <a:t> верёвка, стульчики и скамейка</a:t>
            </a:r>
          </a:p>
          <a:p>
            <a:r>
              <a:rPr lang="ru-RU" sz="2000" b="1" dirty="0">
                <a:latin typeface="Times New Roman"/>
                <a:ea typeface="Times New Roman"/>
              </a:rPr>
              <a:t>Ход игры:</a:t>
            </a:r>
            <a:r>
              <a:rPr lang="ru-RU" sz="2000" dirty="0">
                <a:latin typeface="Times New Roman"/>
                <a:ea typeface="Times New Roman"/>
              </a:rPr>
              <a:t> Дети изображают мышей. Они стоят или сидят на стульях, скамейках на одной стороне площадки -мышки в норках. На противоположной стороне, на высоте 50-40 см натянута веревка, за ней кладовая. Сбоку от играющих сидит воспитатель, исполняющий роль кошки. Кошка засыпает. Мыши бегут в кладовую, нагибаются, подлезая под веревку (надо стараться наклониться пониже, чтобы не задеть её). В кладовой мыши присаживаются на корточки и грызут сухари. Кошка просыпается, мяукает и бежит за мышами. Мыши убегают в норки. (Кошка не ловит мышей, она только делает вид, что хочет поймать их). Затем кошка возвращается на место и засыпает, игра продолжается. </a:t>
            </a:r>
            <a:endParaRPr lang="ru-RU" sz="2000" dirty="0">
              <a:effectLst/>
              <a:latin typeface="Times New Roman"/>
              <a:ea typeface="Times New Roman"/>
            </a:endParaRPr>
          </a:p>
        </p:txBody>
      </p:sp>
    </p:spTree>
    <p:extLst>
      <p:ext uri="{BB962C8B-B14F-4D97-AF65-F5344CB8AC3E}">
        <p14:creationId xmlns:p14="http://schemas.microsoft.com/office/powerpoint/2010/main" val="2037584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19</a:t>
            </a:r>
            <a:endParaRPr lang="ru-RU" sz="2000" b="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04258" y="1763688"/>
            <a:ext cx="5994666" cy="5940088"/>
          </a:xfrm>
          <a:prstGeom prst="rect">
            <a:avLst/>
          </a:prstGeom>
        </p:spPr>
        <p:txBody>
          <a:bodyPr wrap="square">
            <a:spAutoFit/>
          </a:bodyPr>
          <a:lstStyle/>
          <a:p>
            <a:pPr algn="ctr"/>
            <a:r>
              <a:rPr lang="ru-RU" sz="2000" b="1" dirty="0">
                <a:latin typeface="Times New Roman"/>
                <a:ea typeface="Times New Roman"/>
              </a:rPr>
              <a:t>«Кролики» (2 младшая группа)</a:t>
            </a:r>
            <a:endParaRPr lang="ru-RU" sz="2000" dirty="0">
              <a:latin typeface="Times New Roman"/>
              <a:ea typeface="Times New Roman"/>
            </a:endParaRPr>
          </a:p>
          <a:p>
            <a:pPr algn="ctr"/>
            <a:r>
              <a:rPr lang="ru-RU" sz="2000" b="1" dirty="0">
                <a:latin typeface="Times New Roman"/>
                <a:ea typeface="Times New Roman"/>
              </a:rPr>
              <a:t>(1 вариант)</a:t>
            </a:r>
            <a:endParaRPr lang="ru-RU" sz="2000" dirty="0">
              <a:latin typeface="Times New Roman"/>
              <a:ea typeface="Times New Roman"/>
            </a:endParaRPr>
          </a:p>
          <a:p>
            <a:pPr algn="ctr"/>
            <a:r>
              <a:rPr lang="ru-RU" sz="2000" b="1" dirty="0">
                <a:latin typeface="Times New Roman"/>
                <a:ea typeface="Times New Roman"/>
              </a:rPr>
              <a:t>Подвижная игра с </a:t>
            </a:r>
            <a:r>
              <a:rPr lang="ru-RU" sz="2000" b="1" dirty="0" smtClean="0">
                <a:latin typeface="Times New Roman"/>
                <a:ea typeface="Times New Roman"/>
              </a:rPr>
              <a:t>ползанием</a:t>
            </a:r>
            <a:endParaRPr lang="en-US" sz="2000" b="1" dirty="0" smtClean="0">
              <a:latin typeface="Times New Roman"/>
              <a:ea typeface="Times New Roman"/>
            </a:endParaRPr>
          </a:p>
          <a:p>
            <a:pPr algn="ctr"/>
            <a:endParaRPr lang="ru-RU" sz="20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упражнять детей действовать по сигналу, выполнять прыжки на двух ногах с продвижением вперед, бег врассыпную, </a:t>
            </a:r>
            <a:r>
              <a:rPr lang="ru-RU" sz="2000" dirty="0" err="1">
                <a:latin typeface="Times New Roman"/>
                <a:ea typeface="Times New Roman"/>
              </a:rPr>
              <a:t>подлезание</a:t>
            </a:r>
            <a:r>
              <a:rPr lang="ru-RU" sz="2000" dirty="0">
                <a:latin typeface="Times New Roman"/>
                <a:ea typeface="Times New Roman"/>
              </a:rPr>
              <a:t> под шнур, не касаясь руками пола.</a:t>
            </a:r>
          </a:p>
          <a:p>
            <a:r>
              <a:rPr lang="ru-RU" sz="2000" b="1" dirty="0">
                <a:latin typeface="Times New Roman"/>
                <a:ea typeface="Times New Roman"/>
              </a:rPr>
              <a:t>Атрибуты и оборудование:</a:t>
            </a:r>
            <a:r>
              <a:rPr lang="ru-RU" sz="2000" dirty="0">
                <a:latin typeface="Times New Roman"/>
                <a:ea typeface="Times New Roman"/>
              </a:rPr>
              <a:t> веревка (шнур), натянутая на высоте 50 см от пола.</a:t>
            </a:r>
          </a:p>
          <a:p>
            <a:r>
              <a:rPr lang="ru-RU" sz="2000" b="1" dirty="0">
                <a:latin typeface="Times New Roman"/>
                <a:ea typeface="Times New Roman"/>
              </a:rPr>
              <a:t>Ход игры:</a:t>
            </a:r>
            <a:r>
              <a:rPr lang="ru-RU" sz="2000" dirty="0">
                <a:latin typeface="Times New Roman"/>
                <a:ea typeface="Times New Roman"/>
              </a:rPr>
              <a:t> Дети располагаются за веревкой (шнуром), натянутой на высоте 50 см от пола, - они «кролики в клетках». По сигналу воспитателя: «Скок – поскок на лужок» - все «кролики» выбегают из клеток (подлезают под шнур, не касаясь руками пола), скачут (прыжки на двух ногах, щиплют травку. На сигнал: «Сторож!» - все «кролики» убегают обратно (но не подлезают под шнур, а забегают за стойку).</a:t>
            </a:r>
            <a:endParaRPr lang="ru-RU" sz="2000" dirty="0">
              <a:effectLst/>
              <a:latin typeface="Times New Roman"/>
              <a:ea typeface="Times New Roman"/>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7086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2</a:t>
            </a:r>
            <a:endParaRPr lang="ru-RU" sz="2000"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260648" y="1907704"/>
            <a:ext cx="6264696" cy="5324535"/>
          </a:xfrm>
          <a:prstGeom prst="rect">
            <a:avLst/>
          </a:prstGeom>
          <a:noFill/>
        </p:spPr>
        <p:txBody>
          <a:bodyPr wrap="square" rtlCol="0">
            <a:spAutoFit/>
          </a:bodyPr>
          <a:lstStyle/>
          <a:p>
            <a:pPr algn="ctr"/>
            <a:r>
              <a:rPr lang="ru-RU" sz="2000" b="1" dirty="0">
                <a:latin typeface="Times New Roman"/>
                <a:ea typeface="Times New Roman"/>
              </a:rPr>
              <a:t>«Птица и птенчики»</a:t>
            </a:r>
            <a:r>
              <a:rPr lang="ru-RU" sz="2000" dirty="0">
                <a:latin typeface="Times New Roman"/>
                <a:ea typeface="Times New Roman"/>
              </a:rPr>
              <a:t> </a:t>
            </a:r>
            <a:r>
              <a:rPr lang="ru-RU" sz="2000" b="1" dirty="0">
                <a:latin typeface="Times New Roman"/>
                <a:ea typeface="Times New Roman"/>
              </a:rPr>
              <a:t>(2 младшая </a:t>
            </a:r>
            <a:r>
              <a:rPr lang="ru-RU" sz="2000" b="1" dirty="0" smtClean="0">
                <a:latin typeface="Times New Roman"/>
                <a:ea typeface="Times New Roman"/>
              </a:rPr>
              <a:t>группа)</a:t>
            </a:r>
            <a:endParaRPr lang="ru-RU" sz="2000" dirty="0">
              <a:latin typeface="Times New Roman"/>
              <a:ea typeface="Times New Roman"/>
            </a:endParaRPr>
          </a:p>
          <a:p>
            <a:pPr algn="ctr"/>
            <a:r>
              <a:rPr lang="ru-RU" sz="2000" b="1" dirty="0">
                <a:latin typeface="Times New Roman"/>
                <a:ea typeface="Times New Roman"/>
              </a:rPr>
              <a:t>(1 вариант)</a:t>
            </a:r>
            <a:endParaRPr lang="ru-RU" sz="2000" dirty="0">
              <a:latin typeface="Times New Roman"/>
              <a:ea typeface="Times New Roman"/>
            </a:endParaRPr>
          </a:p>
          <a:p>
            <a:pPr algn="ctr"/>
            <a:r>
              <a:rPr lang="ru-RU" sz="2000" b="1" dirty="0">
                <a:latin typeface="Times New Roman"/>
                <a:ea typeface="Times New Roman"/>
              </a:rPr>
              <a:t>Подвижная игра с </a:t>
            </a:r>
            <a:r>
              <a:rPr lang="ru-RU" sz="2000" b="1" dirty="0" smtClean="0">
                <a:latin typeface="Times New Roman"/>
                <a:ea typeface="Times New Roman"/>
              </a:rPr>
              <a:t>бегом</a:t>
            </a:r>
            <a:endParaRPr lang="en-US" sz="2000" b="1" dirty="0" smtClean="0">
              <a:latin typeface="Times New Roman"/>
              <a:ea typeface="Times New Roman"/>
            </a:endParaRPr>
          </a:p>
          <a:p>
            <a:pPr algn="ctr"/>
            <a:endParaRPr lang="ru-RU" sz="20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упражнять детей действовать по сигналу, выполнять бег и ходьбу врассыпную, использовать всю площадь зала.</a:t>
            </a:r>
          </a:p>
          <a:p>
            <a:r>
              <a:rPr lang="ru-RU" sz="2000" b="1" dirty="0">
                <a:latin typeface="Times New Roman"/>
                <a:ea typeface="Times New Roman"/>
              </a:rPr>
              <a:t>Атрибуты и оборудование</a:t>
            </a:r>
            <a:r>
              <a:rPr lang="ru-RU" sz="2000" dirty="0">
                <a:latin typeface="Times New Roman"/>
                <a:ea typeface="Times New Roman"/>
              </a:rPr>
              <a:t>:- шнур.</a:t>
            </a:r>
          </a:p>
          <a:p>
            <a:r>
              <a:rPr lang="ru-RU" sz="2000" b="1" dirty="0">
                <a:latin typeface="Times New Roman"/>
                <a:ea typeface="Times New Roman"/>
              </a:rPr>
              <a:t>Ход игры:</a:t>
            </a:r>
            <a:r>
              <a:rPr lang="ru-RU" sz="2000" dirty="0">
                <a:latin typeface="Times New Roman"/>
                <a:ea typeface="Times New Roman"/>
              </a:rPr>
              <a:t> «Я буду птица, а вы – птенчики, - говорит воспитатель и предлагает детям посмотреть на большой круг (из шнура) – это наше гнездо и приглашает птенчиков в него. Дети входят в круг и присаживаются на корточки. «Полетели, полетели птенчики зернышки искать», - говорит воспитатель. Птенчики вылетают из гнезда. «Птица – мама» летает вместе с птенцами по всему залу. По сигналу: «Полетели домой, в гнездо!» - все дети бегут в круг.</a:t>
            </a:r>
            <a:endParaRPr lang="ru-RU" sz="2000" dirty="0">
              <a:effectLst/>
              <a:latin typeface="Times New Roman"/>
              <a:ea typeface="Times New Roman"/>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0184" y="7740352"/>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30408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20</a:t>
            </a:r>
            <a:endParaRPr lang="ru-RU" sz="2000" b="1" dirty="0">
              <a:latin typeface="Times New Roman" panose="02020603050405020304" pitchFamily="18" charset="0"/>
              <a:cs typeface="Times New Roman" panose="02020603050405020304" pitchFamily="18"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85242" y="1380466"/>
            <a:ext cx="6336704" cy="7386638"/>
          </a:xfrm>
          <a:prstGeom prst="rect">
            <a:avLst/>
          </a:prstGeom>
        </p:spPr>
        <p:txBody>
          <a:bodyPr wrap="square">
            <a:spAutoFit/>
          </a:bodyPr>
          <a:lstStyle/>
          <a:p>
            <a:pPr algn="ctr"/>
            <a:r>
              <a:rPr lang="ru-RU" sz="2400" b="1" dirty="0">
                <a:latin typeface="Times New Roman"/>
                <a:ea typeface="Times New Roman"/>
              </a:rPr>
              <a:t>«Кролики» </a:t>
            </a:r>
            <a:r>
              <a:rPr lang="ru-RU" b="1" dirty="0">
                <a:latin typeface="Times New Roman"/>
                <a:ea typeface="Times New Roman"/>
              </a:rPr>
              <a:t>(2 младшая группа)</a:t>
            </a:r>
            <a:endParaRPr lang="ru-RU" sz="1600" dirty="0">
              <a:latin typeface="Times New Roman"/>
              <a:ea typeface="Times New Roman"/>
            </a:endParaRPr>
          </a:p>
          <a:p>
            <a:pPr algn="ctr"/>
            <a:r>
              <a:rPr lang="ru-RU" b="1" dirty="0">
                <a:latin typeface="Times New Roman"/>
                <a:ea typeface="Times New Roman"/>
              </a:rPr>
              <a:t>(2 вариант)</a:t>
            </a:r>
            <a:endParaRPr lang="ru-RU" sz="1600" dirty="0">
              <a:latin typeface="Times New Roman"/>
              <a:ea typeface="Times New Roman"/>
            </a:endParaRPr>
          </a:p>
          <a:p>
            <a:pPr algn="ctr"/>
            <a:r>
              <a:rPr lang="ru-RU" b="1" dirty="0">
                <a:latin typeface="Times New Roman"/>
                <a:ea typeface="Times New Roman"/>
              </a:rPr>
              <a:t>Подвижная игра с ползанием</a:t>
            </a:r>
            <a:endParaRPr lang="ru-RU" sz="1600" dirty="0">
              <a:latin typeface="Times New Roman"/>
              <a:ea typeface="Times New Roman"/>
            </a:endParaRPr>
          </a:p>
          <a:p>
            <a:r>
              <a:rPr lang="ru-RU" b="1" dirty="0">
                <a:latin typeface="Times New Roman"/>
                <a:ea typeface="Times New Roman"/>
              </a:rPr>
              <a:t>Цель:</a:t>
            </a:r>
            <a:r>
              <a:rPr lang="ru-RU" dirty="0">
                <a:latin typeface="Times New Roman"/>
                <a:ea typeface="Times New Roman"/>
              </a:rPr>
              <a:t> упражнять детей действовать по сигналу педагога, ориентироваться в пространстве, выполнять прыжки на двух ногах с продвижением вперед, бег врассыпную, </a:t>
            </a:r>
            <a:r>
              <a:rPr lang="ru-RU" dirty="0" err="1">
                <a:latin typeface="Times New Roman"/>
                <a:ea typeface="Times New Roman"/>
              </a:rPr>
              <a:t>подлезание</a:t>
            </a:r>
            <a:r>
              <a:rPr lang="ru-RU" dirty="0">
                <a:latin typeface="Times New Roman"/>
                <a:ea typeface="Times New Roman"/>
              </a:rPr>
              <a:t> под препятствие, не касаясь руками пола.</a:t>
            </a:r>
            <a:endParaRPr lang="ru-RU" sz="1600" dirty="0">
              <a:latin typeface="Times New Roman"/>
              <a:ea typeface="Times New Roman"/>
            </a:endParaRPr>
          </a:p>
          <a:p>
            <a:r>
              <a:rPr lang="ru-RU" b="1" dirty="0">
                <a:latin typeface="Times New Roman"/>
                <a:ea typeface="Times New Roman"/>
              </a:rPr>
              <a:t>Атрибуты и оборудование:</a:t>
            </a:r>
            <a:r>
              <a:rPr lang="ru-RU" dirty="0">
                <a:latin typeface="Times New Roman"/>
                <a:ea typeface="Times New Roman"/>
              </a:rPr>
              <a:t> дуги.</a:t>
            </a:r>
            <a:endParaRPr lang="ru-RU" sz="1600" dirty="0">
              <a:latin typeface="Times New Roman"/>
              <a:ea typeface="Times New Roman"/>
            </a:endParaRPr>
          </a:p>
          <a:p>
            <a:r>
              <a:rPr lang="ru-RU" b="1" dirty="0">
                <a:latin typeface="Times New Roman"/>
                <a:ea typeface="Times New Roman"/>
              </a:rPr>
              <a:t>Ход игры:</a:t>
            </a:r>
            <a:r>
              <a:rPr lang="ru-RU" dirty="0">
                <a:latin typeface="Times New Roman"/>
                <a:ea typeface="Times New Roman"/>
              </a:rPr>
              <a:t> На одной стороне площадки мелом нарисованы круги (5-6) - это клетки для кроликов. Перед ними ставятся дуги. На противоположной стороне -дом сторожа (стул, на котором сидит воспитатель). Между домом и клетками кроликов находится лужок, на котором кролики гуляют. Воспитатель делит всех играющих на группы по 3-4 ребенка. Каждая группа становится в один из начерченных на полу кругов. Дети присаживаются по указанию воспитателя на корточки (кролики сидят в клетках). Воспитатель подходит поочередно к клеткам и выпускает кроликов на лужок. Кролики один за другим проползают под дугой, а затем бегают и прыгают на лужайке. Через некоторое время воспитатель говорит: «Бегите в клетки». Кролики спешат домой. Каждый возвращается в свою клетку, проползая снова под дугой. Кролики сидят в клетках до тех пор, пока сторож снова не выпустит их гулять. Вместо дуги для </a:t>
            </a:r>
            <a:r>
              <a:rPr lang="ru-RU" dirty="0" err="1">
                <a:latin typeface="Times New Roman"/>
                <a:ea typeface="Times New Roman"/>
              </a:rPr>
              <a:t>подползания</a:t>
            </a:r>
            <a:r>
              <a:rPr lang="ru-RU" dirty="0">
                <a:latin typeface="Times New Roman"/>
                <a:ea typeface="Times New Roman"/>
              </a:rPr>
              <a:t> можно использовать положенную на стойки планку или натянутый шнур.</a:t>
            </a:r>
            <a:endParaRPr lang="ru-RU" sz="1600" dirty="0">
              <a:effectLst/>
              <a:latin typeface="Times New Roman"/>
              <a:ea typeface="Times New Roman"/>
            </a:endParaRPr>
          </a:p>
        </p:txBody>
      </p:sp>
    </p:spTree>
    <p:extLst>
      <p:ext uri="{BB962C8B-B14F-4D97-AF65-F5344CB8AC3E}">
        <p14:creationId xmlns:p14="http://schemas.microsoft.com/office/powerpoint/2010/main" val="918588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21</a:t>
            </a:r>
            <a:endParaRPr lang="ru-RU" sz="2000" b="1" dirty="0">
              <a:latin typeface="Times New Roman" panose="02020603050405020304" pitchFamily="18" charset="0"/>
              <a:cs typeface="Times New Roman" panose="02020603050405020304" pitchFamily="18"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420257" y="1763688"/>
            <a:ext cx="6066674" cy="6801862"/>
          </a:xfrm>
          <a:prstGeom prst="rect">
            <a:avLst/>
          </a:prstGeom>
        </p:spPr>
        <p:txBody>
          <a:bodyPr wrap="square">
            <a:spAutoFit/>
          </a:bodyPr>
          <a:lstStyle/>
          <a:p>
            <a:pPr algn="ctr"/>
            <a:r>
              <a:rPr lang="ru-RU" sz="2000" b="1" dirty="0">
                <a:latin typeface="Times New Roman"/>
                <a:ea typeface="Times New Roman"/>
              </a:rPr>
              <a:t>«Кто дальше бросит мешочек?»</a:t>
            </a:r>
            <a:endParaRPr lang="ru-RU" sz="2000" dirty="0">
              <a:latin typeface="Times New Roman"/>
              <a:ea typeface="Times New Roman"/>
            </a:endParaRPr>
          </a:p>
          <a:p>
            <a:pPr algn="ctr"/>
            <a:r>
              <a:rPr lang="ru-RU" sz="2000" b="1" dirty="0">
                <a:latin typeface="Times New Roman"/>
                <a:ea typeface="Times New Roman"/>
              </a:rPr>
              <a:t>(2 младшая группа)</a:t>
            </a:r>
            <a:endParaRPr lang="ru-RU" sz="2000" dirty="0">
              <a:latin typeface="Times New Roman"/>
              <a:ea typeface="Times New Roman"/>
            </a:endParaRPr>
          </a:p>
          <a:p>
            <a:pPr algn="ctr"/>
            <a:r>
              <a:rPr lang="ru-RU" sz="2000" b="1" dirty="0">
                <a:latin typeface="Times New Roman"/>
                <a:ea typeface="Times New Roman"/>
              </a:rPr>
              <a:t>Подвижная игра с </a:t>
            </a:r>
            <a:r>
              <a:rPr lang="ru-RU" sz="2000" b="1" dirty="0" smtClean="0">
                <a:latin typeface="Times New Roman"/>
                <a:ea typeface="Times New Roman"/>
              </a:rPr>
              <a:t>метанием</a:t>
            </a:r>
            <a:endParaRPr lang="en-US" sz="2000" b="1" dirty="0" smtClean="0">
              <a:latin typeface="Times New Roman"/>
              <a:ea typeface="Times New Roman"/>
            </a:endParaRPr>
          </a:p>
          <a:p>
            <a:pPr algn="ctr"/>
            <a:endParaRPr lang="ru-RU" sz="20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упражнять детей метать на дальность правой и левой рукой, действовать по сигналу.</a:t>
            </a:r>
          </a:p>
          <a:p>
            <a:r>
              <a:rPr lang="ru-RU" sz="2000" b="1" dirty="0">
                <a:latin typeface="Times New Roman"/>
                <a:ea typeface="Times New Roman"/>
              </a:rPr>
              <a:t>Атрибуты и оборудование:</a:t>
            </a:r>
            <a:r>
              <a:rPr lang="ru-RU" sz="2000" dirty="0">
                <a:latin typeface="Times New Roman"/>
                <a:ea typeface="Times New Roman"/>
              </a:rPr>
              <a:t> шнур, мешочки с песком.</a:t>
            </a:r>
          </a:p>
          <a:p>
            <a:r>
              <a:rPr lang="ru-RU" sz="2000" b="1" dirty="0">
                <a:latin typeface="Times New Roman"/>
                <a:ea typeface="Times New Roman"/>
              </a:rPr>
              <a:t>Ход игры:</a:t>
            </a:r>
            <a:r>
              <a:rPr lang="ru-RU" sz="2000" dirty="0">
                <a:latin typeface="Times New Roman"/>
                <a:ea typeface="Times New Roman"/>
              </a:rPr>
              <a:t> Дети стоят на одной стороне зала (площадки) за начерченной линией или положенной веревкой. Каждый из играющих получает мешочек, По сигналу воспитателя все дети бросают мешочки вдаль. Каждый внимательно следит за тем, куда упадет его мешочек. По следующему сигналу дети бегут за мешочками, поднимают их и становятся на то место, где лежал мешочек. Они поднимают двумя руками мешочек над головой. Воспитатель отмечает детей, которые бросили мешочек дальше всех. Дети возвращаются на исходные места. </a:t>
            </a:r>
          </a:p>
          <a:p>
            <a:r>
              <a:rPr lang="ru-RU" sz="2000" dirty="0">
                <a:latin typeface="Times New Roman"/>
                <a:ea typeface="Times New Roman"/>
              </a:rPr>
              <a:t>Игру лучше проводить с половиной группы. Бросать мешочки нужно по заданию воспитателя и правой и левой рукой.</a:t>
            </a:r>
          </a:p>
          <a:p>
            <a:pPr>
              <a:spcAft>
                <a:spcPts val="1200"/>
              </a:spcAft>
            </a:pPr>
            <a:r>
              <a:rPr lang="ru-RU" sz="1600" dirty="0">
                <a:latin typeface="Times New Roman"/>
                <a:ea typeface="Times New Roman"/>
              </a:rPr>
              <a:t> </a:t>
            </a:r>
            <a:endParaRPr lang="ru-RU" sz="1600" dirty="0">
              <a:effectLst/>
              <a:latin typeface="Times New Roman"/>
              <a:ea typeface="Times New Roman"/>
            </a:endParaRPr>
          </a:p>
        </p:txBody>
      </p:sp>
    </p:spTree>
    <p:extLst>
      <p:ext uri="{BB962C8B-B14F-4D97-AF65-F5344CB8AC3E}">
        <p14:creationId xmlns:p14="http://schemas.microsoft.com/office/powerpoint/2010/main" val="26945305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22</a:t>
            </a:r>
            <a:endParaRPr lang="ru-RU" sz="2000" b="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386205" y="1907704"/>
            <a:ext cx="5994666" cy="5016758"/>
          </a:xfrm>
          <a:prstGeom prst="rect">
            <a:avLst/>
          </a:prstGeom>
        </p:spPr>
        <p:txBody>
          <a:bodyPr wrap="square">
            <a:spAutoFit/>
          </a:bodyPr>
          <a:lstStyle/>
          <a:p>
            <a:pPr algn="ctr"/>
            <a:r>
              <a:rPr lang="ru-RU" sz="2000" b="1" dirty="0">
                <a:latin typeface="Times New Roman"/>
                <a:ea typeface="Times New Roman"/>
              </a:rPr>
              <a:t>«Попади в круг» (2 младшая группа)</a:t>
            </a:r>
            <a:endParaRPr lang="ru-RU" sz="2000" dirty="0">
              <a:latin typeface="Times New Roman"/>
              <a:ea typeface="Times New Roman"/>
            </a:endParaRPr>
          </a:p>
          <a:p>
            <a:pPr algn="ctr"/>
            <a:r>
              <a:rPr lang="ru-RU" sz="2000" b="1" dirty="0">
                <a:latin typeface="Times New Roman"/>
                <a:ea typeface="Times New Roman"/>
              </a:rPr>
              <a:t>Подвижная игра с метанием</a:t>
            </a:r>
            <a:endParaRPr lang="ru-RU" sz="20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упражнять детей в метании в горизонтальную цель двумя руками снизу. </a:t>
            </a:r>
          </a:p>
          <a:p>
            <a:r>
              <a:rPr lang="ru-RU" sz="2000" b="1" dirty="0">
                <a:latin typeface="Times New Roman"/>
                <a:ea typeface="Times New Roman"/>
              </a:rPr>
              <a:t>Атрибуты и оборудование:</a:t>
            </a:r>
            <a:r>
              <a:rPr lang="ru-RU" sz="2000" dirty="0">
                <a:latin typeface="Times New Roman"/>
                <a:ea typeface="Times New Roman"/>
              </a:rPr>
              <a:t> обруч или круга (из веревки или начерченного на полу, диаметр 1-1,5 м),мешочки.</a:t>
            </a:r>
          </a:p>
          <a:p>
            <a:r>
              <a:rPr lang="ru-RU" sz="2000" b="1" dirty="0">
                <a:latin typeface="Times New Roman"/>
                <a:ea typeface="Times New Roman"/>
              </a:rPr>
              <a:t>Ход игры:</a:t>
            </a:r>
            <a:r>
              <a:rPr lang="ru-RU" sz="2000" dirty="0">
                <a:latin typeface="Times New Roman"/>
                <a:ea typeface="Times New Roman"/>
              </a:rPr>
              <a:t> Дети стоят по кругу на расстоянии 2-3 шагов от лежащего в центре большого обруча или круга (из веревки или начерченного на полу, диаметр 1-1,5 м). В руках у детей мешочки с песком. По сигналу воспитателя «Бросай!» все дети бросают мешочки в круг. Затем воспитатель говорит: «Поднимите мешочки». Дети поднимают мешочки и становятся на место. </a:t>
            </a:r>
          </a:p>
          <a:p>
            <a:r>
              <a:rPr lang="ru-RU" sz="2000" dirty="0">
                <a:latin typeface="Times New Roman"/>
                <a:ea typeface="Times New Roman"/>
              </a:rPr>
              <a:t>Указания. Мешочек надо бросать обеими руками.</a:t>
            </a:r>
            <a:endParaRPr lang="ru-RU" sz="2000" dirty="0">
              <a:effectLst/>
              <a:latin typeface="Times New Roman"/>
              <a:ea typeface="Times New Roman"/>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55278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23</a:t>
            </a:r>
            <a:endParaRPr lang="ru-RU" sz="2000" b="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548680" y="1525012"/>
            <a:ext cx="5688632" cy="5109091"/>
          </a:xfrm>
          <a:prstGeom prst="rect">
            <a:avLst/>
          </a:prstGeom>
        </p:spPr>
        <p:txBody>
          <a:bodyPr wrap="square">
            <a:spAutoFit/>
          </a:bodyPr>
          <a:lstStyle/>
          <a:p>
            <a:pPr algn="ctr"/>
            <a:r>
              <a:rPr lang="ru-RU" sz="2000" b="1" dirty="0">
                <a:latin typeface="Times New Roman"/>
                <a:ea typeface="Times New Roman"/>
              </a:rPr>
              <a:t>« Сбей кеглю» (2 младшая группа)</a:t>
            </a:r>
            <a:endParaRPr lang="ru-RU" sz="2000" dirty="0">
              <a:latin typeface="Times New Roman"/>
              <a:ea typeface="Times New Roman"/>
            </a:endParaRPr>
          </a:p>
          <a:p>
            <a:pPr algn="ctr"/>
            <a:r>
              <a:rPr lang="ru-RU" sz="2000" b="1" dirty="0">
                <a:latin typeface="Times New Roman"/>
                <a:ea typeface="Times New Roman"/>
              </a:rPr>
              <a:t>Подвижная игра с </a:t>
            </a:r>
            <a:r>
              <a:rPr lang="ru-RU" sz="2000" b="1" dirty="0" smtClean="0">
                <a:latin typeface="Times New Roman"/>
                <a:ea typeface="Times New Roman"/>
              </a:rPr>
              <a:t>метанием</a:t>
            </a:r>
            <a:endParaRPr lang="en-US" sz="2000" b="1" dirty="0" smtClean="0">
              <a:latin typeface="Times New Roman"/>
              <a:ea typeface="Times New Roman"/>
            </a:endParaRPr>
          </a:p>
          <a:p>
            <a:pPr algn="ctr"/>
            <a:endParaRPr lang="ru-RU" sz="20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упражнять детей в метании в горизонтальную цель</a:t>
            </a:r>
          </a:p>
          <a:p>
            <a:r>
              <a:rPr lang="ru-RU" sz="2000" b="1" dirty="0">
                <a:latin typeface="Times New Roman"/>
                <a:ea typeface="Times New Roman"/>
              </a:rPr>
              <a:t>Атрибуты и оборудование:</a:t>
            </a:r>
            <a:r>
              <a:rPr lang="ru-RU" sz="2000" dirty="0">
                <a:latin typeface="Times New Roman"/>
                <a:ea typeface="Times New Roman"/>
              </a:rPr>
              <a:t> пластмассовые кегли, шары или мячи диаметром 15-20 см.</a:t>
            </a:r>
          </a:p>
          <a:p>
            <a:r>
              <a:rPr lang="ru-RU" sz="2000" b="1" dirty="0">
                <a:latin typeface="Times New Roman"/>
                <a:ea typeface="Times New Roman"/>
              </a:rPr>
              <a:t>Ход игры:</a:t>
            </a:r>
            <a:r>
              <a:rPr lang="ru-RU" sz="2000" dirty="0">
                <a:latin typeface="Times New Roman"/>
                <a:ea typeface="Times New Roman"/>
              </a:rPr>
              <a:t> на земле чертят линию. На расстоянии 1-1,5 м от нее ставят 2-3 большие кегли (расстояние между кеглями 15-20 см). Дети по очереди подходят к этому месту, берут в руки лежащие мячи, катят их, стараясь сбить кеглю. Прокатив 3 мяча, ребенок бежит, собирает их и передает следующему играющему.</a:t>
            </a:r>
          </a:p>
          <a:p>
            <a:pPr>
              <a:spcAft>
                <a:spcPts val="1200"/>
              </a:spcAft>
            </a:pPr>
            <a:r>
              <a:rPr lang="ru-RU" sz="2000" dirty="0">
                <a:latin typeface="Times New Roman"/>
                <a:ea typeface="Times New Roman"/>
              </a:rPr>
              <a:t> </a:t>
            </a:r>
          </a:p>
          <a:p>
            <a:pPr>
              <a:spcAft>
                <a:spcPts val="1200"/>
              </a:spcAft>
            </a:pPr>
            <a:r>
              <a:rPr lang="ru-RU" sz="1600" dirty="0">
                <a:latin typeface="Times New Roman"/>
                <a:ea typeface="Times New Roman"/>
              </a:rPr>
              <a:t> </a:t>
            </a:r>
            <a:endParaRPr lang="ru-RU" sz="1600" dirty="0">
              <a:effectLst/>
              <a:latin typeface="Times New Roman"/>
              <a:ea typeface="Times New Roman"/>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65053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24</a:t>
            </a:r>
            <a:endParaRPr lang="ru-RU" sz="2000" b="1" dirty="0">
              <a:latin typeface="Times New Roman" panose="02020603050405020304" pitchFamily="18" charset="0"/>
              <a:cs typeface="Times New Roman" panose="02020603050405020304" pitchFamily="18"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60648" y="971600"/>
            <a:ext cx="6336704" cy="7602081"/>
          </a:xfrm>
          <a:prstGeom prst="rect">
            <a:avLst/>
          </a:prstGeom>
        </p:spPr>
        <p:txBody>
          <a:bodyPr wrap="square">
            <a:spAutoFit/>
          </a:bodyPr>
          <a:lstStyle/>
          <a:p>
            <a:pPr algn="ctr">
              <a:spcAft>
                <a:spcPts val="1200"/>
              </a:spcAft>
            </a:pPr>
            <a:r>
              <a:rPr lang="ru-RU" sz="1600" dirty="0">
                <a:latin typeface="Times New Roman"/>
                <a:ea typeface="Times New Roman"/>
              </a:rPr>
              <a:t> </a:t>
            </a:r>
          </a:p>
          <a:p>
            <a:pPr algn="ctr"/>
            <a:r>
              <a:rPr lang="ru-RU" sz="2400" b="1" dirty="0">
                <a:latin typeface="Times New Roman"/>
                <a:ea typeface="Times New Roman"/>
              </a:rPr>
              <a:t>«Береги предмет» </a:t>
            </a:r>
            <a:r>
              <a:rPr lang="ru-RU" b="1" dirty="0">
                <a:latin typeface="Times New Roman"/>
                <a:ea typeface="Times New Roman"/>
              </a:rPr>
              <a:t>(2 младшая группа)</a:t>
            </a:r>
            <a:endParaRPr lang="ru-RU" sz="1600" dirty="0">
              <a:latin typeface="Times New Roman"/>
              <a:ea typeface="Times New Roman"/>
            </a:endParaRPr>
          </a:p>
          <a:p>
            <a:pPr algn="ctr"/>
            <a:r>
              <a:rPr lang="ru-RU" b="1" dirty="0">
                <a:latin typeface="Times New Roman"/>
                <a:ea typeface="Times New Roman"/>
              </a:rPr>
              <a:t>Малоподвижная игра </a:t>
            </a:r>
            <a:endParaRPr lang="ru-RU" sz="16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упражнять детей действовать по сигналу педагога, ориентироваться в пространстве</a:t>
            </a:r>
          </a:p>
          <a:p>
            <a:r>
              <a:rPr lang="ru-RU" sz="2000" b="1" dirty="0">
                <a:latin typeface="Times New Roman"/>
                <a:ea typeface="Times New Roman"/>
              </a:rPr>
              <a:t>Атрибуты и оборудование:</a:t>
            </a:r>
            <a:r>
              <a:rPr lang="ru-RU" sz="2000" dirty="0">
                <a:latin typeface="Times New Roman"/>
                <a:ea typeface="Times New Roman"/>
              </a:rPr>
              <a:t> кубики или другие предметы (на один меньше числа играющих)</a:t>
            </a:r>
          </a:p>
          <a:p>
            <a:r>
              <a:rPr lang="ru-RU" sz="2000" b="1" dirty="0">
                <a:latin typeface="Times New Roman"/>
                <a:ea typeface="Times New Roman"/>
              </a:rPr>
              <a:t>Ход игры:</a:t>
            </a:r>
            <a:r>
              <a:rPr lang="ru-RU" sz="2000" dirty="0">
                <a:latin typeface="Times New Roman"/>
                <a:ea typeface="Times New Roman"/>
              </a:rPr>
              <a:t> играющие образуют круг. Они стоят, немного расставив ноги и держа руки за спину. У ног каждого ребёнка лежит кубик( или другой предмет). Один ребёнок( водящий)находиться в середине круга. Водящий старается взять то у одного, то у другого ребёнка кубик. Желая уберечь его, играющий, к которому стремиться водящий, приседает, закрывает кубик руками и не дает до него дотронуться. Как только водящий отходит, играющий встаёт. Ребёнок, не защитивший свой кубик, выходит из круга. Он временно не участвует в игре. Когда водящему удается взять кубик у 2-3 играющих, называется новый водящий. При перемене водящего дети, стоящие за кругом ,возвращаются в круг, и игра повторяется.</a:t>
            </a:r>
          </a:p>
          <a:p>
            <a:r>
              <a:rPr lang="ru-RU" sz="2000" dirty="0">
                <a:latin typeface="Times New Roman"/>
                <a:ea typeface="Times New Roman"/>
              </a:rPr>
              <a:t>Правила. Закрывать кубик только тогда, когда к нему подходит водящий. Как только водящий отходит, тотчас вставать. </a:t>
            </a:r>
            <a:endParaRPr lang="ru-RU" sz="2000" dirty="0">
              <a:effectLst/>
              <a:latin typeface="Times New Roman"/>
              <a:ea typeface="Times New Roman"/>
            </a:endParaRPr>
          </a:p>
        </p:txBody>
      </p:sp>
    </p:spTree>
    <p:extLst>
      <p:ext uri="{BB962C8B-B14F-4D97-AF65-F5344CB8AC3E}">
        <p14:creationId xmlns:p14="http://schemas.microsoft.com/office/powerpoint/2010/main" val="17551246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25</a:t>
            </a:r>
            <a:endParaRPr lang="ru-RU" sz="2000" b="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386662" y="1835696"/>
            <a:ext cx="6192688" cy="5324535"/>
          </a:xfrm>
          <a:prstGeom prst="rect">
            <a:avLst/>
          </a:prstGeom>
        </p:spPr>
        <p:txBody>
          <a:bodyPr wrap="square">
            <a:spAutoFit/>
          </a:bodyPr>
          <a:lstStyle/>
          <a:p>
            <a:pPr algn="ctr"/>
            <a:r>
              <a:rPr lang="ru-RU" sz="2000" b="1" dirty="0">
                <a:latin typeface="Times New Roman"/>
                <a:ea typeface="Times New Roman"/>
              </a:rPr>
              <a:t>«Найди свое место» (2 младшая группа)</a:t>
            </a:r>
            <a:endParaRPr lang="ru-RU" sz="2000" dirty="0">
              <a:latin typeface="Times New Roman"/>
              <a:ea typeface="Times New Roman"/>
            </a:endParaRPr>
          </a:p>
          <a:p>
            <a:pPr algn="ctr"/>
            <a:r>
              <a:rPr lang="ru-RU" sz="2000" b="1" dirty="0">
                <a:latin typeface="Times New Roman"/>
                <a:ea typeface="Times New Roman"/>
              </a:rPr>
              <a:t>Подвижная игра с бегом</a:t>
            </a:r>
            <a:r>
              <a:rPr lang="ru-RU" sz="2000" dirty="0">
                <a:latin typeface="Times New Roman"/>
                <a:ea typeface="Times New Roman"/>
              </a:rPr>
              <a:t> </a:t>
            </a:r>
            <a:r>
              <a:rPr lang="ru-RU" sz="2000" b="1" dirty="0">
                <a:latin typeface="Times New Roman"/>
                <a:ea typeface="Times New Roman"/>
              </a:rPr>
              <a:t>на ориентировку в </a:t>
            </a:r>
            <a:r>
              <a:rPr lang="ru-RU" sz="2000" b="1" dirty="0" smtClean="0">
                <a:latin typeface="Times New Roman"/>
                <a:ea typeface="Times New Roman"/>
              </a:rPr>
              <a:t>пространстве</a:t>
            </a:r>
            <a:endParaRPr lang="en-US" sz="2000" b="1" dirty="0" smtClean="0">
              <a:latin typeface="Times New Roman"/>
              <a:ea typeface="Times New Roman"/>
            </a:endParaRPr>
          </a:p>
          <a:p>
            <a:pPr algn="ctr"/>
            <a:endParaRPr lang="ru-RU" sz="2000" dirty="0">
              <a:latin typeface="Times New Roman"/>
              <a:ea typeface="Times New Roman"/>
            </a:endParaRPr>
          </a:p>
          <a:p>
            <a:r>
              <a:rPr lang="ru-RU" sz="2000" b="1" dirty="0">
                <a:latin typeface="Times New Roman"/>
                <a:ea typeface="Times New Roman"/>
              </a:rPr>
              <a:t>Цель: </a:t>
            </a:r>
            <a:r>
              <a:rPr lang="ru-RU" sz="2000" dirty="0">
                <a:latin typeface="Times New Roman"/>
                <a:ea typeface="Times New Roman"/>
              </a:rPr>
              <a:t>упражнять детей действовать по сигналу педагога, ориентироваться в пространстве. </a:t>
            </a:r>
          </a:p>
          <a:p>
            <a:r>
              <a:rPr lang="ru-RU" sz="2000" b="1" dirty="0">
                <a:latin typeface="Times New Roman"/>
                <a:ea typeface="Times New Roman"/>
              </a:rPr>
              <a:t>Атрибуты и оборудование:</a:t>
            </a:r>
            <a:r>
              <a:rPr lang="ru-RU" sz="2000" dirty="0">
                <a:latin typeface="Times New Roman"/>
                <a:ea typeface="Times New Roman"/>
              </a:rPr>
              <a:t> платок</a:t>
            </a:r>
          </a:p>
          <a:p>
            <a:r>
              <a:rPr lang="ru-RU" sz="2000" b="1" dirty="0">
                <a:latin typeface="Times New Roman"/>
                <a:ea typeface="Times New Roman"/>
              </a:rPr>
              <a:t>Ход игры: </a:t>
            </a:r>
            <a:r>
              <a:rPr lang="ru-RU" sz="2000" dirty="0">
                <a:latin typeface="Times New Roman"/>
                <a:ea typeface="Times New Roman"/>
              </a:rPr>
              <a:t>Дети образуют круг. Водящий за кругом с платочком в руке. По сигналу воспитателя он пробегает за стоящими в кругу детьми, кладет кому-нибудь из них платок на плечо и продолжает бежать. Тот, у кого оказался платок, бежит навстречу водящему. В это время дети раздвигаются, как бы заполняя освободившееся место. Водящий и ребенок с платком должны отыскать это место и встать.</a:t>
            </a:r>
          </a:p>
          <a:p>
            <a:r>
              <a:rPr lang="ru-RU" sz="2000" dirty="0">
                <a:latin typeface="Times New Roman"/>
                <a:ea typeface="Times New Roman"/>
              </a:rPr>
              <a:t>Правила: вставший на место остается в кругу, а опоздавший становится рядом.</a:t>
            </a:r>
            <a:endParaRPr lang="ru-RU" sz="2000" dirty="0">
              <a:effectLst/>
              <a:latin typeface="Times New Roman"/>
              <a:ea typeface="Times New Roman"/>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8882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26</a:t>
            </a:r>
            <a:endParaRPr lang="ru-RU" sz="2000" b="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6672" y="2195736"/>
            <a:ext cx="5922658" cy="4678204"/>
          </a:xfrm>
          <a:prstGeom prst="rect">
            <a:avLst/>
          </a:prstGeom>
        </p:spPr>
        <p:txBody>
          <a:bodyPr wrap="square">
            <a:spAutoFit/>
          </a:bodyPr>
          <a:lstStyle/>
          <a:p>
            <a:pPr algn="ctr"/>
            <a:r>
              <a:rPr lang="ru-RU" sz="2400" b="1" dirty="0">
                <a:latin typeface="Times New Roman"/>
                <a:ea typeface="Times New Roman"/>
              </a:rPr>
              <a:t>«Угадай, кто и где кричит»</a:t>
            </a:r>
            <a:endParaRPr lang="ru-RU" sz="1600" dirty="0">
              <a:latin typeface="Times New Roman"/>
              <a:ea typeface="Times New Roman"/>
            </a:endParaRPr>
          </a:p>
          <a:p>
            <a:pPr algn="ctr"/>
            <a:r>
              <a:rPr lang="ru-RU" b="1" dirty="0">
                <a:latin typeface="Times New Roman"/>
                <a:ea typeface="Times New Roman"/>
              </a:rPr>
              <a:t>(2 младшая группа)</a:t>
            </a:r>
            <a:endParaRPr lang="ru-RU" sz="1600" dirty="0">
              <a:latin typeface="Times New Roman"/>
              <a:ea typeface="Times New Roman"/>
            </a:endParaRPr>
          </a:p>
          <a:p>
            <a:r>
              <a:rPr lang="ru-RU" sz="2000" b="1" dirty="0">
                <a:latin typeface="Times New Roman"/>
                <a:ea typeface="Times New Roman"/>
              </a:rPr>
              <a:t>Малоподвижная игра на ориентировку в пространстве</a:t>
            </a:r>
            <a:endParaRPr lang="ru-RU" sz="20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Развивать у детей внимание.</a:t>
            </a:r>
          </a:p>
          <a:p>
            <a:r>
              <a:rPr lang="ru-RU" sz="2000" b="1" dirty="0">
                <a:latin typeface="Times New Roman"/>
                <a:ea typeface="Times New Roman"/>
              </a:rPr>
              <a:t>Атрибуты и оборудование:</a:t>
            </a:r>
            <a:r>
              <a:rPr lang="ru-RU" sz="2000" dirty="0">
                <a:latin typeface="Times New Roman"/>
                <a:ea typeface="Times New Roman"/>
              </a:rPr>
              <a:t> колокольчик</a:t>
            </a:r>
          </a:p>
          <a:p>
            <a:r>
              <a:rPr lang="ru-RU" sz="2000" b="1" dirty="0">
                <a:latin typeface="Times New Roman"/>
                <a:ea typeface="Times New Roman"/>
              </a:rPr>
              <a:t>Ход игры:</a:t>
            </a:r>
            <a:r>
              <a:rPr lang="ru-RU" sz="2000" dirty="0">
                <a:latin typeface="Times New Roman"/>
                <a:ea typeface="Times New Roman"/>
              </a:rPr>
              <a:t> Дети сидят лицом к стене. Помощник воспитателя прячется в другом конце комнаты и звонит в колокольчик. Воспитатель говорит: «Послушайте, где звенит, и найдите колокольчик» когда дети находят колокольчик, воспитатель хвалит их, а затем снова предлагает вернуться к стене. Помощник воспитателя опять звонит в колокольчик, спрятавшись в другом месте.</a:t>
            </a:r>
          </a:p>
          <a:p>
            <a:pPr>
              <a:spcAft>
                <a:spcPts val="1200"/>
              </a:spcAft>
            </a:pPr>
            <a:r>
              <a:rPr lang="ru-RU" sz="1600" dirty="0">
                <a:latin typeface="Times New Roman"/>
                <a:ea typeface="Times New Roman"/>
              </a:rPr>
              <a:t> </a:t>
            </a:r>
            <a:endParaRPr lang="ru-RU" sz="1600" dirty="0">
              <a:effectLst/>
              <a:latin typeface="Times New Roman"/>
              <a:ea typeface="Times New Roman"/>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43133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27</a:t>
            </a:r>
            <a:endParaRPr lang="ru-RU" sz="2000" b="1" dirty="0">
              <a:latin typeface="Times New Roman" panose="02020603050405020304" pitchFamily="18" charset="0"/>
              <a:cs typeface="Times New Roman" panose="02020603050405020304" pitchFamily="18"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300606" y="1619672"/>
            <a:ext cx="6264696" cy="7078861"/>
          </a:xfrm>
          <a:prstGeom prst="rect">
            <a:avLst/>
          </a:prstGeom>
        </p:spPr>
        <p:txBody>
          <a:bodyPr wrap="square">
            <a:spAutoFit/>
          </a:bodyPr>
          <a:lstStyle/>
          <a:p>
            <a:pPr algn="ctr"/>
            <a:r>
              <a:rPr lang="ru-RU" sz="2400" b="1" dirty="0">
                <a:latin typeface="Times New Roman"/>
                <a:ea typeface="Times New Roman"/>
              </a:rPr>
              <a:t>«Найди, что спрятано» </a:t>
            </a:r>
            <a:r>
              <a:rPr lang="ru-RU" b="1" dirty="0">
                <a:latin typeface="Times New Roman"/>
                <a:ea typeface="Times New Roman"/>
              </a:rPr>
              <a:t>(2 младшая группа)</a:t>
            </a:r>
            <a:endParaRPr lang="ru-RU" sz="1600" dirty="0">
              <a:latin typeface="Times New Roman"/>
              <a:ea typeface="Times New Roman"/>
            </a:endParaRPr>
          </a:p>
          <a:p>
            <a:r>
              <a:rPr lang="ru-RU" b="1" dirty="0">
                <a:latin typeface="Times New Roman"/>
                <a:ea typeface="Times New Roman"/>
              </a:rPr>
              <a:t>Малоподвижная игра на ориентировку в пространстве</a:t>
            </a:r>
            <a:endParaRPr lang="ru-RU" sz="1600" dirty="0">
              <a:latin typeface="Times New Roman"/>
              <a:ea typeface="Times New Roman"/>
            </a:endParaRPr>
          </a:p>
          <a:p>
            <a:r>
              <a:rPr lang="ru-RU" b="1" dirty="0">
                <a:latin typeface="Times New Roman"/>
                <a:ea typeface="Times New Roman"/>
              </a:rPr>
              <a:t>Цель:</a:t>
            </a:r>
            <a:r>
              <a:rPr lang="ru-RU" dirty="0">
                <a:latin typeface="Times New Roman"/>
                <a:ea typeface="Times New Roman"/>
              </a:rPr>
              <a:t> Развивать у детей зрительную память, внимание.</a:t>
            </a:r>
            <a:endParaRPr lang="ru-RU" sz="1600" dirty="0">
              <a:latin typeface="Times New Roman"/>
              <a:ea typeface="Times New Roman"/>
            </a:endParaRPr>
          </a:p>
          <a:p>
            <a:r>
              <a:rPr lang="ru-RU" b="1" dirty="0">
                <a:latin typeface="Times New Roman"/>
                <a:ea typeface="Times New Roman"/>
              </a:rPr>
              <a:t>Атрибуты и оборудование:</a:t>
            </a:r>
            <a:r>
              <a:rPr lang="ru-RU" dirty="0">
                <a:latin typeface="Times New Roman"/>
                <a:ea typeface="Times New Roman"/>
              </a:rPr>
              <a:t> три – пять предметов</a:t>
            </a:r>
            <a:endParaRPr lang="ru-RU" sz="1600" dirty="0">
              <a:latin typeface="Times New Roman"/>
              <a:ea typeface="Times New Roman"/>
            </a:endParaRPr>
          </a:p>
          <a:p>
            <a:r>
              <a:rPr lang="ru-RU" b="1" dirty="0">
                <a:latin typeface="Times New Roman"/>
                <a:ea typeface="Times New Roman"/>
              </a:rPr>
              <a:t>Ход игры:</a:t>
            </a:r>
            <a:r>
              <a:rPr lang="ru-RU" dirty="0">
                <a:latin typeface="Times New Roman"/>
                <a:ea typeface="Times New Roman"/>
              </a:rPr>
              <a:t> Дети сидят на стульях, на полу, по одной линии. Воспитатель кладет в центре круга три – пять предметов и предлагает их запомнить. Затем играющие встают и поворачиваются спиной к центру или к стене и закрывают глаза. Воспитатель прячет один предмет, лежащий в центре круга и говорит «Посмотрите». Дети открывают глаза, поворачиваются лицом к центу и вспоминают, какого предмета нет. Воспитатель подходит к детям и каждый из них на ухо говорит ему, что спрятано. Когда большинство играющих даст правильный ответ, воспитатель громко называет спрятанный предмет. После этого игра возобновляется.</a:t>
            </a:r>
            <a:endParaRPr lang="ru-RU" sz="1600" dirty="0">
              <a:latin typeface="Times New Roman"/>
              <a:ea typeface="Times New Roman"/>
            </a:endParaRPr>
          </a:p>
          <a:p>
            <a:r>
              <a:rPr lang="ru-RU" dirty="0">
                <a:latin typeface="Times New Roman"/>
                <a:ea typeface="Times New Roman"/>
              </a:rPr>
              <a:t>Правила: </a:t>
            </a:r>
            <a:endParaRPr lang="ru-RU" sz="1600" dirty="0">
              <a:latin typeface="Times New Roman"/>
              <a:ea typeface="Times New Roman"/>
            </a:endParaRPr>
          </a:p>
          <a:p>
            <a:r>
              <a:rPr lang="ru-RU" dirty="0">
                <a:latin typeface="Times New Roman"/>
                <a:ea typeface="Times New Roman"/>
              </a:rPr>
              <a:t>1. Когда воспитатель прячет предмет, играющие поворачиваются спиной и закрывают глаза</a:t>
            </a:r>
            <a:endParaRPr lang="ru-RU" sz="1600" dirty="0">
              <a:latin typeface="Times New Roman"/>
              <a:ea typeface="Times New Roman"/>
            </a:endParaRPr>
          </a:p>
          <a:p>
            <a:r>
              <a:rPr lang="ru-RU" dirty="0">
                <a:latin typeface="Times New Roman"/>
                <a:ea typeface="Times New Roman"/>
              </a:rPr>
              <a:t>2. По сигналу «Посмотрите!», играющие открывают глаза и снова поворачиваются лицом к центру круга.</a:t>
            </a:r>
            <a:endParaRPr lang="ru-RU" sz="1600" dirty="0">
              <a:latin typeface="Times New Roman"/>
              <a:ea typeface="Times New Roman"/>
            </a:endParaRPr>
          </a:p>
          <a:p>
            <a:r>
              <a:rPr lang="ru-RU" dirty="0">
                <a:latin typeface="Times New Roman"/>
                <a:ea typeface="Times New Roman"/>
              </a:rPr>
              <a:t>Варианты: Закрепить знания основных цветов, взять кубики или флажки. Вызывать одного играющего. Убирать по 2 предмета.</a:t>
            </a:r>
            <a:endParaRPr lang="ru-RU" sz="1600" dirty="0">
              <a:latin typeface="Times New Roman"/>
              <a:ea typeface="Times New Roman"/>
            </a:endParaRPr>
          </a:p>
          <a:p>
            <a:pPr>
              <a:spcAft>
                <a:spcPts val="1200"/>
              </a:spcAft>
            </a:pPr>
            <a:r>
              <a:rPr lang="ru-RU" sz="1600" dirty="0">
                <a:latin typeface="Times New Roman"/>
                <a:ea typeface="Times New Roman"/>
              </a:rPr>
              <a:t> </a:t>
            </a:r>
            <a:endParaRPr lang="ru-RU" sz="1600" dirty="0">
              <a:effectLst/>
              <a:latin typeface="Times New Roman"/>
              <a:ea typeface="Times New Roman"/>
            </a:endParaRPr>
          </a:p>
        </p:txBody>
      </p:sp>
    </p:spTree>
    <p:extLst>
      <p:ext uri="{BB962C8B-B14F-4D97-AF65-F5344CB8AC3E}">
        <p14:creationId xmlns:p14="http://schemas.microsoft.com/office/powerpoint/2010/main" val="26534673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28</a:t>
            </a:r>
            <a:endParaRPr lang="ru-RU" sz="2000" b="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04664" y="1894344"/>
            <a:ext cx="6120680" cy="5940088"/>
          </a:xfrm>
          <a:prstGeom prst="rect">
            <a:avLst/>
          </a:prstGeom>
        </p:spPr>
        <p:txBody>
          <a:bodyPr wrap="square">
            <a:spAutoFit/>
          </a:bodyPr>
          <a:lstStyle/>
          <a:p>
            <a:pPr lvl="0" algn="ctr"/>
            <a:r>
              <a:rPr lang="ru-RU" sz="2000" b="1" dirty="0">
                <a:latin typeface="Times New Roman" panose="02020603050405020304" pitchFamily="18" charset="0"/>
                <a:cs typeface="Times New Roman" panose="02020603050405020304" pitchFamily="18" charset="0"/>
              </a:rPr>
              <a:t>П/и «Пчелки</a:t>
            </a:r>
            <a:r>
              <a:rPr lang="ru-RU" sz="2000" b="1" dirty="0" smtClean="0">
                <a:latin typeface="Times New Roman" panose="02020603050405020304" pitchFamily="18" charset="0"/>
                <a:cs typeface="Times New Roman" panose="02020603050405020304" pitchFamily="18" charset="0"/>
              </a:rPr>
              <a:t>»</a:t>
            </a:r>
            <a:r>
              <a:rPr lang="ru-RU" sz="2000" b="1" dirty="0">
                <a:solidFill>
                  <a:prstClr val="black"/>
                </a:solidFill>
                <a:latin typeface="Times New Roman"/>
                <a:ea typeface="Times New Roman"/>
              </a:rPr>
              <a:t> (2 младшая группа</a:t>
            </a:r>
            <a:r>
              <a:rPr lang="ru-RU" sz="2000" b="1" dirty="0" smtClean="0">
                <a:solidFill>
                  <a:prstClr val="black"/>
                </a:solidFill>
                <a:latin typeface="Times New Roman"/>
                <a:ea typeface="Times New Roman"/>
              </a:rPr>
              <a:t>)</a:t>
            </a:r>
            <a:endParaRPr lang="en-US" sz="2000" b="1" dirty="0" smtClean="0">
              <a:latin typeface="Times New Roman" panose="02020603050405020304" pitchFamily="18" charset="0"/>
              <a:cs typeface="Times New Roman" panose="02020603050405020304" pitchFamily="18" charset="0"/>
            </a:endParaRPr>
          </a:p>
          <a:p>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Цель: учить действовать по словесному сигналу; развивать быстроту, ловкость; упражнять в диалогической речи.</a:t>
            </a:r>
          </a:p>
          <a:p>
            <a:r>
              <a:rPr lang="ru-RU" sz="2000" dirty="0">
                <a:latin typeface="Times New Roman" panose="02020603050405020304" pitchFamily="18" charset="0"/>
                <a:cs typeface="Times New Roman" panose="02020603050405020304" pitchFamily="18" charset="0"/>
              </a:rPr>
              <a:t>Ход игры: Все дети —  пчелки , они бегают по комнате, размахивают крыльями, жужжат: «Ж-ж-ж». Появляется медведь (выбранный по желанию) и говорит</a:t>
            </a:r>
            <a:r>
              <a:rPr lang="ru-RU" sz="2000" dirty="0" smtClean="0">
                <a:latin typeface="Times New Roman" panose="02020603050405020304" pitchFamily="18" charset="0"/>
                <a:cs typeface="Times New Roman" panose="02020603050405020304" pitchFamily="18" charset="0"/>
              </a:rPr>
              <a:t>:</a:t>
            </a:r>
            <a:endParaRPr lang="en-US" sz="2000" dirty="0" smtClean="0">
              <a:latin typeface="Times New Roman" panose="02020603050405020304" pitchFamily="18" charset="0"/>
              <a:cs typeface="Times New Roman" panose="02020603050405020304" pitchFamily="18" charset="0"/>
            </a:endParaRPr>
          </a:p>
          <a:p>
            <a:endParaRPr lang="ru-RU" sz="2000" dirty="0">
              <a:latin typeface="Times New Roman" panose="02020603050405020304" pitchFamily="18" charset="0"/>
              <a:cs typeface="Times New Roman" panose="02020603050405020304" pitchFamily="18" charset="0"/>
            </a:endParaRPr>
          </a:p>
          <a:p>
            <a:r>
              <a:rPr lang="ru-RU" sz="2000" i="1" dirty="0">
                <a:latin typeface="Times New Roman" panose="02020603050405020304" pitchFamily="18" charset="0"/>
                <a:cs typeface="Times New Roman" panose="02020603050405020304" pitchFamily="18" charset="0"/>
              </a:rPr>
              <a:t>Мишка-медведь идет,</a:t>
            </a:r>
            <a:endParaRPr lang="ru-RU" sz="2000" dirty="0">
              <a:latin typeface="Times New Roman" panose="02020603050405020304" pitchFamily="18" charset="0"/>
              <a:cs typeface="Times New Roman" panose="02020603050405020304" pitchFamily="18" charset="0"/>
            </a:endParaRPr>
          </a:p>
          <a:p>
            <a:r>
              <a:rPr lang="ru-RU" sz="2000" i="1" dirty="0">
                <a:latin typeface="Times New Roman" panose="02020603050405020304" pitchFamily="18" charset="0"/>
                <a:cs typeface="Times New Roman" panose="02020603050405020304" pitchFamily="18" charset="0"/>
              </a:rPr>
              <a:t>Мед у пчелок унесет.</a:t>
            </a:r>
            <a:endParaRPr lang="ru-RU" sz="2000" dirty="0">
              <a:latin typeface="Times New Roman" panose="02020603050405020304" pitchFamily="18" charset="0"/>
              <a:cs typeface="Times New Roman" panose="02020603050405020304" pitchFamily="18" charset="0"/>
            </a:endParaRPr>
          </a:p>
          <a:p>
            <a:r>
              <a:rPr lang="ru-RU" sz="2000" i="1" dirty="0">
                <a:latin typeface="Times New Roman" panose="02020603050405020304" pitchFamily="18" charset="0"/>
                <a:cs typeface="Times New Roman" panose="02020603050405020304" pitchFamily="18" charset="0"/>
              </a:rPr>
              <a:t> Пчелки  отвечают:</a:t>
            </a:r>
            <a:endParaRPr lang="ru-RU" sz="2000" dirty="0">
              <a:latin typeface="Times New Roman" panose="02020603050405020304" pitchFamily="18" charset="0"/>
              <a:cs typeface="Times New Roman" panose="02020603050405020304" pitchFamily="18" charset="0"/>
            </a:endParaRPr>
          </a:p>
          <a:p>
            <a:r>
              <a:rPr lang="ru-RU" sz="2000" i="1" dirty="0">
                <a:latin typeface="Times New Roman" panose="02020603050405020304" pitchFamily="18" charset="0"/>
                <a:cs typeface="Times New Roman" panose="02020603050405020304" pitchFamily="18" charset="0"/>
              </a:rPr>
              <a:t>Этот улей — домик наш.</a:t>
            </a:r>
            <a:endParaRPr lang="ru-RU" sz="2000" dirty="0">
              <a:latin typeface="Times New Roman" panose="02020603050405020304" pitchFamily="18" charset="0"/>
              <a:cs typeface="Times New Roman" panose="02020603050405020304" pitchFamily="18" charset="0"/>
            </a:endParaRPr>
          </a:p>
          <a:p>
            <a:r>
              <a:rPr lang="ru-RU" sz="2000" i="1" dirty="0">
                <a:latin typeface="Times New Roman" panose="02020603050405020304" pitchFamily="18" charset="0"/>
                <a:cs typeface="Times New Roman" panose="02020603050405020304" pitchFamily="18" charset="0"/>
              </a:rPr>
              <a:t>Уходи, медведь, от нас,</a:t>
            </a:r>
            <a:endParaRPr lang="ru-RU" sz="2000" dirty="0">
              <a:latin typeface="Times New Roman" panose="02020603050405020304" pitchFamily="18" charset="0"/>
              <a:cs typeface="Times New Roman" panose="02020603050405020304" pitchFamily="18" charset="0"/>
            </a:endParaRPr>
          </a:p>
          <a:p>
            <a:r>
              <a:rPr lang="ru-RU" sz="2000" i="1" dirty="0">
                <a:latin typeface="Times New Roman" panose="02020603050405020304" pitchFamily="18" charset="0"/>
                <a:cs typeface="Times New Roman" panose="02020603050405020304" pitchFamily="18" charset="0"/>
              </a:rPr>
              <a:t>Ж-ж-ж-ж</a:t>
            </a:r>
            <a:r>
              <a:rPr lang="ru-RU" sz="2000" i="1" dirty="0" smtClean="0">
                <a:latin typeface="Times New Roman" panose="02020603050405020304" pitchFamily="18" charset="0"/>
                <a:cs typeface="Times New Roman" panose="02020603050405020304" pitchFamily="18" charset="0"/>
              </a:rPr>
              <a:t>!</a:t>
            </a:r>
            <a:endParaRPr lang="en-US" sz="2000" i="1" dirty="0" smtClean="0">
              <a:latin typeface="Times New Roman" panose="02020603050405020304" pitchFamily="18" charset="0"/>
              <a:cs typeface="Times New Roman" panose="02020603050405020304" pitchFamily="18" charset="0"/>
            </a:endParaRPr>
          </a:p>
          <a:p>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 Пчелки  машут крыльями, жужжат, прогоняя медведя.</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9677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29</a:t>
            </a:r>
            <a:endParaRPr lang="ru-RU" sz="2000" b="1"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500201" y="2032844"/>
            <a:ext cx="5850650" cy="5632311"/>
          </a:xfrm>
          <a:prstGeom prst="rect">
            <a:avLst/>
          </a:prstGeom>
        </p:spPr>
        <p:txBody>
          <a:bodyPr wrap="square">
            <a:spAutoFit/>
          </a:bodyPr>
          <a:lstStyle/>
          <a:p>
            <a:r>
              <a:rPr lang="ru-RU" sz="2000" b="1" dirty="0">
                <a:latin typeface="Times New Roman" panose="02020603050405020304" pitchFamily="18" charset="0"/>
                <a:cs typeface="Times New Roman" panose="02020603050405020304" pitchFamily="18" charset="0"/>
              </a:rPr>
              <a:t>Подвижная игра «Догони мяч</a:t>
            </a:r>
            <a:r>
              <a:rPr lang="ru-RU" sz="2000" b="1" dirty="0" smtClean="0">
                <a:latin typeface="Times New Roman" panose="02020603050405020304" pitchFamily="18" charset="0"/>
                <a:cs typeface="Times New Roman" panose="02020603050405020304" pitchFamily="18" charset="0"/>
              </a:rPr>
              <a:t>» (2 младшая группа)</a:t>
            </a:r>
            <a:endParaRPr lang="en-US" sz="2000" b="1" dirty="0" smtClean="0">
              <a:latin typeface="Times New Roman" panose="02020603050405020304" pitchFamily="18" charset="0"/>
              <a:cs typeface="Times New Roman" panose="02020603050405020304" pitchFamily="18" charset="0"/>
            </a:endParaRPr>
          </a:p>
          <a:p>
            <a:r>
              <a:rPr lang="ru-RU" sz="2000" b="1" dirty="0" smtClean="0">
                <a:latin typeface="Times New Roman" panose="02020603050405020304" pitchFamily="18" charset="0"/>
                <a:cs typeface="Times New Roman" panose="02020603050405020304" pitchFamily="18" charset="0"/>
              </a:rPr>
              <a:t>Цель:</a:t>
            </a:r>
            <a:r>
              <a:rPr lang="ru-RU" sz="2000" dirty="0" smtClean="0">
                <a:latin typeface="Times New Roman" panose="02020603050405020304" pitchFamily="18" charset="0"/>
                <a:cs typeface="Times New Roman" panose="02020603050405020304" pitchFamily="18" charset="0"/>
              </a:rPr>
              <a:t> Развивать </a:t>
            </a:r>
            <a:r>
              <a:rPr lang="ru-RU" sz="2000" dirty="0">
                <a:latin typeface="Times New Roman" panose="02020603050405020304" pitchFamily="18" charset="0"/>
                <a:cs typeface="Times New Roman" panose="02020603050405020304" pitchFamily="18" charset="0"/>
              </a:rPr>
              <a:t>у детей умение выполнять движения по сигналу воспитателя, двигаться в коллективе, не толкаясь. Упражнять детей в беге в прямом направлении. </a:t>
            </a:r>
            <a:endParaRPr lang="ru-RU" sz="2000" b="1"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В руках у воспитателя корзина с мячами по количеству детей. Со словами «Раз, два, три – мячик догони»,  воспитатель выбрасывает мячи из корзины. Стоящие дети  бегут за мячами, берут один мячик и несут в корзину к  воспитателю.</a:t>
            </a:r>
          </a:p>
          <a:p>
            <a:r>
              <a:rPr lang="ru-RU" sz="2000" dirty="0">
                <a:latin typeface="Times New Roman" panose="02020603050405020304" pitchFamily="18" charset="0"/>
                <a:cs typeface="Times New Roman" panose="02020603050405020304" pitchFamily="18" charset="0"/>
              </a:rPr>
              <a:t>Варианты: </a:t>
            </a:r>
          </a:p>
          <a:p>
            <a:r>
              <a:rPr lang="ru-RU" sz="2000" dirty="0">
                <a:latin typeface="Times New Roman" panose="02020603050405020304" pitchFamily="18" charset="0"/>
                <a:cs typeface="Times New Roman" panose="02020603050405020304" pitchFamily="18" charset="0"/>
              </a:rPr>
              <a:t>Ребенку  дается корзина определенного цвета, собирать можно мячи только своего цвета.</a:t>
            </a:r>
          </a:p>
          <a:p>
            <a:r>
              <a:rPr lang="ru-RU" sz="2000" dirty="0">
                <a:latin typeface="Times New Roman" panose="02020603050405020304" pitchFamily="18" charset="0"/>
                <a:cs typeface="Times New Roman" panose="02020603050405020304" pitchFamily="18" charset="0"/>
              </a:rPr>
              <a:t>По сигналу дети прокатывают мячи прямо двумя руками, затем догоняют их и становятся на другой стороне площадки.</a:t>
            </a:r>
          </a:p>
          <a:p>
            <a:r>
              <a:rPr lang="ru-RU" sz="2000" dirty="0">
                <a:latin typeface="Times New Roman" panose="02020603050405020304" pitchFamily="18" charset="0"/>
                <a:cs typeface="Times New Roman" panose="02020603050405020304" pitchFamily="18" charset="0"/>
              </a:rPr>
              <a:t>Правила: Катить мяч всем вместе по сигналу.</a:t>
            </a: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6399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3</a:t>
            </a:r>
            <a:endParaRPr lang="ru-RU" sz="2000" b="1" dirty="0">
              <a:latin typeface="Times New Roman" panose="02020603050405020304" pitchFamily="18" charset="0"/>
              <a:cs typeface="Times New Roman" panose="02020603050405020304"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8351" y="7751970"/>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50658" y="1375891"/>
            <a:ext cx="6264696" cy="7478970"/>
          </a:xfrm>
          <a:prstGeom prst="rect">
            <a:avLst/>
          </a:prstGeom>
          <a:noFill/>
        </p:spPr>
        <p:txBody>
          <a:bodyPr wrap="square" rtlCol="0">
            <a:spAutoFit/>
          </a:bodyPr>
          <a:lstStyle/>
          <a:p>
            <a:pPr algn="ctr"/>
            <a:r>
              <a:rPr lang="ru-RU" sz="2000" b="1" dirty="0">
                <a:latin typeface="Times New Roman"/>
                <a:ea typeface="Times New Roman"/>
              </a:rPr>
              <a:t>«Птица и птенчики» (2 младшая группа)</a:t>
            </a:r>
            <a:endParaRPr lang="ru-RU" sz="2000" dirty="0">
              <a:latin typeface="Times New Roman"/>
              <a:ea typeface="Times New Roman"/>
            </a:endParaRPr>
          </a:p>
          <a:p>
            <a:pPr algn="ctr"/>
            <a:r>
              <a:rPr lang="ru-RU" sz="2000" b="1" dirty="0">
                <a:latin typeface="Times New Roman"/>
                <a:ea typeface="Times New Roman"/>
              </a:rPr>
              <a:t>(2 вариант)</a:t>
            </a:r>
            <a:endParaRPr lang="ru-RU" sz="2000" dirty="0">
              <a:latin typeface="Times New Roman"/>
              <a:ea typeface="Times New Roman"/>
            </a:endParaRPr>
          </a:p>
          <a:p>
            <a:pPr algn="ctr"/>
            <a:r>
              <a:rPr lang="ru-RU" sz="2000" b="1" dirty="0">
                <a:latin typeface="Times New Roman"/>
                <a:ea typeface="Times New Roman"/>
              </a:rPr>
              <a:t>Подвижная игра с </a:t>
            </a:r>
            <a:r>
              <a:rPr lang="ru-RU" sz="2000" b="1" dirty="0" smtClean="0">
                <a:latin typeface="Times New Roman"/>
                <a:ea typeface="Times New Roman"/>
              </a:rPr>
              <a:t>бегом</a:t>
            </a:r>
            <a:endParaRPr lang="en-US" sz="2000" b="1" dirty="0" smtClean="0">
              <a:latin typeface="Times New Roman"/>
              <a:ea typeface="Times New Roman"/>
            </a:endParaRPr>
          </a:p>
          <a:p>
            <a:pPr algn="ctr"/>
            <a:endParaRPr lang="ru-RU" sz="20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упражнять детей действовать по сигналу педагога, выполнять бег и ходьбу врассыпную, ориентироваться в пространстве, использовать всю площадь зала.</a:t>
            </a:r>
          </a:p>
          <a:p>
            <a:r>
              <a:rPr lang="ru-RU" sz="2000" b="1" dirty="0">
                <a:latin typeface="Times New Roman"/>
                <a:ea typeface="Times New Roman"/>
              </a:rPr>
              <a:t>Атрибуты и оборудование</a:t>
            </a:r>
            <a:r>
              <a:rPr lang="ru-RU" sz="2000" dirty="0">
                <a:latin typeface="Times New Roman"/>
                <a:ea typeface="Times New Roman"/>
              </a:rPr>
              <a:t>:- начерченный мелом круг, положенный на пол большой обруч или связанную за концы веревку и т.п.</a:t>
            </a:r>
          </a:p>
          <a:p>
            <a:r>
              <a:rPr lang="ru-RU" sz="2000" b="1" dirty="0">
                <a:latin typeface="Times New Roman"/>
                <a:ea typeface="Times New Roman"/>
              </a:rPr>
              <a:t>Ход игры</a:t>
            </a:r>
            <a:r>
              <a:rPr lang="ru-RU" sz="2000" dirty="0">
                <a:latin typeface="Times New Roman"/>
                <a:ea typeface="Times New Roman"/>
              </a:rPr>
              <a:t>: Дети делятся на группы по 5-6 человек. Каждая группа имеет свой домик - гнездышко Дети сидят на корточках, изображают птенчиков в гнездышках, воспитатель птичку. По сигналу: «Полетели, полетели птенчики зернышки искать» птенчики вылетают из гнездышка и стараются улететь за кормом подальше. По сигналу воспитателя: «Полетели домой, в гнездо!» птенчики возвращаются в свои гнездышки. </a:t>
            </a:r>
          </a:p>
          <a:p>
            <a:r>
              <a:rPr lang="ru-RU" sz="2000" dirty="0">
                <a:latin typeface="Times New Roman"/>
                <a:ea typeface="Times New Roman"/>
              </a:rPr>
              <a:t>Воспитатель напоминает, что нельзя залетать в чужое гнездышко, улетать надо подальше от дома, там больше корма для птичек.</a:t>
            </a:r>
          </a:p>
          <a:p>
            <a:pPr>
              <a:spcAft>
                <a:spcPts val="1200"/>
              </a:spcAft>
            </a:pPr>
            <a:r>
              <a:rPr lang="ru-RU" sz="2000" dirty="0">
                <a:latin typeface="Times New Roman"/>
                <a:ea typeface="Times New Roman"/>
              </a:rPr>
              <a:t> </a:t>
            </a:r>
            <a:endParaRPr lang="ru-RU" sz="2000" dirty="0">
              <a:effectLst/>
              <a:latin typeface="Times New Roman"/>
              <a:ea typeface="Times New Roman"/>
            </a:endParaRPr>
          </a:p>
        </p:txBody>
      </p:sp>
    </p:spTree>
    <p:extLst>
      <p:ext uri="{BB962C8B-B14F-4D97-AF65-F5344CB8AC3E}">
        <p14:creationId xmlns:p14="http://schemas.microsoft.com/office/powerpoint/2010/main" val="14914868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30</a:t>
            </a:r>
            <a:endParaRPr lang="ru-RU" sz="2000" b="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6672" y="1617345"/>
            <a:ext cx="5922658" cy="4093428"/>
          </a:xfrm>
          <a:prstGeom prst="rect">
            <a:avLst/>
          </a:prstGeom>
        </p:spPr>
        <p:txBody>
          <a:bodyPr wrap="square">
            <a:spAutoFit/>
          </a:bodyPr>
          <a:lstStyle/>
          <a:p>
            <a:r>
              <a:rPr lang="ru-RU" sz="2000" b="1" dirty="0">
                <a:latin typeface="Times New Roman" panose="02020603050405020304" pitchFamily="18" charset="0"/>
                <a:cs typeface="Times New Roman" panose="02020603050405020304" pitchFamily="18" charset="0"/>
              </a:rPr>
              <a:t>Подвижная игра «Птички</a:t>
            </a:r>
            <a:r>
              <a:rPr lang="ru-RU" sz="2000" b="1" dirty="0" smtClean="0">
                <a:latin typeface="Times New Roman" panose="02020603050405020304" pitchFamily="18" charset="0"/>
                <a:cs typeface="Times New Roman" panose="02020603050405020304" pitchFamily="18" charset="0"/>
              </a:rPr>
              <a:t>» (2 младшая группа)</a:t>
            </a:r>
          </a:p>
          <a:p>
            <a:endParaRPr lang="ru-RU" sz="2000" b="1" dirty="0" smtClean="0">
              <a:latin typeface="Times New Roman" panose="02020603050405020304" pitchFamily="18" charset="0"/>
              <a:cs typeface="Times New Roman" panose="02020603050405020304" pitchFamily="18" charset="0"/>
            </a:endParaRPr>
          </a:p>
          <a:p>
            <a:r>
              <a:rPr lang="ru-RU" sz="2000" b="1" dirty="0" smtClean="0">
                <a:latin typeface="Times New Roman" panose="02020603050405020304" pitchFamily="18" charset="0"/>
                <a:cs typeface="Times New Roman" panose="02020603050405020304" pitchFamily="18" charset="0"/>
              </a:rPr>
              <a:t>Цель</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упражнять детей действовать по сигналу педагога, бегать в разных направлениях одновременно всей группой, использовать всю площадь зала. Ход игры: Педагог объясняет, что дети будут изображать птичек, которые готовятся к отлету в теплые края. По звуковому сигналу воспитателя все дети поднимают руки (крылья в стороны и разбегаются (разлетаются) по всему залу. По сигналу: «Птички отдыхают», дети останавливаются и приседают.</a:t>
            </a:r>
            <a:br>
              <a:rPr lang="ru-RU" sz="2000" dirty="0">
                <a:latin typeface="Times New Roman" panose="02020603050405020304" pitchFamily="18" charset="0"/>
                <a:cs typeface="Times New Roman" panose="02020603050405020304" pitchFamily="18" charset="0"/>
              </a:rPr>
            </a:br>
            <a:endParaRPr lang="ru-RU" sz="2000" dirty="0">
              <a:effectLst/>
              <a:latin typeface="Times New Roman" panose="02020603050405020304" pitchFamily="18" charset="0"/>
              <a:cs typeface="Times New Roman" panose="02020603050405020304" pitchFamily="18"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46626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31</a:t>
            </a:r>
            <a:endParaRPr lang="ru-RU" sz="2000" b="1" dirty="0">
              <a:latin typeface="Times New Roman" panose="02020603050405020304" pitchFamily="18" charset="0"/>
              <a:cs typeface="Times New Roman" panose="02020603050405020304" pitchFamily="18"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516428" y="1619672"/>
            <a:ext cx="6152932" cy="6740307"/>
          </a:xfrm>
          <a:prstGeom prst="rect">
            <a:avLst/>
          </a:prstGeom>
        </p:spPr>
        <p:txBody>
          <a:bodyPr wrap="square">
            <a:spAutoFit/>
          </a:bodyPr>
          <a:lstStyle/>
          <a:p>
            <a:r>
              <a:rPr lang="ru-RU" b="1" dirty="0" smtClean="0">
                <a:latin typeface="Times New Roman" panose="02020603050405020304" pitchFamily="18" charset="0"/>
                <a:cs typeface="Times New Roman" panose="02020603050405020304" pitchFamily="18" charset="0"/>
              </a:rPr>
              <a:t>«Мы листики осенние» (2 младшая группа)</a:t>
            </a:r>
          </a:p>
          <a:p>
            <a:r>
              <a:rPr lang="ru-RU" dirty="0">
                <a:latin typeface="Times New Roman" panose="02020603050405020304" pitchFamily="18" charset="0"/>
                <a:cs typeface="Times New Roman" panose="02020603050405020304" pitchFamily="18" charset="0"/>
              </a:rPr>
              <a:t>Цель игры: Развивать речевую активность детей, упражнять в умение в соответствии с текстом выполнять движения. Закрепить знания о сезонном явлении осени (желтеют и опадают листья с деревьев)</a:t>
            </a:r>
          </a:p>
          <a:p>
            <a:endParaRPr lang="ru-RU" b="1"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Мы </a:t>
            </a:r>
            <a:r>
              <a:rPr lang="ru-RU" dirty="0">
                <a:latin typeface="Times New Roman" panose="02020603050405020304" pitchFamily="18" charset="0"/>
                <a:cs typeface="Times New Roman" panose="02020603050405020304" pitchFamily="18" charset="0"/>
              </a:rPr>
              <a:t>– листочки, мы – листочки,</a:t>
            </a:r>
          </a:p>
          <a:p>
            <a:r>
              <a:rPr lang="ru-RU" dirty="0">
                <a:latin typeface="Times New Roman" panose="02020603050405020304" pitchFamily="18" charset="0"/>
                <a:cs typeface="Times New Roman" panose="02020603050405020304" pitchFamily="18" charset="0"/>
              </a:rPr>
              <a:t>Мы – осенние листочки.</a:t>
            </a:r>
          </a:p>
          <a:p>
            <a:r>
              <a:rPr lang="ru-RU" dirty="0">
                <a:latin typeface="Times New Roman" panose="02020603050405020304" pitchFamily="18" charset="0"/>
                <a:cs typeface="Times New Roman" panose="02020603050405020304" pitchFamily="18" charset="0"/>
              </a:rPr>
              <a:t>Мы на веточке сидели,</a:t>
            </a:r>
          </a:p>
          <a:p>
            <a:r>
              <a:rPr lang="ru-RU" dirty="0">
                <a:latin typeface="Times New Roman" panose="02020603050405020304" pitchFamily="18" charset="0"/>
                <a:cs typeface="Times New Roman" panose="02020603050405020304" pitchFamily="18" charset="0"/>
              </a:rPr>
              <a:t>Ветер дунул – полетели.</a:t>
            </a:r>
          </a:p>
          <a:p>
            <a:r>
              <a:rPr lang="ru-RU" i="1" dirty="0">
                <a:latin typeface="Times New Roman" panose="02020603050405020304" pitchFamily="18" charset="0"/>
                <a:cs typeface="Times New Roman" panose="02020603050405020304" pitchFamily="18" charset="0"/>
              </a:rPr>
              <a:t>(Дети стоят врассыпную, руки с листочками подняты вверх – раскачивают ими).</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Мы летали, мы летали,</a:t>
            </a:r>
          </a:p>
          <a:p>
            <a:r>
              <a:rPr lang="ru-RU" dirty="0">
                <a:latin typeface="Times New Roman" panose="02020603050405020304" pitchFamily="18" charset="0"/>
                <a:cs typeface="Times New Roman" panose="02020603050405020304" pitchFamily="18" charset="0"/>
              </a:rPr>
              <a:t>А потом летать устали.</a:t>
            </a:r>
          </a:p>
          <a:p>
            <a:r>
              <a:rPr lang="ru-RU" dirty="0">
                <a:latin typeface="Times New Roman" panose="02020603050405020304" pitchFamily="18" charset="0"/>
                <a:cs typeface="Times New Roman" panose="02020603050405020304" pitchFamily="18" charset="0"/>
              </a:rPr>
              <a:t>Перестал дуть ветерок –</a:t>
            </a:r>
          </a:p>
          <a:p>
            <a:r>
              <a:rPr lang="ru-RU" dirty="0">
                <a:latin typeface="Times New Roman" panose="02020603050405020304" pitchFamily="18" charset="0"/>
                <a:cs typeface="Times New Roman" panose="02020603050405020304" pitchFamily="18" charset="0"/>
              </a:rPr>
              <a:t>Мы присели все в кружок.</a:t>
            </a:r>
          </a:p>
          <a:p>
            <a:r>
              <a:rPr lang="ru-RU" i="1" dirty="0">
                <a:latin typeface="Times New Roman" panose="02020603050405020304" pitchFamily="18" charset="0"/>
                <a:cs typeface="Times New Roman" panose="02020603050405020304" pitchFamily="18" charset="0"/>
              </a:rPr>
              <a:t>(Дети разбегаются в разные стороны, помахивая листочками - приседают, поднимая листочки над головой).</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Ветер снова вдруг подул</a:t>
            </a:r>
          </a:p>
          <a:p>
            <a:r>
              <a:rPr lang="ru-RU" dirty="0">
                <a:latin typeface="Times New Roman" panose="02020603050405020304" pitchFamily="18" charset="0"/>
                <a:cs typeface="Times New Roman" panose="02020603050405020304" pitchFamily="18" charset="0"/>
              </a:rPr>
              <a:t>И листочки быстро сдул.</a:t>
            </a:r>
          </a:p>
          <a:p>
            <a:r>
              <a:rPr lang="ru-RU" dirty="0">
                <a:latin typeface="Times New Roman" panose="02020603050405020304" pitchFamily="18" charset="0"/>
                <a:cs typeface="Times New Roman" panose="02020603050405020304" pitchFamily="18" charset="0"/>
              </a:rPr>
              <a:t>Все листочки полетели</a:t>
            </a:r>
          </a:p>
          <a:p>
            <a:r>
              <a:rPr lang="ru-RU" dirty="0">
                <a:latin typeface="Times New Roman" panose="02020603050405020304" pitchFamily="18" charset="0"/>
                <a:cs typeface="Times New Roman" panose="02020603050405020304" pitchFamily="18" charset="0"/>
              </a:rPr>
              <a:t>И на землю тихо сели.</a:t>
            </a:r>
          </a:p>
          <a:p>
            <a:r>
              <a:rPr lang="ru-RU" i="1" dirty="0">
                <a:latin typeface="Times New Roman" panose="02020603050405020304" pitchFamily="18" charset="0"/>
                <a:cs typeface="Times New Roman" panose="02020603050405020304" pitchFamily="18" charset="0"/>
              </a:rPr>
              <a:t>(Вновь разбегаются, помахивая листочками, подбрасывают их вверх, изображая листопад).</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02660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32</a:t>
            </a:r>
            <a:endParaRPr lang="ru-RU" sz="2000" b="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6672" y="1740304"/>
            <a:ext cx="5922658" cy="5632311"/>
          </a:xfrm>
          <a:prstGeom prst="rect">
            <a:avLst/>
          </a:prstGeom>
        </p:spPr>
        <p:txBody>
          <a:bodyPr wrap="square">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п/и «Зайка серый умывается</a:t>
            </a:r>
            <a:r>
              <a:rPr lang="ru-RU" sz="2000" b="1" dirty="0" smtClean="0">
                <a:solidFill>
                  <a:prstClr val="black"/>
                </a:solidFill>
                <a:latin typeface="Times New Roman" panose="02020603050405020304" pitchFamily="18" charset="0"/>
                <a:cs typeface="Times New Roman" panose="02020603050405020304" pitchFamily="18" charset="0"/>
              </a:rPr>
              <a:t>»</a:t>
            </a:r>
            <a:r>
              <a:rPr lang="ru-RU" sz="2000" b="1" dirty="0">
                <a:solidFill>
                  <a:prstClr val="black"/>
                </a:solidFill>
                <a:latin typeface="Times New Roman" panose="02020603050405020304" pitchFamily="18" charset="0"/>
                <a:cs typeface="Times New Roman" panose="02020603050405020304" pitchFamily="18" charset="0"/>
              </a:rPr>
              <a:t> (2 младшая группа)</a:t>
            </a:r>
          </a:p>
          <a:p>
            <a:pPr lvl="0"/>
            <a:endParaRPr lang="ru-RU" sz="2000" dirty="0">
              <a:solidFill>
                <a:prstClr val="black"/>
              </a:solidFill>
              <a:latin typeface="Times New Roman" panose="02020603050405020304" pitchFamily="18" charset="0"/>
              <a:cs typeface="Times New Roman" panose="02020603050405020304" pitchFamily="18" charset="0"/>
            </a:endParaRPr>
          </a:p>
          <a:p>
            <a:pPr lvl="0"/>
            <a:r>
              <a:rPr lang="ru-RU" sz="2000" b="1" dirty="0">
                <a:solidFill>
                  <a:prstClr val="black"/>
                </a:solidFill>
                <a:latin typeface="Times New Roman" panose="02020603050405020304" pitchFamily="18" charset="0"/>
                <a:cs typeface="Times New Roman" panose="02020603050405020304" pitchFamily="18" charset="0"/>
              </a:rPr>
              <a:t> </a:t>
            </a:r>
            <a:endParaRPr lang="ru-RU" sz="2000" dirty="0">
              <a:solidFill>
                <a:prstClr val="black"/>
              </a:solidFill>
              <a:latin typeface="Times New Roman" panose="02020603050405020304" pitchFamily="18" charset="0"/>
              <a:cs typeface="Times New Roman" panose="02020603050405020304" pitchFamily="18" charset="0"/>
            </a:endParaRPr>
          </a:p>
          <a:p>
            <a:pPr lvl="0"/>
            <a:r>
              <a:rPr lang="ru-RU" sz="2000" b="1" dirty="0">
                <a:solidFill>
                  <a:prstClr val="black"/>
                </a:solidFill>
                <a:latin typeface="Times New Roman" panose="02020603050405020304" pitchFamily="18" charset="0"/>
                <a:cs typeface="Times New Roman" panose="02020603050405020304" pitchFamily="18" charset="0"/>
              </a:rPr>
              <a:t>Цель: </a:t>
            </a:r>
            <a:r>
              <a:rPr lang="ru-RU" sz="2000" dirty="0">
                <a:solidFill>
                  <a:prstClr val="black"/>
                </a:solidFill>
                <a:latin typeface="Times New Roman" panose="02020603050405020304" pitchFamily="18" charset="0"/>
                <a:cs typeface="Times New Roman" panose="02020603050405020304" pitchFamily="18" charset="0"/>
              </a:rPr>
              <a:t>Учить детей слушать текст и выполнять движения в соответствии с текстом.</a:t>
            </a:r>
          </a:p>
          <a:p>
            <a:pPr lvl="0"/>
            <a:r>
              <a:rPr lang="ru-RU" sz="2000" b="1" dirty="0">
                <a:solidFill>
                  <a:prstClr val="black"/>
                </a:solidFill>
                <a:latin typeface="Times New Roman" panose="02020603050405020304" pitchFamily="18" charset="0"/>
                <a:cs typeface="Times New Roman" panose="02020603050405020304" pitchFamily="18" charset="0"/>
              </a:rPr>
              <a:t> </a:t>
            </a:r>
            <a:endParaRPr lang="ru-RU" sz="2000" dirty="0">
              <a:solidFill>
                <a:prstClr val="black"/>
              </a:solidFill>
              <a:latin typeface="Times New Roman" panose="02020603050405020304" pitchFamily="18" charset="0"/>
              <a:cs typeface="Times New Roman" panose="02020603050405020304" pitchFamily="18" charset="0"/>
            </a:endParaRPr>
          </a:p>
          <a:p>
            <a:pPr lvl="0"/>
            <a:r>
              <a:rPr lang="ru-RU" sz="2000" b="1" dirty="0">
                <a:solidFill>
                  <a:prstClr val="black"/>
                </a:solidFill>
                <a:latin typeface="Times New Roman" panose="02020603050405020304" pitchFamily="18" charset="0"/>
                <a:cs typeface="Times New Roman" panose="02020603050405020304" pitchFamily="18" charset="0"/>
              </a:rPr>
              <a:t>Ход игры: </a:t>
            </a:r>
            <a:r>
              <a:rPr lang="ru-RU" sz="2000" dirty="0">
                <a:solidFill>
                  <a:prstClr val="black"/>
                </a:solidFill>
                <a:latin typeface="Times New Roman" panose="02020603050405020304" pitchFamily="18" charset="0"/>
                <a:cs typeface="Times New Roman" panose="02020603050405020304" pitchFamily="18" charset="0"/>
              </a:rPr>
              <a:t>Дети становятся перед воспитателем полукругом и все вместе произносят: </a:t>
            </a:r>
          </a:p>
          <a:p>
            <a:pPr lvl="0"/>
            <a:r>
              <a:rPr lang="ru-RU" sz="2000" dirty="0">
                <a:solidFill>
                  <a:prstClr val="black"/>
                </a:solidFill>
                <a:latin typeface="Times New Roman" panose="02020603050405020304" pitchFamily="18" charset="0"/>
                <a:cs typeface="Times New Roman" panose="02020603050405020304" pitchFamily="18" charset="0"/>
              </a:rPr>
              <a:t>                           Зайка серый умывается,</a:t>
            </a:r>
          </a:p>
          <a:p>
            <a:pPr lvl="0"/>
            <a:r>
              <a:rPr lang="ru-RU" sz="2000" dirty="0">
                <a:solidFill>
                  <a:prstClr val="black"/>
                </a:solidFill>
                <a:latin typeface="Times New Roman" panose="02020603050405020304" pitchFamily="18" charset="0"/>
                <a:cs typeface="Times New Roman" panose="02020603050405020304" pitchFamily="18" charset="0"/>
              </a:rPr>
              <a:t>                           Видно в гости собирается.</a:t>
            </a:r>
          </a:p>
          <a:p>
            <a:pPr lvl="0"/>
            <a:r>
              <a:rPr lang="ru-RU" sz="2000" dirty="0">
                <a:solidFill>
                  <a:prstClr val="black"/>
                </a:solidFill>
                <a:latin typeface="Times New Roman" panose="02020603050405020304" pitchFamily="18" charset="0"/>
                <a:cs typeface="Times New Roman" panose="02020603050405020304" pitchFamily="18" charset="0"/>
              </a:rPr>
              <a:t>                           Вымыл носик, вымыл хвостик,</a:t>
            </a:r>
          </a:p>
          <a:p>
            <a:pPr lvl="0"/>
            <a:r>
              <a:rPr lang="ru-RU" sz="2000" dirty="0">
                <a:solidFill>
                  <a:prstClr val="black"/>
                </a:solidFill>
                <a:latin typeface="Times New Roman" panose="02020603050405020304" pitchFamily="18" charset="0"/>
                <a:cs typeface="Times New Roman" panose="02020603050405020304" pitchFamily="18" charset="0"/>
              </a:rPr>
              <a:t>                           Вымол ухо, вытер сухо.</a:t>
            </a:r>
          </a:p>
          <a:p>
            <a:pPr lvl="0"/>
            <a:r>
              <a:rPr lang="ru-RU" sz="2000" dirty="0">
                <a:solidFill>
                  <a:prstClr val="black"/>
                </a:solidFill>
                <a:latin typeface="Times New Roman" panose="02020603050405020304" pitchFamily="18" charset="0"/>
                <a:cs typeface="Times New Roman" panose="02020603050405020304" pitchFamily="18" charset="0"/>
              </a:rPr>
              <a:t> </a:t>
            </a:r>
          </a:p>
          <a:p>
            <a:pPr lvl="0"/>
            <a:r>
              <a:rPr lang="ru-RU" sz="2000" dirty="0">
                <a:solidFill>
                  <a:prstClr val="black"/>
                </a:solidFill>
                <a:latin typeface="Times New Roman" panose="02020603050405020304" pitchFamily="18" charset="0"/>
                <a:cs typeface="Times New Roman" panose="02020603050405020304" pitchFamily="18" charset="0"/>
              </a:rPr>
              <a:t>В соответствии с текстом стихотворения дети выполняют движения, прыгают на двух ногах, продвигаясь вперед – «направляются в гости».</a:t>
            </a:r>
          </a:p>
          <a:p>
            <a:pPr lvl="0"/>
            <a:r>
              <a:rPr lang="ru-RU" sz="2000" b="1" dirty="0">
                <a:solidFill>
                  <a:prstClr val="black"/>
                </a:solidFill>
                <a:latin typeface="Times New Roman" panose="02020603050405020304" pitchFamily="18" charset="0"/>
                <a:cs typeface="Times New Roman" panose="02020603050405020304" pitchFamily="18" charset="0"/>
              </a:rPr>
              <a:t> </a:t>
            </a:r>
            <a:endParaRPr lang="ru-RU" sz="2000" dirty="0">
              <a:solidFill>
                <a:prstClr val="black"/>
              </a:solidFill>
              <a:latin typeface="Times New Roman" panose="02020603050405020304" pitchFamily="18" charset="0"/>
              <a:cs typeface="Times New Roman" panose="02020603050405020304" pitchFamily="18"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17597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33</a:t>
            </a:r>
            <a:endParaRPr lang="ru-RU" sz="2000" b="1"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516428" y="1619672"/>
            <a:ext cx="6152932" cy="6463308"/>
          </a:xfrm>
          <a:prstGeom prst="rect">
            <a:avLst/>
          </a:prstGeom>
        </p:spPr>
        <p:txBody>
          <a:bodyPr wrap="square">
            <a:spAutoFit/>
          </a:bodyPr>
          <a:lstStyle/>
          <a:p>
            <a:pPr lvl="0"/>
            <a:r>
              <a:rPr lang="ru-RU" b="1" dirty="0">
                <a:latin typeface="Times New Roman" panose="02020603050405020304" pitchFamily="18" charset="0"/>
                <a:cs typeface="Times New Roman" panose="02020603050405020304" pitchFamily="18" charset="0"/>
              </a:rPr>
              <a:t>п/и «По ровненькой </a:t>
            </a:r>
            <a:r>
              <a:rPr lang="ru-RU" b="1" dirty="0" smtClean="0">
                <a:latin typeface="Times New Roman" panose="02020603050405020304" pitchFamily="18" charset="0"/>
                <a:cs typeface="Times New Roman" panose="02020603050405020304" pitchFamily="18" charset="0"/>
              </a:rPr>
              <a:t>дорожке (</a:t>
            </a:r>
            <a:r>
              <a:rPr lang="ru-RU" b="1" dirty="0" smtClean="0">
                <a:solidFill>
                  <a:prstClr val="black"/>
                </a:solidFill>
                <a:latin typeface="Times New Roman" panose="02020603050405020304" pitchFamily="18" charset="0"/>
                <a:cs typeface="Times New Roman" panose="02020603050405020304" pitchFamily="18" charset="0"/>
              </a:rPr>
              <a:t>2 </a:t>
            </a:r>
            <a:r>
              <a:rPr lang="ru-RU" b="1" dirty="0">
                <a:solidFill>
                  <a:prstClr val="black"/>
                </a:solidFill>
                <a:latin typeface="Times New Roman" panose="02020603050405020304" pitchFamily="18" charset="0"/>
                <a:cs typeface="Times New Roman" panose="02020603050405020304" pitchFamily="18" charset="0"/>
              </a:rPr>
              <a:t>младшая группа)</a:t>
            </a:r>
          </a:p>
          <a:p>
            <a:endParaRPr lang="ru-RU" dirty="0">
              <a:latin typeface="Times New Roman" panose="02020603050405020304" pitchFamily="18" charset="0"/>
              <a:cs typeface="Times New Roman" panose="02020603050405020304" pitchFamily="18" charset="0"/>
            </a:endParaRPr>
          </a:p>
          <a:p>
            <a:r>
              <a:rPr lang="ru-RU" b="1" dirty="0">
                <a:latin typeface="Times New Roman" panose="02020603050405020304" pitchFamily="18" charset="0"/>
                <a:cs typeface="Times New Roman" panose="02020603050405020304" pitchFamily="18" charset="0"/>
              </a:rPr>
              <a:t>Цель: </a:t>
            </a:r>
            <a:r>
              <a:rPr lang="ru-RU" dirty="0">
                <a:latin typeface="Times New Roman" panose="02020603050405020304" pitchFamily="18" charset="0"/>
                <a:cs typeface="Times New Roman" panose="02020603050405020304" pitchFamily="18" charset="0"/>
              </a:rPr>
              <a:t>Развивать у детей умение двигаться ритмично,  согласовывать движения со словами, находить свое место. Упражнять в ходьбе, беге, прыжках.</a:t>
            </a:r>
          </a:p>
          <a:p>
            <a:r>
              <a:rPr lang="ru-RU" b="1"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r>
              <a:rPr lang="ru-RU" b="1" dirty="0">
                <a:latin typeface="Times New Roman" panose="02020603050405020304" pitchFamily="18" charset="0"/>
                <a:cs typeface="Times New Roman" panose="02020603050405020304" pitchFamily="18" charset="0"/>
              </a:rPr>
              <a:t>Ход игры: </a:t>
            </a:r>
            <a:r>
              <a:rPr lang="ru-RU" dirty="0">
                <a:latin typeface="Times New Roman" panose="02020603050405020304" pitchFamily="18" charset="0"/>
                <a:cs typeface="Times New Roman" panose="02020603050405020304" pitchFamily="18" charset="0"/>
              </a:rPr>
              <a:t>Воспитатель заводит детей в круг и предлагает поиграть. Читает стихотворение:</a:t>
            </a:r>
          </a:p>
          <a:p>
            <a:r>
              <a:rPr lang="ru-RU" dirty="0">
                <a:latin typeface="Times New Roman" panose="02020603050405020304" pitchFamily="18" charset="0"/>
                <a:cs typeface="Times New Roman" panose="02020603050405020304" pitchFamily="18" charset="0"/>
              </a:rPr>
              <a:t>                          По ровненькой дорожке,</a:t>
            </a:r>
          </a:p>
          <a:p>
            <a:r>
              <a:rPr lang="ru-RU" dirty="0">
                <a:latin typeface="Times New Roman" panose="02020603050405020304" pitchFamily="18" charset="0"/>
                <a:cs typeface="Times New Roman" panose="02020603050405020304" pitchFamily="18" charset="0"/>
              </a:rPr>
              <a:t>                          По ровненькой дорожке</a:t>
            </a:r>
          </a:p>
          <a:p>
            <a:r>
              <a:rPr lang="ru-RU" dirty="0">
                <a:latin typeface="Times New Roman" panose="02020603050405020304" pitchFamily="18" charset="0"/>
                <a:cs typeface="Times New Roman" panose="02020603050405020304" pitchFamily="18" charset="0"/>
              </a:rPr>
              <a:t>                          Шагают наши ножки:</a:t>
            </a:r>
          </a:p>
          <a:p>
            <a:r>
              <a:rPr lang="ru-RU" dirty="0">
                <a:latin typeface="Times New Roman" panose="02020603050405020304" pitchFamily="18" charset="0"/>
                <a:cs typeface="Times New Roman" panose="02020603050405020304" pitchFamily="18" charset="0"/>
              </a:rPr>
              <a:t>                          Раз, два, раз, два,</a:t>
            </a:r>
          </a:p>
          <a:p>
            <a:r>
              <a:rPr lang="ru-RU" dirty="0">
                <a:latin typeface="Times New Roman" panose="02020603050405020304" pitchFamily="18" charset="0"/>
                <a:cs typeface="Times New Roman" panose="02020603050405020304" pitchFamily="18" charset="0"/>
              </a:rPr>
              <a:t>                          По камешкам, по камешкам…………</a:t>
            </a:r>
          </a:p>
          <a:p>
            <a:r>
              <a:rPr lang="ru-RU" dirty="0">
                <a:latin typeface="Times New Roman" panose="02020603050405020304" pitchFamily="18" charset="0"/>
                <a:cs typeface="Times New Roman" panose="02020603050405020304" pitchFamily="18" charset="0"/>
              </a:rPr>
              <a:t>                          В яму – бух!</a:t>
            </a:r>
          </a:p>
          <a:p>
            <a:r>
              <a:rPr lang="ru-RU" dirty="0">
                <a:latin typeface="Times New Roman" panose="02020603050405020304" pitchFamily="18" charset="0"/>
                <a:cs typeface="Times New Roman" panose="02020603050405020304" pitchFamily="18" charset="0"/>
              </a:rPr>
              <a:t> </a:t>
            </a:r>
          </a:p>
          <a:p>
            <a:r>
              <a:rPr lang="ru-RU" dirty="0">
                <a:latin typeface="Times New Roman" panose="02020603050405020304" pitchFamily="18" charset="0"/>
                <a:cs typeface="Times New Roman" panose="02020603050405020304" pitchFamily="18" charset="0"/>
              </a:rPr>
              <a:t>Дети выполняют ходьбу, а на слова «по камешкам, по камешкам» прыгают на двух ногах, слегка продвигаясь вперед, на слова «в ямку – бух!» саживаются на корточки. «Вылезли из ямы», - говорит воспитатель , и дети поднимаются. Игра повторяется. Для того чтобы продлить тот или иной вид движения детей, воспитатель может повторить каждую строчку стихотворения несколько раз.</a:t>
            </a:r>
          </a:p>
          <a:p>
            <a:endParaRPr lang="ru-RU" b="1" dirty="0" smtClean="0">
              <a:latin typeface="Times New Roman" panose="02020603050405020304" pitchFamily="18" charset="0"/>
              <a:cs typeface="Times New Roman" panose="02020603050405020304" pitchFamily="18"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27737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411505"/>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№3</a:t>
            </a:r>
            <a:r>
              <a:rPr lang="en-US" sz="2000" b="1" dirty="0" smtClean="0">
                <a:latin typeface="Times New Roman" panose="02020603050405020304" pitchFamily="18" charset="0"/>
                <a:cs typeface="Times New Roman" panose="02020603050405020304" pitchFamily="18" charset="0"/>
              </a:rPr>
              <a:t>4</a:t>
            </a:r>
            <a:endParaRPr lang="ru-RU" sz="2000" b="1"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516428" y="1619672"/>
            <a:ext cx="6152932" cy="3139321"/>
          </a:xfrm>
          <a:prstGeom prst="rect">
            <a:avLst/>
          </a:prstGeom>
        </p:spPr>
        <p:txBody>
          <a:bodyPr wrap="square">
            <a:spAutoFit/>
          </a:bodyPr>
          <a:lstStyle/>
          <a:p>
            <a:r>
              <a:rPr lang="ru-RU" sz="2000" b="1" dirty="0" smtClean="0">
                <a:latin typeface="Times New Roman" panose="02020603050405020304" pitchFamily="18" charset="0"/>
                <a:cs typeface="Times New Roman" panose="02020603050405020304" pitchFamily="18" charset="0"/>
              </a:rPr>
              <a:t>м/п </a:t>
            </a:r>
            <a:r>
              <a:rPr lang="ru-RU" sz="2000" b="1" dirty="0">
                <a:latin typeface="Times New Roman" panose="02020603050405020304" pitchFamily="18" charset="0"/>
                <a:cs typeface="Times New Roman" panose="02020603050405020304" pitchFamily="18" charset="0"/>
              </a:rPr>
              <a:t>«Найдем зайчонка</a:t>
            </a:r>
            <a:r>
              <a:rPr lang="ru-RU" sz="2000" b="1" dirty="0" smtClean="0">
                <a:latin typeface="Times New Roman" panose="02020603050405020304" pitchFamily="18" charset="0"/>
                <a:cs typeface="Times New Roman" panose="02020603050405020304" pitchFamily="18" charset="0"/>
              </a:rPr>
              <a:t>» (2 младшая группа)</a:t>
            </a:r>
            <a:endParaRPr lang="ru-RU" sz="2000" dirty="0">
              <a:latin typeface="Times New Roman" panose="02020603050405020304" pitchFamily="18" charset="0"/>
              <a:cs typeface="Times New Roman" panose="02020603050405020304" pitchFamily="18" charset="0"/>
            </a:endParaRPr>
          </a:p>
          <a:p>
            <a:r>
              <a:rPr lang="ru-RU" sz="2000" b="1" dirty="0">
                <a:latin typeface="Times New Roman" panose="02020603050405020304" pitchFamily="18" charset="0"/>
                <a:cs typeface="Times New Roman" panose="02020603050405020304" pitchFamily="18" charset="0"/>
              </a:rPr>
              <a:t> </a:t>
            </a:r>
            <a:endParaRPr lang="ru-RU" sz="2000" dirty="0">
              <a:latin typeface="Times New Roman" panose="02020603050405020304" pitchFamily="18" charset="0"/>
              <a:cs typeface="Times New Roman" panose="02020603050405020304" pitchFamily="18" charset="0"/>
            </a:endParaRPr>
          </a:p>
          <a:p>
            <a:r>
              <a:rPr lang="ru-RU" sz="2000" b="1" dirty="0">
                <a:latin typeface="Times New Roman" panose="02020603050405020304" pitchFamily="18" charset="0"/>
                <a:cs typeface="Times New Roman" panose="02020603050405020304" pitchFamily="18" charset="0"/>
              </a:rPr>
              <a:t>Цель: </a:t>
            </a:r>
            <a:r>
              <a:rPr lang="ru-RU" sz="2000" dirty="0">
                <a:latin typeface="Times New Roman" panose="02020603050405020304" pitchFamily="18" charset="0"/>
                <a:cs typeface="Times New Roman" panose="02020603050405020304" pitchFamily="18" charset="0"/>
              </a:rPr>
              <a:t>Отдых после физической нагрузки.</a:t>
            </a:r>
          </a:p>
          <a:p>
            <a:r>
              <a:rPr lang="ru-RU" sz="2000" b="1" dirty="0">
                <a:latin typeface="Times New Roman" panose="02020603050405020304" pitchFamily="18" charset="0"/>
                <a:cs typeface="Times New Roman" panose="02020603050405020304" pitchFamily="18" charset="0"/>
              </a:rPr>
              <a:t> </a:t>
            </a:r>
            <a:endParaRPr lang="ru-RU" sz="2000" dirty="0">
              <a:latin typeface="Times New Roman" panose="02020603050405020304" pitchFamily="18" charset="0"/>
              <a:cs typeface="Times New Roman" panose="02020603050405020304" pitchFamily="18" charset="0"/>
            </a:endParaRPr>
          </a:p>
          <a:p>
            <a:r>
              <a:rPr lang="ru-RU" sz="2000" b="1" dirty="0">
                <a:latin typeface="Times New Roman" panose="02020603050405020304" pitchFamily="18" charset="0"/>
                <a:cs typeface="Times New Roman" panose="02020603050405020304" pitchFamily="18" charset="0"/>
              </a:rPr>
              <a:t>Ход игры: </a:t>
            </a:r>
            <a:r>
              <a:rPr lang="ru-RU" sz="2000" dirty="0">
                <a:latin typeface="Times New Roman" panose="02020603050405020304" pitchFamily="18" charset="0"/>
                <a:cs typeface="Times New Roman" panose="02020603050405020304" pitchFamily="18" charset="0"/>
              </a:rPr>
              <a:t>Игроки закрывают глаза, а педагог в это время на площадке прячет зайчика. По сигналу дети открывают глаза, спокойно ходят по площадке и ищут зайчика. Тот, кто нашел, поднимает его вверх, игра повторяется снова. </a:t>
            </a:r>
          </a:p>
          <a:p>
            <a:endParaRPr lang="ru-RU" b="1" dirty="0" smtClean="0">
              <a:latin typeface="Times New Roman" panose="02020603050405020304" pitchFamily="18" charset="0"/>
              <a:cs typeface="Times New Roman" panose="02020603050405020304" pitchFamily="18"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48862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411505"/>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№3</a:t>
            </a:r>
            <a:r>
              <a:rPr lang="en-US" sz="2000" b="1" dirty="0">
                <a:latin typeface="Times New Roman" panose="02020603050405020304" pitchFamily="18" charset="0"/>
                <a:cs typeface="Times New Roman" panose="02020603050405020304" pitchFamily="18" charset="0"/>
              </a:rPr>
              <a:t>5</a:t>
            </a:r>
            <a:endParaRPr lang="ru-RU" sz="2000" b="1" dirty="0">
              <a:latin typeface="Times New Roman" panose="02020603050405020304" pitchFamily="18" charset="0"/>
              <a:cs typeface="Times New Roman" panose="02020603050405020304" pitchFamily="18"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260648" y="1371710"/>
            <a:ext cx="6138682" cy="7325082"/>
          </a:xfrm>
          <a:prstGeom prst="rect">
            <a:avLst/>
          </a:prstGeom>
        </p:spPr>
        <p:txBody>
          <a:bodyPr wrap="square">
            <a:spAutoFit/>
          </a:bodyPr>
          <a:lstStyle/>
          <a:p>
            <a:pPr lvl="0" algn="ctr"/>
            <a:r>
              <a:rPr lang="ru-RU" sz="2400" b="1" dirty="0">
                <a:latin typeface="Times New Roman" panose="02020603050405020304" pitchFamily="18" charset="0"/>
                <a:cs typeface="Times New Roman" panose="02020603050405020304" pitchFamily="18" charset="0"/>
              </a:rPr>
              <a:t>Подвижная </a:t>
            </a:r>
            <a:r>
              <a:rPr lang="ru-RU" sz="2400" b="1" dirty="0" smtClean="0">
                <a:latin typeface="Times New Roman" panose="02020603050405020304" pitchFamily="18" charset="0"/>
                <a:cs typeface="Times New Roman" panose="02020603050405020304" pitchFamily="18" charset="0"/>
              </a:rPr>
              <a:t>игра</a:t>
            </a:r>
            <a:r>
              <a:rPr lang="en-US" sz="2400" b="1" dirty="0" smtClean="0">
                <a:latin typeface="Times New Roman" panose="02020603050405020304" pitchFamily="18" charset="0"/>
                <a:cs typeface="Times New Roman" panose="02020603050405020304" pitchFamily="18" charset="0"/>
              </a:rPr>
              <a:t> </a:t>
            </a:r>
            <a:r>
              <a:rPr lang="ru-RU" sz="2400" b="1" dirty="0" smtClean="0">
                <a:latin typeface="Times New Roman" panose="02020603050405020304" pitchFamily="18" charset="0"/>
                <a:cs typeface="Times New Roman" panose="02020603050405020304" pitchFamily="18" charset="0"/>
              </a:rPr>
              <a:t>«</a:t>
            </a:r>
            <a:r>
              <a:rPr lang="ru-RU" sz="2400" b="1" dirty="0">
                <a:latin typeface="Times New Roman" panose="02020603050405020304" pitchFamily="18" charset="0"/>
                <a:cs typeface="Times New Roman" panose="02020603050405020304" pitchFamily="18" charset="0"/>
              </a:rPr>
              <a:t>Коршун и птенчики</a:t>
            </a:r>
            <a:r>
              <a:rPr lang="ru-RU" sz="2400" b="1" dirty="0" smtClean="0">
                <a:latin typeface="Times New Roman" panose="02020603050405020304" pitchFamily="18" charset="0"/>
                <a:cs typeface="Times New Roman" panose="02020603050405020304" pitchFamily="18" charset="0"/>
              </a:rPr>
              <a:t>»</a:t>
            </a:r>
            <a:endParaRPr lang="en-US" sz="2400" b="1" dirty="0" smtClean="0">
              <a:latin typeface="Times New Roman" panose="02020603050405020304" pitchFamily="18" charset="0"/>
              <a:cs typeface="Times New Roman" panose="02020603050405020304" pitchFamily="18" charset="0"/>
            </a:endParaRPr>
          </a:p>
          <a:p>
            <a:pPr lvl="0" algn="ctr"/>
            <a:r>
              <a:rPr lang="ru-RU" sz="2000" b="1" dirty="0" smtClean="0">
                <a:solidFill>
                  <a:prstClr val="black"/>
                </a:solidFill>
                <a:latin typeface="Times New Roman" panose="02020603050405020304" pitchFamily="18" charset="0"/>
                <a:cs typeface="Times New Roman" panose="02020603050405020304" pitchFamily="18" charset="0"/>
              </a:rPr>
              <a:t> </a:t>
            </a:r>
            <a:r>
              <a:rPr lang="ru-RU" sz="2000" b="1" dirty="0">
                <a:solidFill>
                  <a:prstClr val="black"/>
                </a:solidFill>
                <a:latin typeface="Times New Roman" panose="02020603050405020304" pitchFamily="18" charset="0"/>
                <a:cs typeface="Times New Roman" panose="02020603050405020304" pitchFamily="18" charset="0"/>
              </a:rPr>
              <a:t>(2 младшая группа</a:t>
            </a:r>
            <a:r>
              <a:rPr lang="ru-RU" sz="2000" b="1" dirty="0" smtClean="0">
                <a:solidFill>
                  <a:prstClr val="black"/>
                </a:solidFill>
                <a:latin typeface="Times New Roman" panose="02020603050405020304" pitchFamily="18" charset="0"/>
                <a:cs typeface="Times New Roman" panose="02020603050405020304" pitchFamily="18" charset="0"/>
              </a:rPr>
              <a:t>)</a:t>
            </a:r>
            <a:endParaRPr lang="en-US"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 </a:t>
            </a:r>
            <a:r>
              <a:rPr lang="ru-RU" sz="2400" b="1" dirty="0">
                <a:latin typeface="Times New Roman" panose="02020603050405020304" pitchFamily="18" charset="0"/>
                <a:cs typeface="Times New Roman" panose="02020603050405020304" pitchFamily="18" charset="0"/>
              </a:rPr>
              <a:t>Цель: </a:t>
            </a:r>
            <a:r>
              <a:rPr lang="ru-RU" sz="2400" dirty="0">
                <a:latin typeface="Times New Roman" panose="02020603050405020304" pitchFamily="18" charset="0"/>
                <a:cs typeface="Times New Roman" panose="02020603050405020304" pitchFamily="18" charset="0"/>
              </a:rPr>
              <a:t>упражнять детей действовать по сигналу педагога, выполнять ходьбу, бег врассыпную, прыжки с высоты 15–20 см, использовать всю площадь зала. </a:t>
            </a:r>
            <a:endParaRPr lang="en-US" sz="2400" dirty="0" smtClean="0">
              <a:latin typeface="Times New Roman" panose="02020603050405020304" pitchFamily="18" charset="0"/>
              <a:cs typeface="Times New Roman" panose="02020603050405020304" pitchFamily="18" charset="0"/>
            </a:endParaRPr>
          </a:p>
          <a:p>
            <a:r>
              <a:rPr lang="ru-RU" sz="2400" b="1" dirty="0" smtClean="0">
                <a:latin typeface="Times New Roman" panose="02020603050405020304" pitchFamily="18" charset="0"/>
                <a:cs typeface="Times New Roman" panose="02020603050405020304" pitchFamily="18" charset="0"/>
              </a:rPr>
              <a:t>Ход </a:t>
            </a:r>
            <a:r>
              <a:rPr lang="ru-RU" sz="2400" b="1" dirty="0">
                <a:latin typeface="Times New Roman" panose="02020603050405020304" pitchFamily="18" charset="0"/>
                <a:cs typeface="Times New Roman" panose="02020603050405020304" pitchFamily="18" charset="0"/>
              </a:rPr>
              <a:t>игры: </a:t>
            </a:r>
            <a:r>
              <a:rPr lang="ru-RU" sz="2400" dirty="0">
                <a:latin typeface="Times New Roman" panose="02020603050405020304" pitchFamily="18" charset="0"/>
                <a:cs typeface="Times New Roman" panose="02020603050405020304" pitchFamily="18" charset="0"/>
              </a:rPr>
              <a:t>Дети – «птенчики» сидят в «гнездышках» (на гимнастических скамейках или стульчиках). Ведущий – «коршун» располагается на дереве (стуле) на некотором расстоянии от них. Воспитатель предлагает «птенчикам» полетать, поклевать зернышек. Дети выполняют ходьбу врассыпную, не задевая друг друга, затем бег. По сигналу: «Коршун!» — птенчики быстро возвращаются в свои «гнездышки» (можно занимать любое свободное место), а «коршун» старается поймать кого-либо из них.</a:t>
            </a:r>
            <a:br>
              <a:rPr lang="ru-RU" sz="2400" dirty="0">
                <a:latin typeface="Times New Roman" panose="02020603050405020304" pitchFamily="18" charset="0"/>
                <a:cs typeface="Times New Roman" panose="02020603050405020304" pitchFamily="18" charset="0"/>
              </a:rPr>
            </a:br>
            <a:endParaRPr lang="ru-RU" dirty="0">
              <a:effectLst/>
            </a:endParaRPr>
          </a:p>
        </p:txBody>
      </p:sp>
    </p:spTree>
    <p:extLst>
      <p:ext uri="{BB962C8B-B14F-4D97-AF65-F5344CB8AC3E}">
        <p14:creationId xmlns:p14="http://schemas.microsoft.com/office/powerpoint/2010/main" val="39305829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6672" y="1907704"/>
            <a:ext cx="5760640" cy="5632311"/>
          </a:xfrm>
          <a:prstGeom prst="rect">
            <a:avLst/>
          </a:prstGeom>
        </p:spPr>
        <p:txBody>
          <a:bodyPr wrap="square">
            <a:spAutoFit/>
          </a:bodyPr>
          <a:lstStyle/>
          <a:p>
            <a:pPr lvl="0" algn="ctr"/>
            <a:r>
              <a:rPr lang="ru-RU" sz="2000" b="1" dirty="0" smtClean="0">
                <a:latin typeface="Times New Roman" panose="02020603050405020304" pitchFamily="18" charset="0"/>
                <a:cs typeface="Times New Roman" panose="02020603050405020304" pitchFamily="18" charset="0"/>
              </a:rPr>
              <a:t>Подвижная </a:t>
            </a:r>
            <a:r>
              <a:rPr lang="ru-RU" sz="2000" b="1" dirty="0">
                <a:latin typeface="Times New Roman" panose="02020603050405020304" pitchFamily="18" charset="0"/>
                <a:cs typeface="Times New Roman" panose="02020603050405020304" pitchFamily="18" charset="0"/>
              </a:rPr>
              <a:t>игра «Найди свой домик</a:t>
            </a:r>
            <a:r>
              <a:rPr lang="ru-RU" sz="2000" b="1" dirty="0" smtClean="0">
                <a:latin typeface="Times New Roman" panose="02020603050405020304" pitchFamily="18" charset="0"/>
                <a:cs typeface="Times New Roman" panose="02020603050405020304" pitchFamily="18" charset="0"/>
              </a:rPr>
              <a:t>»</a:t>
            </a:r>
            <a:r>
              <a:rPr lang="ru-RU" sz="2000" b="1" dirty="0">
                <a:solidFill>
                  <a:prstClr val="black"/>
                </a:solidFill>
                <a:latin typeface="Times New Roman" panose="02020603050405020304" pitchFamily="18" charset="0"/>
                <a:cs typeface="Times New Roman" panose="02020603050405020304" pitchFamily="18" charset="0"/>
              </a:rPr>
              <a:t> </a:t>
            </a:r>
            <a:endParaRPr lang="en-US" sz="2000" b="1" dirty="0" smtClean="0">
              <a:solidFill>
                <a:prstClr val="black"/>
              </a:solidFill>
              <a:latin typeface="Times New Roman" panose="02020603050405020304" pitchFamily="18" charset="0"/>
              <a:cs typeface="Times New Roman" panose="02020603050405020304" pitchFamily="18" charset="0"/>
            </a:endParaRPr>
          </a:p>
          <a:p>
            <a:pPr lvl="0" algn="ctr"/>
            <a:r>
              <a:rPr lang="ru-RU" sz="2000" b="1" dirty="0" smtClean="0">
                <a:solidFill>
                  <a:prstClr val="black"/>
                </a:solidFill>
                <a:latin typeface="Times New Roman" panose="02020603050405020304" pitchFamily="18" charset="0"/>
                <a:cs typeface="Times New Roman" panose="02020603050405020304" pitchFamily="18" charset="0"/>
              </a:rPr>
              <a:t>(</a:t>
            </a:r>
            <a:r>
              <a:rPr lang="ru-RU" sz="2000" b="1" dirty="0">
                <a:solidFill>
                  <a:prstClr val="black"/>
                </a:solidFill>
                <a:latin typeface="Times New Roman" panose="02020603050405020304" pitchFamily="18" charset="0"/>
                <a:cs typeface="Times New Roman" panose="02020603050405020304" pitchFamily="18" charset="0"/>
              </a:rPr>
              <a:t>2 младшая группа)</a:t>
            </a:r>
            <a:endParaRPr lang="en-US" sz="2000" b="1" dirty="0">
              <a:solidFill>
                <a:prstClr val="black"/>
              </a:solidFill>
              <a:latin typeface="Times New Roman" panose="02020603050405020304" pitchFamily="18" charset="0"/>
              <a:cs typeface="Times New Roman" panose="02020603050405020304" pitchFamily="18" charset="0"/>
            </a:endParaRPr>
          </a:p>
          <a:p>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Цель: находить свой домик, бегать, не задевая друг друга. Действия выполнять по сигналу воспитателя.</a:t>
            </a:r>
          </a:p>
          <a:p>
            <a:r>
              <a:rPr lang="ru-RU" sz="2000" dirty="0">
                <a:latin typeface="Times New Roman" panose="02020603050405020304" pitchFamily="18" charset="0"/>
                <a:cs typeface="Times New Roman" panose="02020603050405020304" pitchFamily="18" charset="0"/>
              </a:rPr>
              <a:t>Указания взрослого:</a:t>
            </a:r>
          </a:p>
          <a:p>
            <a:r>
              <a:rPr lang="ru-RU" sz="2000" dirty="0">
                <a:latin typeface="Times New Roman" panose="02020603050405020304" pitchFamily="18" charset="0"/>
                <a:cs typeface="Times New Roman" panose="02020603050405020304" pitchFamily="18" charset="0"/>
              </a:rPr>
              <a:t>- Все птички боятся кошек. Когда они видят кошку, то сразу летят в свои домики. Снегири полетят на деревья. Голуби сядут на скамеечку. Воробьи – на дорожку за скамеечку.</a:t>
            </a:r>
          </a:p>
          <a:p>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Птички </a:t>
            </a:r>
            <a:r>
              <a:rPr lang="ru-RU" sz="2000" dirty="0">
                <a:latin typeface="Times New Roman" panose="02020603050405020304" pitchFamily="18" charset="0"/>
                <a:cs typeface="Times New Roman" panose="02020603050405020304" pitchFamily="18" charset="0"/>
              </a:rPr>
              <a:t>– невелички</a:t>
            </a:r>
          </a:p>
          <a:p>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По </a:t>
            </a:r>
            <a:r>
              <a:rPr lang="ru-RU" sz="2000" dirty="0">
                <a:latin typeface="Times New Roman" panose="02020603050405020304" pitchFamily="18" charset="0"/>
                <a:cs typeface="Times New Roman" panose="02020603050405020304" pitchFamily="18" charset="0"/>
              </a:rPr>
              <a:t>небу летают</a:t>
            </a:r>
          </a:p>
          <a:p>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Деток забавляют.</a:t>
            </a:r>
          </a:p>
          <a:p>
            <a:r>
              <a:rPr lang="ru-RU"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a:t>
            </a:r>
            <a:r>
              <a:rPr lang="ru-RU" sz="2000" dirty="0" smtClean="0">
                <a:latin typeface="Times New Roman" panose="02020603050405020304" pitchFamily="18" charset="0"/>
                <a:cs typeface="Times New Roman" panose="02020603050405020304" pitchFamily="18" charset="0"/>
              </a:rPr>
              <a:t>дети </a:t>
            </a:r>
            <a:r>
              <a:rPr lang="ru-RU" sz="2000" dirty="0">
                <a:latin typeface="Times New Roman" panose="02020603050405020304" pitchFamily="18" charset="0"/>
                <a:cs typeface="Times New Roman" panose="02020603050405020304" pitchFamily="18" charset="0"/>
              </a:rPr>
              <a:t>летают, машут крыльями)</a:t>
            </a:r>
          </a:p>
          <a:p>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Вдруг </a:t>
            </a:r>
            <a:r>
              <a:rPr lang="ru-RU" sz="2000" dirty="0">
                <a:latin typeface="Times New Roman" panose="02020603050405020304" pitchFamily="18" charset="0"/>
                <a:cs typeface="Times New Roman" panose="02020603050405020304" pitchFamily="18" charset="0"/>
              </a:rPr>
              <a:t>показалась кошка!</a:t>
            </a:r>
          </a:p>
          <a:p>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Мяу-мяу-мяу</a:t>
            </a:r>
            <a:r>
              <a:rPr lang="ru-RU" sz="2000" dirty="0">
                <a:latin typeface="Times New Roman" panose="02020603050405020304" pitchFamily="18" charset="0"/>
                <a:cs typeface="Times New Roman" panose="02020603050405020304" pitchFamily="18" charset="0"/>
              </a:rPr>
              <a:t>!</a:t>
            </a:r>
          </a:p>
          <a:p>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дети бегут по своим местам)</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2419844" y="1259632"/>
            <a:ext cx="1874296" cy="400110"/>
          </a:xfrm>
          <a:prstGeom prst="rect">
            <a:avLst/>
          </a:prstGeom>
        </p:spPr>
        <p:txBody>
          <a:bodyPr wrap="none">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Карточка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36</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97152" y="386239"/>
            <a:ext cx="1679178" cy="369332"/>
          </a:xfrm>
          <a:prstGeom prst="rect">
            <a:avLst/>
          </a:prstGeom>
        </p:spPr>
        <p:txBody>
          <a:bodyPr wrap="none">
            <a:spAutoFit/>
          </a:bodyPr>
          <a:lstStyle/>
          <a:p>
            <a:pPr lvl="0"/>
            <a:r>
              <a:rPr lang="ru-RU" b="1" dirty="0">
                <a:solidFill>
                  <a:prstClr val="black"/>
                </a:solidFill>
                <a:latin typeface="Times New Roman" panose="02020603050405020304" pitchFamily="18" charset="0"/>
                <a:cs typeface="Times New Roman" panose="02020603050405020304" pitchFamily="18" charset="0"/>
              </a:rPr>
              <a:t>Картотека №</a:t>
            </a:r>
            <a:r>
              <a:rPr lang="en-US" b="1" dirty="0">
                <a:solidFill>
                  <a:prstClr val="black"/>
                </a:solidFill>
                <a:latin typeface="Times New Roman" panose="02020603050405020304" pitchFamily="18" charset="0"/>
                <a:cs typeface="Times New Roman" panose="02020603050405020304" pitchFamily="18" charset="0"/>
              </a:rPr>
              <a:t>7</a:t>
            </a:r>
            <a:endParaRPr lang="ru-RU" b="1"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3103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32656" y="1393266"/>
            <a:ext cx="6143674" cy="7971413"/>
          </a:xfrm>
          <a:prstGeom prst="rect">
            <a:avLst/>
          </a:prstGeom>
        </p:spPr>
        <p:txBody>
          <a:bodyPr wrap="square">
            <a:spAutoFit/>
          </a:bodyPr>
          <a:lstStyle/>
          <a:p>
            <a:pPr lvl="0" algn="ctr"/>
            <a:r>
              <a:rPr lang="ru-RU" sz="2000" b="1" dirty="0" smtClean="0">
                <a:latin typeface="Times New Roman" panose="02020603050405020304" pitchFamily="18" charset="0"/>
                <a:cs typeface="Times New Roman" panose="02020603050405020304" pitchFamily="18" charset="0"/>
              </a:rPr>
              <a:t>Подвижная </a:t>
            </a:r>
            <a:r>
              <a:rPr lang="ru-RU" sz="2000" b="1" dirty="0">
                <a:latin typeface="Times New Roman" panose="02020603050405020304" pitchFamily="18" charset="0"/>
                <a:cs typeface="Times New Roman" panose="02020603050405020304" pitchFamily="18" charset="0"/>
              </a:rPr>
              <a:t>игра </a:t>
            </a:r>
            <a:r>
              <a:rPr lang="ru-RU" sz="2000" b="1" dirty="0" smtClean="0">
                <a:latin typeface="Times New Roman" panose="02020603050405020304" pitchFamily="18" charset="0"/>
                <a:cs typeface="Times New Roman" panose="02020603050405020304" pitchFamily="18" charset="0"/>
              </a:rPr>
              <a:t>«Лягушки»</a:t>
            </a:r>
            <a:r>
              <a:rPr lang="ru-RU" sz="2000" b="1" dirty="0" smtClean="0">
                <a:solidFill>
                  <a:prstClr val="black"/>
                </a:solidFill>
                <a:latin typeface="Times New Roman" panose="02020603050405020304" pitchFamily="18" charset="0"/>
                <a:cs typeface="Times New Roman" panose="02020603050405020304" pitchFamily="18" charset="0"/>
              </a:rPr>
              <a:t> </a:t>
            </a:r>
            <a:endParaRPr lang="en-US" sz="2000" b="1" dirty="0" smtClean="0">
              <a:solidFill>
                <a:prstClr val="black"/>
              </a:solidFill>
              <a:latin typeface="Times New Roman" panose="02020603050405020304" pitchFamily="18" charset="0"/>
              <a:cs typeface="Times New Roman" panose="02020603050405020304" pitchFamily="18" charset="0"/>
            </a:endParaRPr>
          </a:p>
          <a:p>
            <a:pPr lvl="0" algn="ctr"/>
            <a:r>
              <a:rPr lang="ru-RU" sz="2000" b="1" dirty="0" smtClean="0">
                <a:solidFill>
                  <a:prstClr val="black"/>
                </a:solidFill>
                <a:latin typeface="Times New Roman" panose="02020603050405020304" pitchFamily="18" charset="0"/>
                <a:cs typeface="Times New Roman" panose="02020603050405020304" pitchFamily="18" charset="0"/>
              </a:rPr>
              <a:t>(</a:t>
            </a:r>
            <a:r>
              <a:rPr lang="ru-RU" sz="2000" b="1" dirty="0">
                <a:solidFill>
                  <a:prstClr val="black"/>
                </a:solidFill>
                <a:latin typeface="Times New Roman" panose="02020603050405020304" pitchFamily="18" charset="0"/>
                <a:cs typeface="Times New Roman" panose="02020603050405020304" pitchFamily="18" charset="0"/>
              </a:rPr>
              <a:t>2 младшая группа)</a:t>
            </a:r>
            <a:endParaRPr lang="en-US" sz="2000" b="1" dirty="0">
              <a:solidFill>
                <a:prstClr val="black"/>
              </a:solidFill>
              <a:latin typeface="Times New Roman" panose="02020603050405020304" pitchFamily="18" charset="0"/>
              <a:cs typeface="Times New Roman" panose="02020603050405020304" pitchFamily="18" charset="0"/>
            </a:endParaRPr>
          </a:p>
          <a:p>
            <a:endParaRPr lang="ru-RU" sz="2000" dirty="0">
              <a:latin typeface="Times New Roman" panose="02020603050405020304" pitchFamily="18" charset="0"/>
              <a:cs typeface="Times New Roman" panose="02020603050405020304" pitchFamily="18" charset="0"/>
            </a:endParaRPr>
          </a:p>
          <a:p>
            <a:r>
              <a:rPr lang="ru-RU" sz="2000" b="1" dirty="0">
                <a:latin typeface="Times New Roman" panose="02020603050405020304" pitchFamily="18" charset="0"/>
                <a:cs typeface="Times New Roman" panose="02020603050405020304" pitchFamily="18" charset="0"/>
              </a:rPr>
              <a:t>Цель:</a:t>
            </a:r>
            <a:r>
              <a:rPr lang="ru-RU" sz="2000" dirty="0">
                <a:latin typeface="Times New Roman" panose="02020603050405020304" pitchFamily="18" charset="0"/>
                <a:cs typeface="Times New Roman" panose="02020603050405020304" pitchFamily="18" charset="0"/>
              </a:rPr>
              <a:t> упражнять детей выполнять прыжки на двух ногах с продвижением вперед, перепрыгивание  через лежащий на полу шнур.</a:t>
            </a:r>
          </a:p>
          <a:p>
            <a:endParaRPr lang="ru-RU" sz="2000" dirty="0">
              <a:latin typeface="Times New Roman" panose="02020603050405020304" pitchFamily="18" charset="0"/>
              <a:cs typeface="Times New Roman" panose="02020603050405020304" pitchFamily="18" charset="0"/>
            </a:endParaRPr>
          </a:p>
          <a:p>
            <a:r>
              <a:rPr lang="ru-RU" sz="2000" b="1" dirty="0">
                <a:latin typeface="Times New Roman" panose="02020603050405020304" pitchFamily="18" charset="0"/>
                <a:cs typeface="Times New Roman" panose="02020603050405020304" pitchFamily="18" charset="0"/>
              </a:rPr>
              <a:t>Ход игры: </a:t>
            </a:r>
            <a:r>
              <a:rPr lang="ru-RU" sz="2000" dirty="0">
                <a:latin typeface="Times New Roman" panose="02020603050405020304" pitchFamily="18" charset="0"/>
                <a:cs typeface="Times New Roman" panose="02020603050405020304" pitchFamily="18" charset="0"/>
              </a:rPr>
              <a:t>На одной стороне зала на полу лежит шнур – это «болотце». Дети – «лягушки – </a:t>
            </a:r>
            <a:r>
              <a:rPr lang="ru-RU" sz="2000" dirty="0" err="1">
                <a:latin typeface="Times New Roman" panose="02020603050405020304" pitchFamily="18" charset="0"/>
                <a:cs typeface="Times New Roman" panose="02020603050405020304" pitchFamily="18" charset="0"/>
              </a:rPr>
              <a:t>попрыгушки</a:t>
            </a:r>
            <a:r>
              <a:rPr lang="ru-RU" sz="2000" dirty="0">
                <a:latin typeface="Times New Roman" panose="02020603050405020304" pitchFamily="18" charset="0"/>
                <a:cs typeface="Times New Roman" panose="02020603050405020304" pitchFamily="18" charset="0"/>
              </a:rPr>
              <a:t>» становятся на другой стороне зала в одну шеренгу на исходную линию. Воспитатель говорит: Вот лягушки по дорожке скачут, вытянувши ножки, ква-ква, ква-ква-</a:t>
            </a:r>
            <a:r>
              <a:rPr lang="ru-RU" sz="2000" dirty="0" err="1">
                <a:latin typeface="Times New Roman" panose="02020603050405020304" pitchFamily="18" charset="0"/>
                <a:cs typeface="Times New Roman" panose="02020603050405020304" pitchFamily="18" charset="0"/>
              </a:rPr>
              <a:t>ква</a:t>
            </a:r>
            <a:r>
              <a:rPr lang="ru-RU" sz="2000" dirty="0">
                <a:latin typeface="Times New Roman" panose="02020603050405020304" pitchFamily="18" charset="0"/>
                <a:cs typeface="Times New Roman" panose="02020603050405020304" pitchFamily="18" charset="0"/>
              </a:rPr>
              <a:t>,  скачут вытянувши ножки.</a:t>
            </a:r>
          </a:p>
          <a:p>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В соответствии с ритмом стихотворения дети выполняют прыжки на двух ногах, продвигаясь вперед (примерно 16 прыжков) до «болотца» и прыгают через шнур, произнося: «Плюх!». После паузы игровое упражнение повторяется. Если группа детей большая, то построение производится в две шеренги и во избежание травм расстояние между шеренгами составляет примерно 1,5 – 2м. Дети второй шеренги вступают в игру чуть позже и только по сигналу воспитателя.</a:t>
            </a:r>
          </a:p>
          <a:p>
            <a:endParaRPr lang="ru-RU" sz="1600" dirty="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г</a:t>
            </a:r>
            <a:endParaRPr lang="ru-RU" sz="16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2491483" y="1031585"/>
            <a:ext cx="1874296" cy="400110"/>
          </a:xfrm>
          <a:prstGeom prst="rect">
            <a:avLst/>
          </a:prstGeom>
        </p:spPr>
        <p:txBody>
          <a:bodyPr wrap="none">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Карточка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37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97152" y="386239"/>
            <a:ext cx="1679178" cy="369332"/>
          </a:xfrm>
          <a:prstGeom prst="rect">
            <a:avLst/>
          </a:prstGeom>
        </p:spPr>
        <p:txBody>
          <a:bodyPr wrap="none">
            <a:spAutoFit/>
          </a:bodyPr>
          <a:lstStyle/>
          <a:p>
            <a:pPr lvl="0"/>
            <a:r>
              <a:rPr lang="ru-RU" b="1" dirty="0">
                <a:solidFill>
                  <a:prstClr val="black"/>
                </a:solidFill>
                <a:latin typeface="Times New Roman" panose="02020603050405020304" pitchFamily="18" charset="0"/>
                <a:cs typeface="Times New Roman" panose="02020603050405020304" pitchFamily="18" charset="0"/>
              </a:rPr>
              <a:t>Картотека №</a:t>
            </a:r>
            <a:r>
              <a:rPr lang="en-US" b="1" dirty="0">
                <a:solidFill>
                  <a:prstClr val="black"/>
                </a:solidFill>
                <a:latin typeface="Times New Roman" panose="02020603050405020304" pitchFamily="18" charset="0"/>
                <a:cs typeface="Times New Roman" panose="02020603050405020304" pitchFamily="18" charset="0"/>
              </a:rPr>
              <a:t>7</a:t>
            </a:r>
            <a:endParaRPr lang="ru-RU" b="1"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74927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32656" y="1393266"/>
            <a:ext cx="6143674" cy="338554"/>
          </a:xfrm>
          <a:prstGeom prst="rect">
            <a:avLst/>
          </a:prstGeom>
        </p:spPr>
        <p:txBody>
          <a:bodyPr wrap="square">
            <a:spAutoFit/>
          </a:bodyPr>
          <a:lstStyle/>
          <a:p>
            <a:endParaRPr lang="ru-RU" sz="16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2491483" y="1031585"/>
            <a:ext cx="1874296" cy="400110"/>
          </a:xfrm>
          <a:prstGeom prst="rect">
            <a:avLst/>
          </a:prstGeom>
        </p:spPr>
        <p:txBody>
          <a:bodyPr wrap="none">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Карточка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38</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97152" y="386239"/>
            <a:ext cx="1679178" cy="369332"/>
          </a:xfrm>
          <a:prstGeom prst="rect">
            <a:avLst/>
          </a:prstGeom>
        </p:spPr>
        <p:txBody>
          <a:bodyPr wrap="none">
            <a:spAutoFit/>
          </a:bodyPr>
          <a:lstStyle/>
          <a:p>
            <a:pPr lvl="0"/>
            <a:r>
              <a:rPr lang="ru-RU" b="1" dirty="0">
                <a:solidFill>
                  <a:prstClr val="black"/>
                </a:solidFill>
                <a:latin typeface="Times New Roman" panose="02020603050405020304" pitchFamily="18" charset="0"/>
                <a:cs typeface="Times New Roman" panose="02020603050405020304" pitchFamily="18" charset="0"/>
              </a:rPr>
              <a:t>Картотека №</a:t>
            </a:r>
            <a:r>
              <a:rPr lang="en-US" b="1" dirty="0">
                <a:solidFill>
                  <a:prstClr val="black"/>
                </a:solidFill>
                <a:latin typeface="Times New Roman" panose="02020603050405020304" pitchFamily="18" charset="0"/>
                <a:cs typeface="Times New Roman" panose="02020603050405020304" pitchFamily="18" charset="0"/>
              </a:rPr>
              <a:t>7</a:t>
            </a:r>
            <a:endParaRPr lang="ru-RU" b="1" dirty="0">
              <a:solidFill>
                <a:prstClr val="black"/>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517037" y="1431695"/>
            <a:ext cx="5688632" cy="6063198"/>
          </a:xfrm>
          <a:prstGeom prst="rect">
            <a:avLst/>
          </a:prstGeom>
        </p:spPr>
        <p:txBody>
          <a:bodyPr wrap="square">
            <a:spAutoFit/>
          </a:bodyPr>
          <a:lstStyle/>
          <a:p>
            <a:pPr lvl="0" algn="ctr"/>
            <a:r>
              <a:rPr lang="ru-RU" sz="2000" b="1" dirty="0">
                <a:solidFill>
                  <a:prstClr val="black"/>
                </a:solidFill>
                <a:latin typeface="Times New Roman" panose="02020603050405020304" pitchFamily="18" charset="0"/>
                <a:cs typeface="Times New Roman" panose="02020603050405020304" pitchFamily="18" charset="0"/>
              </a:rPr>
              <a:t>Подвижная игра </a:t>
            </a:r>
            <a:r>
              <a:rPr lang="ru-RU" sz="2000" b="1" dirty="0" smtClean="0">
                <a:solidFill>
                  <a:prstClr val="black"/>
                </a:solidFill>
                <a:latin typeface="Times New Roman" panose="02020603050405020304" pitchFamily="18" charset="0"/>
                <a:cs typeface="Times New Roman" panose="02020603050405020304" pitchFamily="18" charset="0"/>
              </a:rPr>
              <a:t>«</a:t>
            </a:r>
            <a:r>
              <a:rPr lang="ru-RU" sz="2400" b="1" dirty="0" smtClean="0">
                <a:solidFill>
                  <a:prstClr val="black"/>
                </a:solidFill>
                <a:latin typeface="Times New Roman" panose="02020603050405020304" pitchFamily="18" charset="0"/>
                <a:cs typeface="Times New Roman" panose="02020603050405020304" pitchFamily="18" charset="0"/>
              </a:rPr>
              <a:t>Медведь</a:t>
            </a:r>
            <a:r>
              <a:rPr lang="ru-RU" sz="2000" b="1" dirty="0" smtClean="0">
                <a:solidFill>
                  <a:prstClr val="black"/>
                </a:solidFill>
                <a:latin typeface="Times New Roman" panose="02020603050405020304" pitchFamily="18" charset="0"/>
                <a:cs typeface="Times New Roman" panose="02020603050405020304" pitchFamily="18" charset="0"/>
              </a:rPr>
              <a:t>» </a:t>
            </a:r>
            <a:endParaRPr lang="en-US" sz="2000" b="1" dirty="0">
              <a:solidFill>
                <a:prstClr val="black"/>
              </a:solidFill>
              <a:latin typeface="Times New Roman" panose="02020603050405020304" pitchFamily="18" charset="0"/>
              <a:cs typeface="Times New Roman" panose="02020603050405020304" pitchFamily="18" charset="0"/>
            </a:endParaRPr>
          </a:p>
          <a:p>
            <a:pPr lvl="0" algn="ctr"/>
            <a:r>
              <a:rPr lang="ru-RU" sz="2000" b="1" dirty="0">
                <a:solidFill>
                  <a:prstClr val="black"/>
                </a:solidFill>
                <a:latin typeface="Times New Roman" panose="02020603050405020304" pitchFamily="18" charset="0"/>
                <a:cs typeface="Times New Roman" panose="02020603050405020304" pitchFamily="18" charset="0"/>
              </a:rPr>
              <a:t>(2 младшая группа)</a:t>
            </a:r>
            <a:endParaRPr lang="en-US" sz="2000" b="1" dirty="0">
              <a:solidFill>
                <a:prstClr val="black"/>
              </a:solidFill>
              <a:latin typeface="Times New Roman" panose="02020603050405020304" pitchFamily="18" charset="0"/>
              <a:cs typeface="Times New Roman" panose="02020603050405020304" pitchFamily="18" charset="0"/>
            </a:endParaRPr>
          </a:p>
          <a:p>
            <a:endParaRPr lang="ru-RU" sz="2400" b="1" dirty="0">
              <a:latin typeface="Times New Roman" panose="02020603050405020304" pitchFamily="18" charset="0"/>
              <a:cs typeface="Times New Roman" panose="02020603050405020304" pitchFamily="18" charset="0"/>
            </a:endParaRPr>
          </a:p>
          <a:p>
            <a:r>
              <a:rPr lang="ru-RU" sz="2000" b="1" dirty="0">
                <a:latin typeface="Times New Roman" panose="02020603050405020304" pitchFamily="18" charset="0"/>
                <a:cs typeface="Times New Roman" panose="02020603050405020304" pitchFamily="18" charset="0"/>
              </a:rPr>
              <a:t>Цель игры:</a:t>
            </a:r>
            <a:r>
              <a:rPr lang="ru-RU" sz="2000" dirty="0">
                <a:latin typeface="Times New Roman" panose="02020603050405020304" pitchFamily="18" charset="0"/>
                <a:cs typeface="Times New Roman" panose="02020603050405020304" pitchFamily="18" charset="0"/>
              </a:rPr>
              <a:t> Развивать речевую активность детей, упражнять в умение в соответствии с текстом выполнять движения. </a:t>
            </a:r>
            <a:r>
              <a:rPr lang="ru-RU" sz="2000" dirty="0" smtClean="0">
                <a:latin typeface="Times New Roman" panose="02020603050405020304" pitchFamily="18" charset="0"/>
                <a:cs typeface="Times New Roman" panose="02020603050405020304" pitchFamily="18" charset="0"/>
              </a:rPr>
              <a:t>Упражнять </a:t>
            </a:r>
            <a:r>
              <a:rPr lang="ru-RU" sz="2000" dirty="0">
                <a:latin typeface="Times New Roman" panose="02020603050405020304" pitchFamily="18" charset="0"/>
                <a:cs typeface="Times New Roman" panose="02020603050405020304" pitchFamily="18" charset="0"/>
              </a:rPr>
              <a:t>в ходьбе по кругу, взявшись за руки, бег в рассыпную. Учить играть по правилам</a:t>
            </a:r>
            <a:r>
              <a:rPr lang="ru-RU" sz="2000" dirty="0" smtClean="0">
                <a:latin typeface="Times New Roman" panose="02020603050405020304" pitchFamily="18" charset="0"/>
                <a:cs typeface="Times New Roman" panose="02020603050405020304" pitchFamily="18" charset="0"/>
              </a:rPr>
              <a:t>.</a:t>
            </a:r>
            <a:endParaRPr lang="en-US" sz="2000" dirty="0" smtClean="0">
              <a:latin typeface="Times New Roman" panose="02020603050405020304" pitchFamily="18" charset="0"/>
              <a:cs typeface="Times New Roman" panose="02020603050405020304" pitchFamily="18" charset="0"/>
            </a:endParaRPr>
          </a:p>
          <a:p>
            <a:r>
              <a:rPr lang="ru-RU" sz="2000" b="1" dirty="0" smtClean="0">
                <a:latin typeface="Times New Roman" panose="02020603050405020304" pitchFamily="18" charset="0"/>
                <a:cs typeface="Times New Roman" panose="02020603050405020304" pitchFamily="18" charset="0"/>
              </a:rPr>
              <a:t>Ход игры</a:t>
            </a:r>
            <a:r>
              <a:rPr lang="ru-RU" sz="2000" dirty="0">
                <a:latin typeface="Times New Roman" panose="02020603050405020304" pitchFamily="18" charset="0"/>
                <a:cs typeface="Times New Roman" panose="02020603050405020304" pitchFamily="18" charset="0"/>
              </a:rPr>
              <a:t>.</a:t>
            </a:r>
            <a:r>
              <a:rPr lang="ru-RU" sz="2000" dirty="0" smtClean="0">
                <a:latin typeface="Times New Roman" panose="02020603050405020304" pitchFamily="18" charset="0"/>
                <a:cs typeface="Times New Roman" panose="02020603050405020304" pitchFamily="18" charset="0"/>
              </a:rPr>
              <a:t> Дети встают в хоровод вокруг медведя (игрушки). Выполняют движения в соответствии с текстом:</a:t>
            </a:r>
            <a:endParaRPr lang="en-US"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Как то мы в лесу гуляли и медведя повстречали. Он под </a:t>
            </a:r>
            <a:r>
              <a:rPr lang="ru-RU" sz="2000" dirty="0" err="1">
                <a:latin typeface="Times New Roman" panose="02020603050405020304" pitchFamily="18" charset="0"/>
                <a:cs typeface="Times New Roman" panose="02020603050405020304" pitchFamily="18" charset="0"/>
              </a:rPr>
              <a:t>елкою</a:t>
            </a:r>
            <a:r>
              <a:rPr lang="ru-RU" sz="2000" dirty="0">
                <a:latin typeface="Times New Roman" panose="02020603050405020304" pitchFamily="18" charset="0"/>
                <a:cs typeface="Times New Roman" panose="02020603050405020304" pitchFamily="18" charset="0"/>
              </a:rPr>
              <a:t> сидит. Притворился будто спит, мы вокруг его ходили, косолапого будили. </a:t>
            </a:r>
            <a:r>
              <a:rPr lang="en-US" sz="2000" dirty="0" smtClean="0">
                <a:latin typeface="Times New Roman" panose="02020603050405020304" pitchFamily="18" charset="0"/>
                <a:cs typeface="Times New Roman" panose="02020603050405020304" pitchFamily="18" charset="0"/>
              </a:rPr>
              <a:t>(</a:t>
            </a:r>
            <a:r>
              <a:rPr lang="ru-RU" sz="2000" dirty="0" smtClean="0">
                <a:latin typeface="Times New Roman" panose="02020603050405020304" pitchFamily="18" charset="0"/>
                <a:cs typeface="Times New Roman" panose="02020603050405020304" pitchFamily="18" charset="0"/>
              </a:rPr>
              <a:t>Он под </a:t>
            </a:r>
            <a:r>
              <a:rPr lang="ru-RU" sz="2000" dirty="0" err="1" smtClean="0">
                <a:latin typeface="Times New Roman" panose="02020603050405020304" pitchFamily="18" charset="0"/>
                <a:cs typeface="Times New Roman" panose="02020603050405020304" pitchFamily="18" charset="0"/>
              </a:rPr>
              <a:t>елкою</a:t>
            </a:r>
            <a:r>
              <a:rPr lang="ru-RU" sz="2000" dirty="0" smtClean="0">
                <a:latin typeface="Times New Roman" panose="02020603050405020304" pitchFamily="18" charset="0"/>
                <a:cs typeface="Times New Roman" panose="02020603050405020304" pitchFamily="18" charset="0"/>
              </a:rPr>
              <a:t> лежит, растянулся и храпит)Ну-ка </a:t>
            </a:r>
            <a:r>
              <a:rPr lang="ru-RU" sz="2000" dirty="0" err="1">
                <a:latin typeface="Times New Roman" panose="02020603050405020304" pitchFamily="18" charset="0"/>
                <a:cs typeface="Times New Roman" panose="02020603050405020304" pitchFamily="18" charset="0"/>
              </a:rPr>
              <a:t>Мишенька</a:t>
            </a:r>
            <a:r>
              <a:rPr lang="ru-RU" sz="2000" dirty="0">
                <a:latin typeface="Times New Roman" panose="02020603050405020304" pitchFamily="18" charset="0"/>
                <a:cs typeface="Times New Roman" panose="02020603050405020304" pitchFamily="18" charset="0"/>
              </a:rPr>
              <a:t>, вставай и скорей нас догоняй</a:t>
            </a:r>
            <a:r>
              <a:rPr lang="ru-RU" sz="2000" dirty="0" smtClean="0">
                <a:latin typeface="Times New Roman" panose="02020603050405020304" pitchFamily="18" charset="0"/>
                <a:cs typeface="Times New Roman" panose="02020603050405020304" pitchFamily="18" charset="0"/>
              </a:rPr>
              <a:t>!</a:t>
            </a:r>
          </a:p>
          <a:p>
            <a:endParaRPr lang="ru-RU" sz="2000" i="1" dirty="0" smtClean="0"/>
          </a:p>
          <a:p>
            <a:r>
              <a:rPr lang="ru-RU" sz="2000" dirty="0">
                <a:latin typeface="Times New Roman" panose="02020603050405020304" pitchFamily="18" charset="0"/>
                <a:cs typeface="Times New Roman" panose="02020603050405020304" pitchFamily="18" charset="0"/>
              </a:rPr>
              <a:t>Д</a:t>
            </a:r>
            <a:r>
              <a:rPr lang="ru-RU" sz="2000" dirty="0" smtClean="0">
                <a:latin typeface="Times New Roman" panose="02020603050405020304" pitchFamily="18" charset="0"/>
                <a:cs typeface="Times New Roman" panose="02020603050405020304" pitchFamily="18" charset="0"/>
              </a:rPr>
              <a:t>ети убегают в домик, </a:t>
            </a:r>
            <a:r>
              <a:rPr lang="ru-RU" sz="2000" dirty="0">
                <a:latin typeface="Times New Roman" panose="02020603050405020304" pitchFamily="18" charset="0"/>
                <a:cs typeface="Times New Roman" panose="02020603050405020304" pitchFamily="18" charset="0"/>
              </a:rPr>
              <a:t>Мишка их </a:t>
            </a:r>
            <a:r>
              <a:rPr lang="ru-RU" sz="2000" dirty="0" smtClean="0">
                <a:latin typeface="Times New Roman" panose="02020603050405020304" pitchFamily="18" charset="0"/>
                <a:cs typeface="Times New Roman" panose="02020603050405020304" pitchFamily="18" charset="0"/>
              </a:rPr>
              <a:t>догоняет.</a:t>
            </a:r>
            <a:endParaRPr lang="en-US" sz="2000" dirty="0" smtClean="0">
              <a:latin typeface="Times New Roman" panose="02020603050405020304" pitchFamily="18" charset="0"/>
              <a:cs typeface="Times New Roman" panose="02020603050405020304" pitchFamily="18" charset="0"/>
            </a:endParaRPr>
          </a:p>
          <a:p>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146968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32656" y="1393266"/>
            <a:ext cx="6143674" cy="338554"/>
          </a:xfrm>
          <a:prstGeom prst="rect">
            <a:avLst/>
          </a:prstGeom>
        </p:spPr>
        <p:txBody>
          <a:bodyPr wrap="square">
            <a:spAutoFit/>
          </a:bodyPr>
          <a:lstStyle/>
          <a:p>
            <a:endParaRPr lang="ru-RU" sz="16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2491483" y="1031585"/>
            <a:ext cx="1874296" cy="400110"/>
          </a:xfrm>
          <a:prstGeom prst="rect">
            <a:avLst/>
          </a:prstGeom>
        </p:spPr>
        <p:txBody>
          <a:bodyPr wrap="none">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Карточка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39</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97152" y="386239"/>
            <a:ext cx="1679178" cy="369332"/>
          </a:xfrm>
          <a:prstGeom prst="rect">
            <a:avLst/>
          </a:prstGeom>
        </p:spPr>
        <p:txBody>
          <a:bodyPr wrap="none">
            <a:spAutoFit/>
          </a:bodyPr>
          <a:lstStyle/>
          <a:p>
            <a:pPr lvl="0"/>
            <a:r>
              <a:rPr lang="ru-RU" b="1" dirty="0">
                <a:solidFill>
                  <a:prstClr val="black"/>
                </a:solidFill>
                <a:latin typeface="Times New Roman" panose="02020603050405020304" pitchFamily="18" charset="0"/>
                <a:cs typeface="Times New Roman" panose="02020603050405020304" pitchFamily="18" charset="0"/>
              </a:rPr>
              <a:t>Картотека №</a:t>
            </a:r>
            <a:r>
              <a:rPr lang="en-US" b="1" dirty="0">
                <a:solidFill>
                  <a:prstClr val="black"/>
                </a:solidFill>
                <a:latin typeface="Times New Roman" panose="02020603050405020304" pitchFamily="18" charset="0"/>
                <a:cs typeface="Times New Roman" panose="02020603050405020304" pitchFamily="18" charset="0"/>
              </a:rPr>
              <a:t>7</a:t>
            </a:r>
            <a:endParaRPr lang="ru-RU" b="1" dirty="0">
              <a:solidFill>
                <a:prstClr val="black"/>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517037" y="1431695"/>
            <a:ext cx="5688632" cy="5447645"/>
          </a:xfrm>
          <a:prstGeom prst="rect">
            <a:avLst/>
          </a:prstGeom>
        </p:spPr>
        <p:txBody>
          <a:bodyPr wrap="square">
            <a:spAutoFit/>
          </a:bodyPr>
          <a:lstStyle/>
          <a:p>
            <a:pPr lvl="0" algn="ctr"/>
            <a:r>
              <a:rPr lang="ru-RU" sz="2000" b="1" dirty="0">
                <a:solidFill>
                  <a:prstClr val="black"/>
                </a:solidFill>
                <a:latin typeface="Times New Roman" panose="02020603050405020304" pitchFamily="18" charset="0"/>
                <a:cs typeface="Times New Roman" panose="02020603050405020304" pitchFamily="18" charset="0"/>
              </a:rPr>
              <a:t>Подвижная игра </a:t>
            </a:r>
            <a:r>
              <a:rPr lang="ru-RU" sz="2000" b="1" dirty="0" smtClean="0">
                <a:solidFill>
                  <a:prstClr val="black"/>
                </a:solidFill>
                <a:latin typeface="Times New Roman" panose="02020603050405020304" pitchFamily="18" charset="0"/>
                <a:cs typeface="Times New Roman" panose="02020603050405020304" pitchFamily="18" charset="0"/>
              </a:rPr>
              <a:t>«</a:t>
            </a:r>
            <a:r>
              <a:rPr lang="ru-RU" sz="2400" b="1" dirty="0" smtClean="0">
                <a:solidFill>
                  <a:prstClr val="black"/>
                </a:solidFill>
                <a:latin typeface="Times New Roman" panose="02020603050405020304" pitchFamily="18" charset="0"/>
                <a:cs typeface="Times New Roman" panose="02020603050405020304" pitchFamily="18" charset="0"/>
              </a:rPr>
              <a:t>Тишина</a:t>
            </a:r>
            <a:r>
              <a:rPr lang="ru-RU" sz="2000" b="1" dirty="0" smtClean="0">
                <a:solidFill>
                  <a:prstClr val="black"/>
                </a:solidFill>
                <a:latin typeface="Times New Roman" panose="02020603050405020304" pitchFamily="18" charset="0"/>
                <a:cs typeface="Times New Roman" panose="02020603050405020304" pitchFamily="18" charset="0"/>
              </a:rPr>
              <a:t>» </a:t>
            </a:r>
            <a:endParaRPr lang="en-US" sz="2000" b="1" dirty="0">
              <a:solidFill>
                <a:prstClr val="black"/>
              </a:solidFill>
              <a:latin typeface="Times New Roman" panose="02020603050405020304" pitchFamily="18" charset="0"/>
              <a:cs typeface="Times New Roman" panose="02020603050405020304" pitchFamily="18" charset="0"/>
            </a:endParaRPr>
          </a:p>
          <a:p>
            <a:pPr lvl="0" algn="ctr"/>
            <a:r>
              <a:rPr lang="ru-RU" sz="2000" b="1" dirty="0">
                <a:solidFill>
                  <a:prstClr val="black"/>
                </a:solidFill>
                <a:latin typeface="Times New Roman" panose="02020603050405020304" pitchFamily="18" charset="0"/>
                <a:cs typeface="Times New Roman" panose="02020603050405020304" pitchFamily="18" charset="0"/>
              </a:rPr>
              <a:t>(2 младшая группа)</a:t>
            </a:r>
            <a:endParaRPr lang="en-US" sz="2000" b="1" dirty="0">
              <a:solidFill>
                <a:prstClr val="black"/>
              </a:solidFill>
              <a:latin typeface="Times New Roman" panose="02020603050405020304" pitchFamily="18" charset="0"/>
              <a:cs typeface="Times New Roman" panose="02020603050405020304" pitchFamily="18" charset="0"/>
            </a:endParaRPr>
          </a:p>
          <a:p>
            <a:endParaRPr lang="ru-RU" sz="2400" b="1" dirty="0">
              <a:latin typeface="Times New Roman" panose="02020603050405020304" pitchFamily="18" charset="0"/>
              <a:cs typeface="Times New Roman" panose="02020603050405020304" pitchFamily="18" charset="0"/>
            </a:endParaRPr>
          </a:p>
          <a:p>
            <a:r>
              <a:rPr lang="ru-RU" sz="2000" b="1" u="sng" dirty="0">
                <a:latin typeface="Times New Roman" panose="02020603050405020304" pitchFamily="18" charset="0"/>
                <a:cs typeface="Times New Roman" panose="02020603050405020304" pitchFamily="18" charset="0"/>
              </a:rPr>
              <a:t>Цель</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упражнять детей выполнять ходьбу в колонне по одному.</a:t>
            </a:r>
          </a:p>
          <a:p>
            <a:r>
              <a:rPr lang="ru-RU" sz="2000" b="1" dirty="0">
                <a:latin typeface="Times New Roman" panose="02020603050405020304" pitchFamily="18" charset="0"/>
                <a:cs typeface="Times New Roman" panose="02020603050405020304" pitchFamily="18" charset="0"/>
              </a:rPr>
              <a:t>Ход </a:t>
            </a:r>
            <a:r>
              <a:rPr lang="ru-RU" sz="2000" b="1" dirty="0" err="1">
                <a:latin typeface="Times New Roman" panose="02020603050405020304" pitchFamily="18" charset="0"/>
                <a:cs typeface="Times New Roman" panose="02020603050405020304" pitchFamily="18" charset="0"/>
              </a:rPr>
              <a:t>игры</a:t>
            </a:r>
            <a:r>
              <a:rPr lang="ru-RU" sz="2000" dirty="0" err="1">
                <a:latin typeface="Times New Roman" panose="02020603050405020304" pitchFamily="18" charset="0"/>
                <a:cs typeface="Times New Roman" panose="02020603050405020304" pitchFamily="18" charset="0"/>
              </a:rPr>
              <a:t>:</a:t>
            </a:r>
            <a:r>
              <a:rPr lang="ru-RU" sz="2000" u="sng" dirty="0" err="1">
                <a:latin typeface="Times New Roman" panose="02020603050405020304" pitchFamily="18" charset="0"/>
                <a:cs typeface="Times New Roman" panose="02020603050405020304" pitchFamily="18" charset="0"/>
              </a:rPr>
              <a:t>Ходьба</a:t>
            </a:r>
            <a:r>
              <a:rPr lang="ru-RU" sz="2000" u="sng" dirty="0">
                <a:latin typeface="Times New Roman" panose="02020603050405020304" pitchFamily="18" charset="0"/>
                <a:cs typeface="Times New Roman" panose="02020603050405020304" pitchFamily="18" charset="0"/>
              </a:rPr>
              <a:t> в колонне по одному в обход площадки за воспитателем и совместное проговаривание строчек стихотворения</a:t>
            </a:r>
            <a:r>
              <a:rPr lang="ru-RU" sz="2000" dirty="0">
                <a:latin typeface="Times New Roman" panose="02020603050405020304" pitchFamily="18" charset="0"/>
                <a:cs typeface="Times New Roman" panose="02020603050405020304" pitchFamily="18" charset="0"/>
              </a:rPr>
              <a:t>:</a:t>
            </a:r>
          </a:p>
          <a:p>
            <a:r>
              <a:rPr lang="ru-RU" sz="2000" i="1" dirty="0">
                <a:latin typeface="Times New Roman" panose="02020603050405020304" pitchFamily="18" charset="0"/>
                <a:cs typeface="Times New Roman" panose="02020603050405020304" pitchFamily="18" charset="0"/>
              </a:rPr>
              <a:t>Тишина у пруда, не колышется трава.</a:t>
            </a:r>
          </a:p>
          <a:p>
            <a:r>
              <a:rPr lang="ru-RU" sz="2000" i="1" dirty="0">
                <a:latin typeface="Times New Roman" panose="02020603050405020304" pitchFamily="18" charset="0"/>
                <a:cs typeface="Times New Roman" panose="02020603050405020304" pitchFamily="18" charset="0"/>
              </a:rPr>
              <a:t>Не шумите, камыши, засыпайте, малыши.</a:t>
            </a:r>
          </a:p>
          <a:p>
            <a:r>
              <a:rPr lang="ru-RU" sz="2000" dirty="0">
                <a:latin typeface="Times New Roman" panose="02020603050405020304" pitchFamily="18" charset="0"/>
                <a:cs typeface="Times New Roman" panose="02020603050405020304" pitchFamily="18" charset="0"/>
              </a:rPr>
              <a:t>По окончании стихотворения дети останавливаются, приседают, наклоняют голову и закрывают </a:t>
            </a:r>
            <a:r>
              <a:rPr lang="ru-RU" sz="2000" dirty="0" err="1">
                <a:latin typeface="Times New Roman" panose="02020603050405020304" pitchFamily="18" charset="0"/>
                <a:cs typeface="Times New Roman" panose="02020603050405020304" pitchFamily="18" charset="0"/>
              </a:rPr>
              <a:t>глаза.</a:t>
            </a:r>
            <a:r>
              <a:rPr lang="ru-RU" sz="2000" u="sng" dirty="0" err="1">
                <a:latin typeface="Times New Roman" panose="02020603050405020304" pitchFamily="18" charset="0"/>
                <a:cs typeface="Times New Roman" panose="02020603050405020304" pitchFamily="18" charset="0"/>
              </a:rPr>
              <a:t>Через</a:t>
            </a:r>
            <a:r>
              <a:rPr lang="ru-RU" sz="2000" u="sng" dirty="0">
                <a:latin typeface="Times New Roman" panose="02020603050405020304" pitchFamily="18" charset="0"/>
                <a:cs typeface="Times New Roman" panose="02020603050405020304" pitchFamily="18" charset="0"/>
              </a:rPr>
              <a:t> несколько секунд воспитатель произносит громко</a:t>
            </a:r>
            <a:r>
              <a:rPr lang="ru-RU" sz="2000" dirty="0">
                <a:latin typeface="Times New Roman" panose="02020603050405020304" pitchFamily="18" charset="0"/>
                <a:cs typeface="Times New Roman" panose="02020603050405020304" pitchFamily="18" charset="0"/>
              </a:rPr>
              <a:t>: </a:t>
            </a:r>
            <a:r>
              <a:rPr lang="ru-RU" sz="2000" i="1" dirty="0">
                <a:latin typeface="Times New Roman" panose="02020603050405020304" pitchFamily="18" charset="0"/>
                <a:cs typeface="Times New Roman" panose="02020603050405020304" pitchFamily="18" charset="0"/>
              </a:rPr>
              <a:t>«Ква-ква-</a:t>
            </a:r>
            <a:r>
              <a:rPr lang="ru-RU" sz="2000" i="1" dirty="0" err="1">
                <a:latin typeface="Times New Roman" panose="02020603050405020304" pitchFamily="18" charset="0"/>
                <a:cs typeface="Times New Roman" panose="02020603050405020304" pitchFamily="18" charset="0"/>
              </a:rPr>
              <a:t>ква</a:t>
            </a:r>
            <a:r>
              <a:rPr lang="ru-RU" sz="2000" i="1" dirty="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 и поясняет, что лягушки разбудили ребят, и они проснулись, поднялись и потянулись.</a:t>
            </a:r>
          </a:p>
          <a:p>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56859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4</a:t>
            </a:r>
            <a:endParaRPr lang="ru-RU" sz="2000" b="1" dirty="0">
              <a:latin typeface="Times New Roman" panose="02020603050405020304" pitchFamily="18" charset="0"/>
              <a:cs typeface="Times New Roman" panose="02020603050405020304"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0269" y="7740352"/>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429258" y="1619672"/>
            <a:ext cx="6048672" cy="6863417"/>
          </a:xfrm>
          <a:prstGeom prst="rect">
            <a:avLst/>
          </a:prstGeom>
        </p:spPr>
        <p:txBody>
          <a:bodyPr wrap="square">
            <a:spAutoFit/>
          </a:bodyPr>
          <a:lstStyle/>
          <a:p>
            <a:pPr algn="ctr"/>
            <a:r>
              <a:rPr lang="ru-RU" sz="2000" b="1" dirty="0">
                <a:latin typeface="Times New Roman"/>
                <a:ea typeface="Times New Roman"/>
              </a:rPr>
              <a:t>«Лохматый пес» (2 младшая группа)</a:t>
            </a:r>
            <a:endParaRPr lang="ru-RU" sz="2000" dirty="0">
              <a:latin typeface="Times New Roman"/>
              <a:ea typeface="Times New Roman"/>
            </a:endParaRPr>
          </a:p>
          <a:p>
            <a:pPr algn="ctr"/>
            <a:r>
              <a:rPr lang="ru-RU" sz="2000" b="1" dirty="0">
                <a:latin typeface="Times New Roman"/>
                <a:ea typeface="Times New Roman"/>
              </a:rPr>
              <a:t>Подвижная игра с </a:t>
            </a:r>
            <a:r>
              <a:rPr lang="ru-RU" sz="2000" b="1" dirty="0" smtClean="0">
                <a:latin typeface="Times New Roman"/>
                <a:ea typeface="Times New Roman"/>
              </a:rPr>
              <a:t>бегом</a:t>
            </a:r>
            <a:endParaRPr lang="en-US" sz="2000" b="1" dirty="0" smtClean="0">
              <a:latin typeface="Times New Roman"/>
              <a:ea typeface="Times New Roman"/>
            </a:endParaRPr>
          </a:p>
          <a:p>
            <a:pPr algn="ctr"/>
            <a:endParaRPr lang="ru-RU" sz="20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упражнять детей действовать в соответствии с текстом стихотворения,  выполнять  ходьбу, бег врассыпную, использовать всю площадь зала.</a:t>
            </a:r>
          </a:p>
          <a:p>
            <a:r>
              <a:rPr lang="ru-RU" sz="2000" b="1" dirty="0">
                <a:latin typeface="Times New Roman"/>
                <a:ea typeface="Times New Roman"/>
              </a:rPr>
              <a:t>Атрибуты и оборудование</a:t>
            </a:r>
            <a:r>
              <a:rPr lang="ru-RU" sz="2000" dirty="0">
                <a:latin typeface="Times New Roman"/>
                <a:ea typeface="Times New Roman"/>
              </a:rPr>
              <a:t> : маска пса..</a:t>
            </a:r>
          </a:p>
          <a:p>
            <a:r>
              <a:rPr lang="ru-RU" sz="2000" b="1" dirty="0">
                <a:latin typeface="Times New Roman"/>
                <a:ea typeface="Times New Roman"/>
              </a:rPr>
              <a:t>Ход игры</a:t>
            </a:r>
            <a:r>
              <a:rPr lang="ru-RU" sz="2000" dirty="0">
                <a:latin typeface="Times New Roman"/>
                <a:ea typeface="Times New Roman"/>
              </a:rPr>
              <a:t>: Один из детей изображает пса. Он ложится на пол, положив голову на протянутые вперед руки. Остальные дети гурьбой тихонько подходят к нему по мере произнесения следующего текста:</a:t>
            </a:r>
          </a:p>
          <a:p>
            <a:r>
              <a:rPr lang="ru-RU" sz="2000" dirty="0">
                <a:latin typeface="Times New Roman"/>
                <a:ea typeface="Times New Roman"/>
              </a:rPr>
              <a:t>Вот лежит лохматый пес, в лапы свой уткнувши нос. </a:t>
            </a:r>
          </a:p>
          <a:p>
            <a:r>
              <a:rPr lang="ru-RU" sz="2000" dirty="0">
                <a:latin typeface="Times New Roman"/>
                <a:ea typeface="Times New Roman"/>
              </a:rPr>
              <a:t>Тихо, смирно он лежит, не то дремлет, не то спит. </a:t>
            </a:r>
          </a:p>
          <a:p>
            <a:r>
              <a:rPr lang="ru-RU" sz="2000" dirty="0">
                <a:latin typeface="Times New Roman"/>
                <a:ea typeface="Times New Roman"/>
              </a:rPr>
              <a:t>Подойдем к нему, разбудим. И посмотрим, что-то будет.</a:t>
            </a:r>
          </a:p>
          <a:p>
            <a:r>
              <a:rPr lang="ru-RU" sz="2000" dirty="0">
                <a:latin typeface="Times New Roman"/>
                <a:ea typeface="Times New Roman"/>
              </a:rPr>
              <a:t>Дети начинают будить пса, наклоняются к нему, произносят его кличку, хлопают в ладоши, машут. Пес вскакивает и громко лает. Дети разбегаются. Пес гонится за ними, старается  кого-нибудь поймать. Когда все дети убегут, пес возвращается на свое место.</a:t>
            </a:r>
            <a:endParaRPr lang="ru-RU" sz="2000" dirty="0">
              <a:effectLst/>
              <a:latin typeface="Times New Roman"/>
              <a:ea typeface="Times New Roman"/>
            </a:endParaRPr>
          </a:p>
        </p:txBody>
      </p:sp>
    </p:spTree>
    <p:extLst>
      <p:ext uri="{BB962C8B-B14F-4D97-AF65-F5344CB8AC3E}">
        <p14:creationId xmlns:p14="http://schemas.microsoft.com/office/powerpoint/2010/main" val="36844233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32656" y="1393266"/>
            <a:ext cx="6143674" cy="338554"/>
          </a:xfrm>
          <a:prstGeom prst="rect">
            <a:avLst/>
          </a:prstGeom>
        </p:spPr>
        <p:txBody>
          <a:bodyPr wrap="square">
            <a:spAutoFit/>
          </a:bodyPr>
          <a:lstStyle/>
          <a:p>
            <a:endParaRPr lang="ru-RU" sz="16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2491483" y="1031585"/>
            <a:ext cx="1874296" cy="400110"/>
          </a:xfrm>
          <a:prstGeom prst="rect">
            <a:avLst/>
          </a:prstGeom>
        </p:spPr>
        <p:txBody>
          <a:bodyPr wrap="none">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Карточка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40</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97152" y="386239"/>
            <a:ext cx="1679178" cy="369332"/>
          </a:xfrm>
          <a:prstGeom prst="rect">
            <a:avLst/>
          </a:prstGeom>
        </p:spPr>
        <p:txBody>
          <a:bodyPr wrap="none">
            <a:spAutoFit/>
          </a:bodyPr>
          <a:lstStyle/>
          <a:p>
            <a:pPr lvl="0"/>
            <a:r>
              <a:rPr lang="ru-RU" b="1" dirty="0">
                <a:solidFill>
                  <a:prstClr val="black"/>
                </a:solidFill>
                <a:latin typeface="Times New Roman" panose="02020603050405020304" pitchFamily="18" charset="0"/>
                <a:cs typeface="Times New Roman" panose="02020603050405020304" pitchFamily="18" charset="0"/>
              </a:rPr>
              <a:t>Картотека №</a:t>
            </a:r>
            <a:r>
              <a:rPr lang="en-US" b="1" dirty="0">
                <a:solidFill>
                  <a:prstClr val="black"/>
                </a:solidFill>
                <a:latin typeface="Times New Roman" panose="02020603050405020304" pitchFamily="18" charset="0"/>
                <a:cs typeface="Times New Roman" panose="02020603050405020304" pitchFamily="18" charset="0"/>
              </a:rPr>
              <a:t>7</a:t>
            </a:r>
            <a:endParaRPr lang="ru-RU" b="1" dirty="0">
              <a:solidFill>
                <a:prstClr val="black"/>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16632" y="1431695"/>
            <a:ext cx="6359697" cy="7171194"/>
          </a:xfrm>
          <a:prstGeom prst="rect">
            <a:avLst/>
          </a:prstGeom>
        </p:spPr>
        <p:txBody>
          <a:bodyPr wrap="square">
            <a:spAutoFit/>
          </a:bodyPr>
          <a:lstStyle/>
          <a:p>
            <a:pPr lvl="0" algn="ctr"/>
            <a:r>
              <a:rPr lang="ru-RU" sz="2000" b="1" dirty="0">
                <a:solidFill>
                  <a:prstClr val="black"/>
                </a:solidFill>
                <a:latin typeface="Times New Roman" panose="02020603050405020304" pitchFamily="18" charset="0"/>
                <a:cs typeface="Times New Roman" panose="02020603050405020304" pitchFamily="18" charset="0"/>
              </a:rPr>
              <a:t>Подвижная игра </a:t>
            </a:r>
            <a:r>
              <a:rPr lang="ru-RU" sz="2000" b="1" dirty="0">
                <a:latin typeface="Times New Roman" panose="02020603050405020304" pitchFamily="18" charset="0"/>
                <a:cs typeface="Times New Roman" panose="02020603050405020304" pitchFamily="18" charset="0"/>
              </a:rPr>
              <a:t>«Раздувайся пузырь»</a:t>
            </a:r>
            <a:endParaRPr lang="en-US" sz="2000" b="1" dirty="0">
              <a:solidFill>
                <a:prstClr val="black"/>
              </a:solidFill>
              <a:latin typeface="Times New Roman" panose="02020603050405020304" pitchFamily="18" charset="0"/>
              <a:cs typeface="Times New Roman" panose="02020603050405020304" pitchFamily="18" charset="0"/>
            </a:endParaRPr>
          </a:p>
          <a:p>
            <a:pPr lvl="0" algn="ctr"/>
            <a:r>
              <a:rPr lang="ru-RU" sz="2000" b="1" dirty="0">
                <a:solidFill>
                  <a:prstClr val="black"/>
                </a:solidFill>
                <a:latin typeface="Times New Roman" panose="02020603050405020304" pitchFamily="18" charset="0"/>
                <a:cs typeface="Times New Roman" panose="02020603050405020304" pitchFamily="18" charset="0"/>
              </a:rPr>
              <a:t>(2 младшая группа)</a:t>
            </a:r>
            <a:endParaRPr lang="en-US" sz="2000" b="1" dirty="0">
              <a:solidFill>
                <a:prstClr val="black"/>
              </a:solidFill>
              <a:latin typeface="Times New Roman" panose="02020603050405020304" pitchFamily="18" charset="0"/>
              <a:cs typeface="Times New Roman" panose="02020603050405020304" pitchFamily="18" charset="0"/>
            </a:endParaRPr>
          </a:p>
          <a:p>
            <a:pPr lvl="0"/>
            <a:r>
              <a:rPr lang="ru-RU" sz="2000" b="1" dirty="0">
                <a:latin typeface="Times New Roman" panose="02020603050405020304" pitchFamily="18" charset="0"/>
                <a:cs typeface="Times New Roman" panose="02020603050405020304" pitchFamily="18" charset="0"/>
              </a:rPr>
              <a:t>Цель:</a:t>
            </a:r>
            <a:r>
              <a:rPr lang="ru-RU" sz="2000" dirty="0">
                <a:latin typeface="Times New Roman" panose="02020603050405020304" pitchFamily="18" charset="0"/>
                <a:cs typeface="Times New Roman" panose="02020603050405020304" pitchFamily="18" charset="0"/>
              </a:rPr>
              <a:t> </a:t>
            </a:r>
            <a:r>
              <a:rPr lang="ru-RU" sz="2000" dirty="0">
                <a:solidFill>
                  <a:prstClr val="black"/>
                </a:solidFill>
                <a:latin typeface="Times New Roman" panose="02020603050405020304" pitchFamily="18" charset="0"/>
                <a:cs typeface="Times New Roman" panose="02020603050405020304" pitchFamily="18" charset="0"/>
              </a:rPr>
              <a:t>Упражнять становиться в круг, делать его то шире, то</a:t>
            </a:r>
            <a:r>
              <a:rPr lang="en-US" sz="2000" dirty="0">
                <a:solidFill>
                  <a:prstClr val="black"/>
                </a:solidFill>
                <a:latin typeface="Times New Roman" panose="02020603050405020304" pitchFamily="18" charset="0"/>
                <a:cs typeface="Times New Roman" panose="02020603050405020304" pitchFamily="18" charset="0"/>
              </a:rPr>
              <a:t> </a:t>
            </a:r>
            <a:r>
              <a:rPr lang="ru-RU" sz="2000" dirty="0" smtClean="0">
                <a:solidFill>
                  <a:prstClr val="black"/>
                </a:solidFill>
                <a:latin typeface="Times New Roman" panose="02020603050405020304" pitchFamily="18" charset="0"/>
                <a:cs typeface="Times New Roman" panose="02020603050405020304" pitchFamily="18" charset="0"/>
              </a:rPr>
              <a:t>уже. </a:t>
            </a:r>
            <a:r>
              <a:rPr lang="ru-RU" sz="2000" dirty="0" smtClean="0">
                <a:latin typeface="Times New Roman" panose="02020603050405020304" pitchFamily="18" charset="0"/>
                <a:cs typeface="Times New Roman" panose="02020603050405020304" pitchFamily="18" charset="0"/>
              </a:rPr>
              <a:t>Развивать </a:t>
            </a:r>
            <a:r>
              <a:rPr lang="ru-RU" sz="2000" dirty="0">
                <a:latin typeface="Times New Roman" panose="02020603050405020304" pitchFamily="18" charset="0"/>
                <a:cs typeface="Times New Roman" panose="02020603050405020304" pitchFamily="18" charset="0"/>
              </a:rPr>
              <a:t>у детей умение согласовывать движения со словами, двигаться ритмично. </a:t>
            </a:r>
            <a:endParaRPr lang="ru-RU" sz="2000" dirty="0" smtClean="0">
              <a:latin typeface="Times New Roman" panose="02020603050405020304" pitchFamily="18" charset="0"/>
              <a:cs typeface="Times New Roman" panose="02020603050405020304" pitchFamily="18" charset="0"/>
            </a:endParaRPr>
          </a:p>
          <a:p>
            <a:pPr lvl="0"/>
            <a:r>
              <a:rPr lang="ru-RU" sz="2000" b="1" dirty="0" smtClean="0">
                <a:latin typeface="Times New Roman" panose="02020603050405020304" pitchFamily="18" charset="0"/>
                <a:cs typeface="Times New Roman" panose="02020603050405020304" pitchFamily="18" charset="0"/>
              </a:rPr>
              <a:t>Подготовка</a:t>
            </a:r>
            <a:r>
              <a:rPr lang="ru-RU" sz="2000" b="1" dirty="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Дети образуют тесный круг, стоя рядом и держась за руки.</a:t>
            </a:r>
          </a:p>
          <a:p>
            <a:r>
              <a:rPr lang="ru-RU" sz="2000" b="1" dirty="0">
                <a:latin typeface="Times New Roman" panose="02020603050405020304" pitchFamily="18" charset="0"/>
                <a:cs typeface="Times New Roman" panose="02020603050405020304" pitchFamily="18" charset="0"/>
              </a:rPr>
              <a:t>Ход игры: </a:t>
            </a:r>
            <a:r>
              <a:rPr lang="ru-RU" sz="2000" dirty="0">
                <a:latin typeface="Times New Roman" panose="02020603050405020304" pitchFamily="18" charset="0"/>
                <a:cs typeface="Times New Roman" panose="02020603050405020304" pitchFamily="18" charset="0"/>
              </a:rPr>
              <a:t>по сигналу воспитателя дети небольшими шагами отходят назад. Постепенно расширяя круг, на расстоянии вытянутых рук, и произносят слова:</a:t>
            </a:r>
          </a:p>
          <a:p>
            <a:r>
              <a:rPr lang="ru-RU" sz="2000" i="1" dirty="0">
                <a:latin typeface="Times New Roman" panose="02020603050405020304" pitchFamily="18" charset="0"/>
                <a:cs typeface="Times New Roman" panose="02020603050405020304" pitchFamily="18" charset="0"/>
              </a:rPr>
              <a:t>«Раздувайся пузырь,</a:t>
            </a:r>
          </a:p>
          <a:p>
            <a:r>
              <a:rPr lang="ru-RU" sz="2000" i="1" dirty="0">
                <a:latin typeface="Times New Roman" panose="02020603050405020304" pitchFamily="18" charset="0"/>
                <a:cs typeface="Times New Roman" panose="02020603050405020304" pitchFamily="18" charset="0"/>
              </a:rPr>
              <a:t>Раздувайся большой,</a:t>
            </a:r>
          </a:p>
          <a:p>
            <a:r>
              <a:rPr lang="ru-RU" sz="2000" i="1" dirty="0">
                <a:latin typeface="Times New Roman" panose="02020603050405020304" pitchFamily="18" charset="0"/>
                <a:cs typeface="Times New Roman" panose="02020603050405020304" pitchFamily="18" charset="0"/>
              </a:rPr>
              <a:t>Оставайся такой,</a:t>
            </a:r>
          </a:p>
          <a:p>
            <a:r>
              <a:rPr lang="ru-RU" sz="2000" i="1" dirty="0">
                <a:latin typeface="Times New Roman" panose="02020603050405020304" pitchFamily="18" charset="0"/>
                <a:cs typeface="Times New Roman" panose="02020603050405020304" pitchFamily="18" charset="0"/>
              </a:rPr>
              <a:t>Да не лопайся!»</a:t>
            </a:r>
          </a:p>
          <a:p>
            <a:r>
              <a:rPr lang="ru-RU" sz="2000" dirty="0">
                <a:latin typeface="Times New Roman" panose="02020603050405020304" pitchFamily="18" charset="0"/>
                <a:cs typeface="Times New Roman" panose="02020603050405020304" pitchFamily="18" charset="0"/>
              </a:rPr>
              <a:t>На слова воспитателя </a:t>
            </a:r>
            <a:r>
              <a:rPr lang="ru-RU" sz="2000" dirty="0" smtClean="0">
                <a:latin typeface="Times New Roman" panose="02020603050405020304" pitchFamily="18" charset="0"/>
                <a:cs typeface="Times New Roman" panose="02020603050405020304" pitchFamily="18" charset="0"/>
              </a:rPr>
              <a:t>«лопнул пузырь» </a:t>
            </a:r>
            <a:r>
              <a:rPr lang="ru-RU" sz="2000" dirty="0">
                <a:latin typeface="Times New Roman" panose="02020603050405020304" pitchFamily="18" charset="0"/>
                <a:cs typeface="Times New Roman" panose="02020603050405020304" pitchFamily="18" charset="0"/>
              </a:rPr>
              <a:t>опускают руки вниз, произнося «хлоп» и приседают. Снова встают в тесный круг, берутся за руки.</a:t>
            </a:r>
          </a:p>
          <a:p>
            <a:r>
              <a:rPr lang="ru-RU" sz="2000" dirty="0">
                <a:latin typeface="Times New Roman" panose="02020603050405020304" pitchFamily="18" charset="0"/>
                <a:cs typeface="Times New Roman" panose="02020603050405020304" pitchFamily="18" charset="0"/>
              </a:rPr>
              <a:t>Правила: дружно отходить назад, не тянуть друг друга; выполнять движения по сигналу. Можно после слов "лопнул пузырь" двигаться к центру круга и произнести: "пш-ш-ш-ш-ш2. Затем вновь надуваем пузырь, отходя назад, образуя большой круг.</a:t>
            </a:r>
          </a:p>
          <a:p>
            <a:endParaRPr lang="ru-RU" sz="2000" b="1" dirty="0">
              <a:latin typeface="Times New Roman, serif"/>
              <a:cs typeface="Times New Roman" panose="02020603050405020304" pitchFamily="18" charset="0"/>
            </a:endParaRPr>
          </a:p>
        </p:txBody>
      </p:sp>
    </p:spTree>
    <p:extLst>
      <p:ext uri="{BB962C8B-B14F-4D97-AF65-F5344CB8AC3E}">
        <p14:creationId xmlns:p14="http://schemas.microsoft.com/office/powerpoint/2010/main" val="7979570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32656" y="1393266"/>
            <a:ext cx="6143674" cy="338554"/>
          </a:xfrm>
          <a:prstGeom prst="rect">
            <a:avLst/>
          </a:prstGeom>
        </p:spPr>
        <p:txBody>
          <a:bodyPr wrap="square">
            <a:spAutoFit/>
          </a:bodyPr>
          <a:lstStyle/>
          <a:p>
            <a:endParaRPr lang="ru-RU" sz="16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2491483" y="1031585"/>
            <a:ext cx="1874296" cy="400110"/>
          </a:xfrm>
          <a:prstGeom prst="rect">
            <a:avLst/>
          </a:prstGeom>
        </p:spPr>
        <p:txBody>
          <a:bodyPr wrap="none">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Карточка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4</a:t>
            </a:r>
            <a:r>
              <a:rPr lang="ru-RU" sz="2000" b="1" smtClean="0">
                <a:solidFill>
                  <a:prstClr val="black"/>
                </a:solidFill>
                <a:latin typeface="Times New Roman" panose="02020603050405020304" pitchFamily="18" charset="0"/>
                <a:cs typeface="Times New Roman" panose="02020603050405020304" pitchFamily="18" charset="0"/>
              </a:rPr>
              <a:t>1</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97152" y="386239"/>
            <a:ext cx="1679178" cy="369332"/>
          </a:xfrm>
          <a:prstGeom prst="rect">
            <a:avLst/>
          </a:prstGeom>
        </p:spPr>
        <p:txBody>
          <a:bodyPr wrap="none">
            <a:spAutoFit/>
          </a:bodyPr>
          <a:lstStyle/>
          <a:p>
            <a:pPr lvl="0"/>
            <a:r>
              <a:rPr lang="ru-RU" b="1" dirty="0">
                <a:solidFill>
                  <a:prstClr val="black"/>
                </a:solidFill>
                <a:latin typeface="Times New Roman" panose="02020603050405020304" pitchFamily="18" charset="0"/>
                <a:cs typeface="Times New Roman" panose="02020603050405020304" pitchFamily="18" charset="0"/>
              </a:rPr>
              <a:t>Картотека №</a:t>
            </a:r>
            <a:r>
              <a:rPr lang="en-US" b="1" dirty="0">
                <a:solidFill>
                  <a:prstClr val="black"/>
                </a:solidFill>
                <a:latin typeface="Times New Roman" panose="02020603050405020304" pitchFamily="18" charset="0"/>
                <a:cs typeface="Times New Roman" panose="02020603050405020304" pitchFamily="18" charset="0"/>
              </a:rPr>
              <a:t>7</a:t>
            </a:r>
            <a:endParaRPr lang="ru-RU" b="1" dirty="0">
              <a:solidFill>
                <a:prstClr val="black"/>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16632" y="1431695"/>
            <a:ext cx="6359697" cy="5940088"/>
          </a:xfrm>
          <a:prstGeom prst="rect">
            <a:avLst/>
          </a:prstGeom>
        </p:spPr>
        <p:txBody>
          <a:bodyPr wrap="square">
            <a:spAutoFit/>
          </a:bodyPr>
          <a:lstStyle/>
          <a:p>
            <a:pPr lvl="0" algn="ctr"/>
            <a:r>
              <a:rPr lang="ru-RU" sz="2000" b="1" dirty="0">
                <a:solidFill>
                  <a:prstClr val="black"/>
                </a:solidFill>
                <a:latin typeface="Times New Roman" panose="02020603050405020304" pitchFamily="18" charset="0"/>
                <a:cs typeface="Times New Roman" panose="02020603050405020304" pitchFamily="18" charset="0"/>
              </a:rPr>
              <a:t>Подвижная игра «Мы топаем ногами»</a:t>
            </a:r>
          </a:p>
          <a:p>
            <a:pPr lvl="0" algn="ctr"/>
            <a:r>
              <a:rPr lang="ru-RU" sz="2000" b="1" dirty="0">
                <a:solidFill>
                  <a:prstClr val="black"/>
                </a:solidFill>
                <a:latin typeface="Times New Roman" panose="02020603050405020304" pitchFamily="18" charset="0"/>
                <a:cs typeface="Times New Roman" panose="02020603050405020304" pitchFamily="18" charset="0"/>
              </a:rPr>
              <a:t>(2 младшая группа)</a:t>
            </a:r>
            <a:endParaRPr lang="en-US" sz="2000" b="1" dirty="0">
              <a:solidFill>
                <a:prstClr val="black"/>
              </a:solidFill>
              <a:latin typeface="Times New Roman" panose="02020603050405020304" pitchFamily="18" charset="0"/>
              <a:cs typeface="Times New Roman" panose="02020603050405020304" pitchFamily="18" charset="0"/>
            </a:endParaRPr>
          </a:p>
          <a:p>
            <a:pPr lvl="0"/>
            <a:r>
              <a:rPr lang="ru-RU" sz="2000" b="1" dirty="0">
                <a:solidFill>
                  <a:prstClr val="black"/>
                </a:solidFill>
                <a:latin typeface="Times New Roman" panose="02020603050405020304" pitchFamily="18" charset="0"/>
                <a:cs typeface="Times New Roman" panose="02020603050405020304" pitchFamily="18" charset="0"/>
              </a:rPr>
              <a:t> </a:t>
            </a:r>
          </a:p>
          <a:p>
            <a:pPr lvl="0"/>
            <a:r>
              <a:rPr lang="ru-RU" sz="2000" b="1" dirty="0">
                <a:solidFill>
                  <a:prstClr val="black"/>
                </a:solidFill>
                <a:latin typeface="Times New Roman" panose="02020603050405020304" pitchFamily="18" charset="0"/>
                <a:cs typeface="Times New Roman" panose="02020603050405020304" pitchFamily="18" charset="0"/>
              </a:rPr>
              <a:t>Цель. </a:t>
            </a:r>
            <a:r>
              <a:rPr lang="ru-RU" sz="2000" dirty="0">
                <a:solidFill>
                  <a:prstClr val="black"/>
                </a:solidFill>
                <a:latin typeface="Times New Roman" panose="02020603050405020304" pitchFamily="18" charset="0"/>
                <a:cs typeface="Times New Roman" panose="02020603050405020304" pitchFamily="18" charset="0"/>
              </a:rPr>
              <a:t>Учить детей выполнять движения в соответствии с текстом.</a:t>
            </a:r>
          </a:p>
          <a:p>
            <a:pPr lvl="0"/>
            <a:endParaRPr lang="ru-RU" sz="2000" dirty="0">
              <a:solidFill>
                <a:prstClr val="black"/>
              </a:solidFill>
              <a:latin typeface="Times New Roman" panose="02020603050405020304" pitchFamily="18" charset="0"/>
              <a:cs typeface="Times New Roman" panose="02020603050405020304" pitchFamily="18" charset="0"/>
            </a:endParaRPr>
          </a:p>
          <a:p>
            <a:pPr lvl="0"/>
            <a:r>
              <a:rPr lang="ru-RU" sz="2000" dirty="0">
                <a:solidFill>
                  <a:prstClr val="black"/>
                </a:solidFill>
                <a:latin typeface="Times New Roman" panose="02020603050405020304" pitchFamily="18" charset="0"/>
                <a:cs typeface="Times New Roman" panose="02020603050405020304" pitchFamily="18" charset="0"/>
              </a:rPr>
              <a:t>Мы топаем ногами.</a:t>
            </a:r>
          </a:p>
          <a:p>
            <a:pPr lvl="0"/>
            <a:r>
              <a:rPr lang="ru-RU" sz="2000" dirty="0">
                <a:solidFill>
                  <a:prstClr val="black"/>
                </a:solidFill>
                <a:latin typeface="Times New Roman" panose="02020603050405020304" pitchFamily="18" charset="0"/>
                <a:cs typeface="Times New Roman" panose="02020603050405020304" pitchFamily="18" charset="0"/>
              </a:rPr>
              <a:t>Мы хлопаем руками,</a:t>
            </a:r>
          </a:p>
          <a:p>
            <a:pPr lvl="0"/>
            <a:r>
              <a:rPr lang="ru-RU" sz="2000" dirty="0">
                <a:solidFill>
                  <a:prstClr val="black"/>
                </a:solidFill>
                <a:latin typeface="Times New Roman" panose="02020603050405020304" pitchFamily="18" charset="0"/>
                <a:cs typeface="Times New Roman" panose="02020603050405020304" pitchFamily="18" charset="0"/>
              </a:rPr>
              <a:t>Киваем головой.</a:t>
            </a:r>
          </a:p>
          <a:p>
            <a:pPr lvl="0"/>
            <a:r>
              <a:rPr lang="ru-RU" sz="2000" dirty="0">
                <a:solidFill>
                  <a:prstClr val="black"/>
                </a:solidFill>
                <a:latin typeface="Times New Roman" panose="02020603050405020304" pitchFamily="18" charset="0"/>
                <a:cs typeface="Times New Roman" panose="02020603050405020304" pitchFamily="18" charset="0"/>
              </a:rPr>
              <a:t>Мы руки поднимаем,</a:t>
            </a:r>
          </a:p>
          <a:p>
            <a:pPr lvl="0"/>
            <a:r>
              <a:rPr lang="ru-RU" sz="2000" dirty="0">
                <a:solidFill>
                  <a:prstClr val="black"/>
                </a:solidFill>
                <a:latin typeface="Times New Roman" panose="02020603050405020304" pitchFamily="18" charset="0"/>
                <a:cs typeface="Times New Roman" panose="02020603050405020304" pitchFamily="18" charset="0"/>
              </a:rPr>
              <a:t>Мы руки опускаем.</a:t>
            </a:r>
          </a:p>
          <a:p>
            <a:pPr lvl="0"/>
            <a:r>
              <a:rPr lang="ru-RU" sz="2000" dirty="0">
                <a:solidFill>
                  <a:prstClr val="black"/>
                </a:solidFill>
                <a:latin typeface="Times New Roman" panose="02020603050405020304" pitchFamily="18" charset="0"/>
                <a:cs typeface="Times New Roman" panose="02020603050405020304" pitchFamily="18" charset="0"/>
              </a:rPr>
              <a:t>Мы руки подаем. (Берут друг друга за руки.)</a:t>
            </a:r>
          </a:p>
          <a:p>
            <a:pPr lvl="0"/>
            <a:r>
              <a:rPr lang="ru-RU" sz="2000" dirty="0">
                <a:solidFill>
                  <a:prstClr val="black"/>
                </a:solidFill>
                <a:latin typeface="Times New Roman" panose="02020603050405020304" pitchFamily="18" charset="0"/>
                <a:cs typeface="Times New Roman" panose="02020603050405020304" pitchFamily="18" charset="0"/>
              </a:rPr>
              <a:t>И бегаем кругом,</a:t>
            </a:r>
          </a:p>
          <a:p>
            <a:pPr lvl="0"/>
            <a:r>
              <a:rPr lang="ru-RU" sz="2000" dirty="0">
                <a:solidFill>
                  <a:prstClr val="black"/>
                </a:solidFill>
                <a:latin typeface="Times New Roman" panose="02020603050405020304" pitchFamily="18" charset="0"/>
                <a:cs typeface="Times New Roman" panose="02020603050405020304" pitchFamily="18" charset="0"/>
              </a:rPr>
              <a:t>И бегаем кругом.</a:t>
            </a:r>
          </a:p>
          <a:p>
            <a:pPr lvl="0"/>
            <a:endParaRPr lang="ru-RU" sz="2000" dirty="0">
              <a:solidFill>
                <a:prstClr val="black"/>
              </a:solidFill>
              <a:latin typeface="Times New Roman" panose="02020603050405020304" pitchFamily="18" charset="0"/>
              <a:cs typeface="Times New Roman" panose="02020603050405020304" pitchFamily="18" charset="0"/>
            </a:endParaRPr>
          </a:p>
          <a:p>
            <a:pPr lvl="0"/>
            <a:r>
              <a:rPr lang="ru-RU" sz="2000" dirty="0">
                <a:solidFill>
                  <a:prstClr val="black"/>
                </a:solidFill>
                <a:latin typeface="Times New Roman" panose="02020603050405020304" pitchFamily="18" charset="0"/>
                <a:cs typeface="Times New Roman" panose="02020603050405020304" pitchFamily="18" charset="0"/>
              </a:rPr>
              <a:t>По сигналу взрослого «Стой!» малыш должен остановиться. Игру можно повторить с выполнением бега в другую сторону.</a:t>
            </a:r>
            <a:endParaRPr lang="ru-RU" sz="2000" dirty="0">
              <a:solidFill>
                <a:prstClr val="black"/>
              </a:solidFill>
              <a:latin typeface="Times New Roman, serif"/>
              <a:cs typeface="Times New Roman" panose="02020603050405020304" pitchFamily="18" charset="0"/>
            </a:endParaRPr>
          </a:p>
          <a:p>
            <a:endParaRPr lang="ru-RU" sz="2000" b="1" dirty="0">
              <a:latin typeface="Times New Roman, serif"/>
              <a:cs typeface="Times New Roman" panose="02020603050405020304" pitchFamily="18" charset="0"/>
            </a:endParaRPr>
          </a:p>
        </p:txBody>
      </p:sp>
    </p:spTree>
    <p:extLst>
      <p:ext uri="{BB962C8B-B14F-4D97-AF65-F5344CB8AC3E}">
        <p14:creationId xmlns:p14="http://schemas.microsoft.com/office/powerpoint/2010/main" val="32797650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32656" y="1393266"/>
            <a:ext cx="6143674" cy="338554"/>
          </a:xfrm>
          <a:prstGeom prst="rect">
            <a:avLst/>
          </a:prstGeom>
        </p:spPr>
        <p:txBody>
          <a:bodyPr wrap="square">
            <a:spAutoFit/>
          </a:bodyPr>
          <a:lstStyle/>
          <a:p>
            <a:endParaRPr lang="ru-RU" sz="16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2491483" y="1031585"/>
            <a:ext cx="1874296" cy="400110"/>
          </a:xfrm>
          <a:prstGeom prst="rect">
            <a:avLst/>
          </a:prstGeom>
        </p:spPr>
        <p:txBody>
          <a:bodyPr wrap="none">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Карточка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4</a:t>
            </a:r>
            <a:r>
              <a:rPr lang="en-US" sz="2000" b="1" dirty="0">
                <a:solidFill>
                  <a:prstClr val="black"/>
                </a:solidFill>
                <a:latin typeface="Times New Roman" panose="02020603050405020304" pitchFamily="18" charset="0"/>
                <a:cs typeface="Times New Roman" panose="02020603050405020304" pitchFamily="18" charset="0"/>
              </a:rPr>
              <a:t>2</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97152" y="386239"/>
            <a:ext cx="1679178" cy="369332"/>
          </a:xfrm>
          <a:prstGeom prst="rect">
            <a:avLst/>
          </a:prstGeom>
        </p:spPr>
        <p:txBody>
          <a:bodyPr wrap="none">
            <a:spAutoFit/>
          </a:bodyPr>
          <a:lstStyle/>
          <a:p>
            <a:pPr lvl="0"/>
            <a:r>
              <a:rPr lang="ru-RU" b="1" dirty="0">
                <a:solidFill>
                  <a:prstClr val="black"/>
                </a:solidFill>
                <a:latin typeface="Times New Roman" panose="02020603050405020304" pitchFamily="18" charset="0"/>
                <a:cs typeface="Times New Roman" panose="02020603050405020304" pitchFamily="18" charset="0"/>
              </a:rPr>
              <a:t>Картотека №</a:t>
            </a:r>
            <a:r>
              <a:rPr lang="en-US" b="1" dirty="0">
                <a:solidFill>
                  <a:prstClr val="black"/>
                </a:solidFill>
                <a:latin typeface="Times New Roman" panose="02020603050405020304" pitchFamily="18" charset="0"/>
                <a:cs typeface="Times New Roman" panose="02020603050405020304" pitchFamily="18" charset="0"/>
              </a:rPr>
              <a:t>7</a:t>
            </a:r>
            <a:endParaRPr lang="ru-RU" b="1" dirty="0">
              <a:solidFill>
                <a:prstClr val="black"/>
              </a:solidFill>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436509" y="1745433"/>
            <a:ext cx="6143674" cy="5806718"/>
          </a:xfrm>
          <a:prstGeom prst="rect">
            <a:avLst/>
          </a:prstGeom>
        </p:spPr>
        <p:txBody>
          <a:bodyPr wrap="square">
            <a:spAutoFit/>
          </a:bodyPr>
          <a:lstStyle/>
          <a:p>
            <a:pPr lvl="0" algn="ctr">
              <a:lnSpc>
                <a:spcPct val="115000"/>
              </a:lnSpc>
              <a:spcAft>
                <a:spcPts val="1000"/>
              </a:spcAft>
            </a:pPr>
            <a:r>
              <a:rPr lang="ru-RU" sz="2000" b="1" dirty="0">
                <a:solidFill>
                  <a:prstClr val="black"/>
                </a:solidFill>
                <a:latin typeface="Times New Roman" panose="02020603050405020304" pitchFamily="18" charset="0"/>
                <a:cs typeface="Times New Roman" panose="02020603050405020304" pitchFamily="18" charset="0"/>
              </a:rPr>
              <a:t>Подвижная </a:t>
            </a:r>
            <a:r>
              <a:rPr lang="ru-RU" sz="2000" b="1" dirty="0" smtClean="0">
                <a:solidFill>
                  <a:prstClr val="black"/>
                </a:solidFill>
                <a:latin typeface="Times New Roman" panose="02020603050405020304" pitchFamily="18" charset="0"/>
                <a:cs typeface="Times New Roman" panose="02020603050405020304" pitchFamily="18" charset="0"/>
              </a:rPr>
              <a:t>игра</a:t>
            </a:r>
            <a:r>
              <a:rPr lang="en-US" sz="2000" b="1" dirty="0" smtClean="0">
                <a:solidFill>
                  <a:prstClr val="black"/>
                </a:solidFill>
                <a:latin typeface="Times New Roman" panose="02020603050405020304" pitchFamily="18" charset="0"/>
                <a:cs typeface="Times New Roman" panose="02020603050405020304" pitchFamily="18" charset="0"/>
              </a:rPr>
              <a:t> </a:t>
            </a:r>
            <a:r>
              <a:rPr lang="ru-RU" sz="2000" b="1" dirty="0" smtClean="0">
                <a:solidFill>
                  <a:prstClr val="black"/>
                </a:solidFill>
                <a:latin typeface="Times New Roman" panose="02020603050405020304" pitchFamily="18" charset="0"/>
                <a:ea typeface="Times New Roman"/>
                <a:cs typeface="Times New Roman" panose="02020603050405020304" pitchFamily="18" charset="0"/>
              </a:rPr>
              <a:t>«</a:t>
            </a:r>
            <a:r>
              <a:rPr lang="ru-RU" sz="2000" b="1" dirty="0">
                <a:solidFill>
                  <a:prstClr val="black"/>
                </a:solidFill>
                <a:latin typeface="Times New Roman" panose="02020603050405020304" pitchFamily="18" charset="0"/>
                <a:ea typeface="Times New Roman"/>
                <a:cs typeface="Times New Roman" panose="02020603050405020304" pitchFamily="18" charset="0"/>
              </a:rPr>
              <a:t>ОГУРЕЧИК… ОГУРЕЧИК…»</a:t>
            </a:r>
            <a:endParaRPr lang="ru-RU" sz="2000" dirty="0">
              <a:solidFill>
                <a:prstClr val="black"/>
              </a:solidFill>
              <a:latin typeface="Times New Roman" panose="02020603050405020304" pitchFamily="18" charset="0"/>
              <a:ea typeface="Calibri"/>
              <a:cs typeface="Times New Roman" panose="02020603050405020304" pitchFamily="18" charset="0"/>
            </a:endParaRPr>
          </a:p>
          <a:p>
            <a:pPr lvl="0" algn="ctr"/>
            <a:r>
              <a:rPr lang="ru-RU" sz="2000" b="1" dirty="0" smtClean="0">
                <a:solidFill>
                  <a:prstClr val="black"/>
                </a:solidFill>
                <a:latin typeface="Times New Roman" panose="02020603050405020304" pitchFamily="18" charset="0"/>
                <a:cs typeface="Times New Roman" panose="02020603050405020304" pitchFamily="18" charset="0"/>
              </a:rPr>
              <a:t> (</a:t>
            </a:r>
            <a:r>
              <a:rPr lang="ru-RU" sz="2000" b="1" dirty="0">
                <a:solidFill>
                  <a:prstClr val="black"/>
                </a:solidFill>
                <a:latin typeface="Times New Roman" panose="02020603050405020304" pitchFamily="18" charset="0"/>
                <a:cs typeface="Times New Roman" panose="02020603050405020304" pitchFamily="18" charset="0"/>
              </a:rPr>
              <a:t>2 младшая группа)</a:t>
            </a:r>
            <a:endParaRPr lang="en-US" sz="2000" b="1" dirty="0">
              <a:solidFill>
                <a:prstClr val="black"/>
              </a:solidFill>
              <a:latin typeface="Times New Roman" panose="02020603050405020304" pitchFamily="18" charset="0"/>
              <a:cs typeface="Times New Roman" panose="02020603050405020304" pitchFamily="18" charset="0"/>
            </a:endParaRPr>
          </a:p>
          <a:p>
            <a:pPr lvl="0"/>
            <a:r>
              <a:rPr lang="ru-RU" sz="2000" b="1" dirty="0">
                <a:solidFill>
                  <a:prstClr val="black"/>
                </a:solidFill>
                <a:latin typeface="Times New Roman" panose="02020603050405020304" pitchFamily="18" charset="0"/>
                <a:cs typeface="Times New Roman" panose="02020603050405020304" pitchFamily="18" charset="0"/>
              </a:rPr>
              <a:t> </a:t>
            </a:r>
          </a:p>
          <a:p>
            <a:pPr lvl="0">
              <a:lnSpc>
                <a:spcPct val="115000"/>
              </a:lnSpc>
              <a:spcAft>
                <a:spcPts val="1000"/>
              </a:spcAft>
            </a:pPr>
            <a:r>
              <a:rPr lang="ru-RU" sz="2000" b="1" u="sng" dirty="0" smtClean="0">
                <a:solidFill>
                  <a:prstClr val="black"/>
                </a:solidFill>
                <a:latin typeface="Times New Roman" panose="02020603050405020304" pitchFamily="18" charset="0"/>
                <a:ea typeface="Times New Roman"/>
                <a:cs typeface="Times New Roman" panose="02020603050405020304" pitchFamily="18" charset="0"/>
              </a:rPr>
              <a:t>Цель</a:t>
            </a:r>
            <a:r>
              <a:rPr lang="ru-RU" sz="2000" b="1" u="sng" dirty="0">
                <a:solidFill>
                  <a:prstClr val="black"/>
                </a:solidFill>
                <a:latin typeface="Times New Roman" panose="02020603050405020304" pitchFamily="18" charset="0"/>
                <a:ea typeface="Times New Roman"/>
                <a:cs typeface="Times New Roman" panose="02020603050405020304" pitchFamily="18" charset="0"/>
              </a:rPr>
              <a:t>:</a:t>
            </a:r>
            <a:r>
              <a:rPr lang="ru-RU" sz="2000" dirty="0">
                <a:solidFill>
                  <a:prstClr val="black"/>
                </a:solidFill>
                <a:latin typeface="Times New Roman" panose="02020603050405020304" pitchFamily="18" charset="0"/>
                <a:ea typeface="Times New Roman"/>
                <a:cs typeface="Times New Roman" panose="02020603050405020304" pitchFamily="18" charset="0"/>
              </a:rPr>
              <a:t> </a:t>
            </a:r>
            <a:r>
              <a:rPr lang="ru-RU" sz="2000" dirty="0" smtClean="0">
                <a:solidFill>
                  <a:prstClr val="black"/>
                </a:solidFill>
                <a:latin typeface="Times New Roman" panose="02020603050405020304" pitchFamily="18" charset="0"/>
                <a:ea typeface="Times New Roman"/>
                <a:cs typeface="Times New Roman" panose="02020603050405020304" pitchFamily="18" charset="0"/>
              </a:rPr>
              <a:t>формировать умение бегать </a:t>
            </a:r>
            <a:r>
              <a:rPr lang="ru-RU" sz="2000" dirty="0">
                <a:solidFill>
                  <a:prstClr val="black"/>
                </a:solidFill>
                <a:latin typeface="Times New Roman" panose="02020603050405020304" pitchFamily="18" charset="0"/>
                <a:ea typeface="Times New Roman"/>
                <a:cs typeface="Times New Roman" panose="02020603050405020304" pitchFamily="18" charset="0"/>
              </a:rPr>
              <a:t>не наталкиваясь друг на друга; совершать игровые действия в соответствии с текстом.</a:t>
            </a:r>
            <a:endParaRPr lang="ru-RU" sz="2000" dirty="0">
              <a:solidFill>
                <a:prstClr val="black"/>
              </a:solidFill>
              <a:latin typeface="Times New Roman" panose="02020603050405020304" pitchFamily="18" charset="0"/>
              <a:ea typeface="Calibri"/>
              <a:cs typeface="Times New Roman" panose="02020603050405020304" pitchFamily="18" charset="0"/>
            </a:endParaRPr>
          </a:p>
          <a:p>
            <a:pPr lvl="0">
              <a:lnSpc>
                <a:spcPct val="115000"/>
              </a:lnSpc>
              <a:spcAft>
                <a:spcPts val="1000"/>
              </a:spcAft>
            </a:pPr>
            <a:r>
              <a:rPr lang="ru-RU" sz="2000" b="1" u="sng" dirty="0">
                <a:solidFill>
                  <a:prstClr val="black"/>
                </a:solidFill>
                <a:latin typeface="Times New Roman" panose="02020603050405020304" pitchFamily="18" charset="0"/>
                <a:ea typeface="Times New Roman"/>
                <a:cs typeface="Times New Roman" panose="02020603050405020304" pitchFamily="18" charset="0"/>
              </a:rPr>
              <a:t>Описание игры</a:t>
            </a:r>
            <a:r>
              <a:rPr lang="ru-RU" sz="2000" b="1" dirty="0">
                <a:solidFill>
                  <a:prstClr val="black"/>
                </a:solidFill>
                <a:latin typeface="Times New Roman" panose="02020603050405020304" pitchFamily="18" charset="0"/>
                <a:ea typeface="Times New Roman"/>
                <a:cs typeface="Times New Roman" panose="02020603050405020304" pitchFamily="18" charset="0"/>
              </a:rPr>
              <a:t>:</a:t>
            </a:r>
            <a:r>
              <a:rPr lang="ru-RU" sz="2000" dirty="0">
                <a:solidFill>
                  <a:prstClr val="black"/>
                </a:solidFill>
                <a:latin typeface="Times New Roman" panose="02020603050405020304" pitchFamily="18" charset="0"/>
                <a:ea typeface="Times New Roman"/>
                <a:cs typeface="Times New Roman" panose="02020603050405020304" pitchFamily="18" charset="0"/>
              </a:rPr>
              <a:t> на одном конце зала – </a:t>
            </a:r>
            <a:r>
              <a:rPr lang="ru-RU" sz="2000" dirty="0" smtClean="0">
                <a:solidFill>
                  <a:prstClr val="black"/>
                </a:solidFill>
                <a:latin typeface="Times New Roman" panose="02020603050405020304" pitchFamily="18" charset="0"/>
                <a:ea typeface="Times New Roman"/>
                <a:cs typeface="Times New Roman" panose="02020603050405020304" pitchFamily="18" charset="0"/>
              </a:rPr>
              <a:t>инструктор «мышка», </a:t>
            </a:r>
            <a:r>
              <a:rPr lang="ru-RU" sz="2000" dirty="0">
                <a:solidFill>
                  <a:prstClr val="black"/>
                </a:solidFill>
                <a:latin typeface="Times New Roman" panose="02020603050405020304" pitchFamily="18" charset="0"/>
                <a:ea typeface="Times New Roman"/>
                <a:cs typeface="Times New Roman" panose="02020603050405020304" pitchFamily="18" charset="0"/>
              </a:rPr>
              <a:t>на другом дети. </a:t>
            </a:r>
            <a:r>
              <a:rPr lang="ru-RU" sz="2000" dirty="0" smtClean="0">
                <a:solidFill>
                  <a:prstClr val="black"/>
                </a:solidFill>
                <a:latin typeface="Times New Roman" panose="02020603050405020304" pitchFamily="18" charset="0"/>
                <a:ea typeface="Times New Roman"/>
                <a:cs typeface="Times New Roman" panose="02020603050405020304" pitchFamily="18" charset="0"/>
              </a:rPr>
              <a:t>Дети </a:t>
            </a:r>
            <a:r>
              <a:rPr lang="ru-RU" sz="2000" dirty="0">
                <a:solidFill>
                  <a:prstClr val="black"/>
                </a:solidFill>
                <a:latin typeface="Times New Roman" panose="02020603050405020304" pitchFamily="18" charset="0"/>
                <a:ea typeface="Times New Roman"/>
                <a:cs typeface="Times New Roman" panose="02020603050405020304" pitchFamily="18" charset="0"/>
              </a:rPr>
              <a:t>приближаются к </a:t>
            </a:r>
            <a:r>
              <a:rPr lang="ru-RU" sz="2000" dirty="0" smtClean="0">
                <a:solidFill>
                  <a:prstClr val="black"/>
                </a:solidFill>
                <a:latin typeface="Times New Roman" panose="02020603050405020304" pitchFamily="18" charset="0"/>
                <a:ea typeface="Times New Roman"/>
                <a:cs typeface="Times New Roman" panose="02020603050405020304" pitchFamily="18" charset="0"/>
              </a:rPr>
              <a:t>мышке, произносят слова:</a:t>
            </a:r>
            <a:endParaRPr lang="ru-RU" sz="2000" dirty="0">
              <a:solidFill>
                <a:prstClr val="black"/>
              </a:solidFill>
              <a:latin typeface="Times New Roman" panose="02020603050405020304" pitchFamily="18" charset="0"/>
              <a:ea typeface="Times New Roman"/>
              <a:cs typeface="Times New Roman" panose="02020603050405020304" pitchFamily="18" charset="0"/>
            </a:endParaRPr>
          </a:p>
          <a:p>
            <a:pPr lvl="0" algn="ctr">
              <a:lnSpc>
                <a:spcPct val="115000"/>
              </a:lnSpc>
              <a:spcAft>
                <a:spcPts val="1000"/>
              </a:spcAft>
            </a:pPr>
            <a:r>
              <a:rPr lang="ru-RU" sz="2000" dirty="0">
                <a:solidFill>
                  <a:prstClr val="black"/>
                </a:solidFill>
                <a:latin typeface="Times New Roman" panose="02020603050405020304" pitchFamily="18" charset="0"/>
                <a:ea typeface="Times New Roman"/>
                <a:cs typeface="Times New Roman" panose="02020603050405020304" pitchFamily="18" charset="0"/>
              </a:rPr>
              <a:t>   </a:t>
            </a:r>
            <a:r>
              <a:rPr lang="ru-RU" sz="2000" dirty="0" err="1">
                <a:solidFill>
                  <a:prstClr val="black"/>
                </a:solidFill>
                <a:latin typeface="Times New Roman" panose="02020603050405020304" pitchFamily="18" charset="0"/>
                <a:ea typeface="Times New Roman"/>
                <a:cs typeface="Times New Roman" panose="02020603050405020304" pitchFamily="18" charset="0"/>
              </a:rPr>
              <a:t>Огуречик</a:t>
            </a:r>
            <a:r>
              <a:rPr lang="ru-RU" sz="2000" dirty="0">
                <a:solidFill>
                  <a:prstClr val="black"/>
                </a:solidFill>
                <a:latin typeface="Times New Roman" panose="02020603050405020304" pitchFamily="18" charset="0"/>
                <a:ea typeface="Times New Roman"/>
                <a:cs typeface="Times New Roman" panose="02020603050405020304" pitchFamily="18" charset="0"/>
              </a:rPr>
              <a:t>, </a:t>
            </a:r>
            <a:r>
              <a:rPr lang="ru-RU" sz="2000" dirty="0" err="1">
                <a:solidFill>
                  <a:prstClr val="black"/>
                </a:solidFill>
                <a:latin typeface="Times New Roman" panose="02020603050405020304" pitchFamily="18" charset="0"/>
                <a:ea typeface="Times New Roman"/>
                <a:cs typeface="Times New Roman" panose="02020603050405020304" pitchFamily="18" charset="0"/>
              </a:rPr>
              <a:t>огуречик</a:t>
            </a:r>
            <a:r>
              <a:rPr lang="ru-RU" sz="2000" dirty="0">
                <a:solidFill>
                  <a:prstClr val="black"/>
                </a:solidFill>
                <a:latin typeface="Times New Roman" panose="02020603050405020304" pitchFamily="18" charset="0"/>
                <a:ea typeface="Times New Roman"/>
                <a:cs typeface="Times New Roman" panose="02020603050405020304" pitchFamily="18" charset="0"/>
              </a:rPr>
              <a:t> </a:t>
            </a:r>
          </a:p>
          <a:p>
            <a:pPr lvl="0" algn="ctr">
              <a:lnSpc>
                <a:spcPct val="115000"/>
              </a:lnSpc>
              <a:spcAft>
                <a:spcPts val="1000"/>
              </a:spcAft>
            </a:pPr>
            <a:r>
              <a:rPr lang="ru-RU" sz="2000" dirty="0">
                <a:solidFill>
                  <a:prstClr val="black"/>
                </a:solidFill>
                <a:latin typeface="Times New Roman" panose="02020603050405020304" pitchFamily="18" charset="0"/>
                <a:ea typeface="Times New Roman"/>
                <a:cs typeface="Times New Roman" panose="02020603050405020304" pitchFamily="18" charset="0"/>
              </a:rPr>
              <a:t>Не ходи на тот </a:t>
            </a:r>
            <a:r>
              <a:rPr lang="ru-RU" sz="2000" dirty="0" err="1">
                <a:solidFill>
                  <a:prstClr val="black"/>
                </a:solidFill>
                <a:latin typeface="Times New Roman" panose="02020603050405020304" pitchFamily="18" charset="0"/>
                <a:ea typeface="Times New Roman"/>
                <a:cs typeface="Times New Roman" panose="02020603050405020304" pitchFamily="18" charset="0"/>
              </a:rPr>
              <a:t>конечик</a:t>
            </a:r>
            <a:endParaRPr lang="ru-RU" sz="2000" dirty="0">
              <a:solidFill>
                <a:prstClr val="black"/>
              </a:solidFill>
              <a:latin typeface="Times New Roman" panose="02020603050405020304" pitchFamily="18" charset="0"/>
              <a:ea typeface="Times New Roman"/>
              <a:cs typeface="Times New Roman" panose="02020603050405020304" pitchFamily="18" charset="0"/>
            </a:endParaRPr>
          </a:p>
          <a:p>
            <a:pPr lvl="0" algn="ctr">
              <a:lnSpc>
                <a:spcPct val="115000"/>
              </a:lnSpc>
              <a:spcAft>
                <a:spcPts val="1000"/>
              </a:spcAft>
            </a:pPr>
            <a:r>
              <a:rPr lang="ru-RU" sz="2000" dirty="0">
                <a:solidFill>
                  <a:prstClr val="black"/>
                </a:solidFill>
                <a:latin typeface="Times New Roman" panose="02020603050405020304" pitchFamily="18" charset="0"/>
                <a:ea typeface="Times New Roman"/>
                <a:cs typeface="Times New Roman" panose="02020603050405020304" pitchFamily="18" charset="0"/>
              </a:rPr>
              <a:t>Там мышка живет, </a:t>
            </a:r>
          </a:p>
          <a:p>
            <a:pPr lvl="0" algn="ctr">
              <a:spcAft>
                <a:spcPts val="1000"/>
              </a:spcAft>
            </a:pPr>
            <a:r>
              <a:rPr lang="ru-RU" sz="2000" dirty="0">
                <a:solidFill>
                  <a:prstClr val="black"/>
                </a:solidFill>
                <a:latin typeface="Times New Roman" panose="02020603050405020304" pitchFamily="18" charset="0"/>
                <a:ea typeface="Times New Roman"/>
                <a:cs typeface="Times New Roman" panose="02020603050405020304" pitchFamily="18" charset="0"/>
              </a:rPr>
              <a:t>Тебе хвостик отгрызет.</a:t>
            </a:r>
            <a:endParaRPr lang="ru-RU" sz="2000" dirty="0">
              <a:solidFill>
                <a:prstClr val="black"/>
              </a:solidFill>
              <a:latin typeface="Times New Roman" panose="02020603050405020304" pitchFamily="18" charset="0"/>
              <a:ea typeface="Calibri"/>
              <a:cs typeface="Times New Roman" panose="02020603050405020304" pitchFamily="18" charset="0"/>
            </a:endParaRPr>
          </a:p>
          <a:p>
            <a:pPr lvl="0">
              <a:lnSpc>
                <a:spcPct val="115000"/>
              </a:lnSpc>
              <a:spcAft>
                <a:spcPts val="1000"/>
              </a:spcAft>
            </a:pPr>
            <a:r>
              <a:rPr lang="ru-RU" sz="2000" dirty="0">
                <a:solidFill>
                  <a:prstClr val="black"/>
                </a:solidFill>
                <a:latin typeface="Times New Roman" panose="02020603050405020304" pitchFamily="18" charset="0"/>
                <a:ea typeface="Times New Roman"/>
                <a:cs typeface="Times New Roman" panose="02020603050405020304" pitchFamily="18" charset="0"/>
              </a:rPr>
              <a:t>После окончания слов, дети убегают в свой дом. </a:t>
            </a:r>
            <a:endParaRPr lang="ru-RU" sz="2000" dirty="0">
              <a:solidFill>
                <a:prstClr val="black"/>
              </a:solidFill>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4340005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32656" y="1393266"/>
            <a:ext cx="6143674" cy="338554"/>
          </a:xfrm>
          <a:prstGeom prst="rect">
            <a:avLst/>
          </a:prstGeom>
        </p:spPr>
        <p:txBody>
          <a:bodyPr wrap="square">
            <a:spAutoFit/>
          </a:bodyPr>
          <a:lstStyle/>
          <a:p>
            <a:endParaRPr lang="ru-RU" sz="16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2491483" y="1031585"/>
            <a:ext cx="1874296" cy="400110"/>
          </a:xfrm>
          <a:prstGeom prst="rect">
            <a:avLst/>
          </a:prstGeom>
        </p:spPr>
        <p:txBody>
          <a:bodyPr wrap="none">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Карточка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4</a:t>
            </a:r>
            <a:r>
              <a:rPr lang="en-US" sz="2000" b="1" dirty="0">
                <a:solidFill>
                  <a:prstClr val="black"/>
                </a:solidFill>
                <a:latin typeface="Times New Roman" panose="02020603050405020304" pitchFamily="18" charset="0"/>
                <a:cs typeface="Times New Roman" panose="02020603050405020304" pitchFamily="18" charset="0"/>
              </a:rPr>
              <a:t>3</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97152" y="386239"/>
            <a:ext cx="1679178" cy="369332"/>
          </a:xfrm>
          <a:prstGeom prst="rect">
            <a:avLst/>
          </a:prstGeom>
        </p:spPr>
        <p:txBody>
          <a:bodyPr wrap="none">
            <a:spAutoFit/>
          </a:bodyPr>
          <a:lstStyle/>
          <a:p>
            <a:pPr lvl="0"/>
            <a:r>
              <a:rPr lang="ru-RU" b="1" dirty="0">
                <a:solidFill>
                  <a:prstClr val="black"/>
                </a:solidFill>
                <a:latin typeface="Times New Roman" panose="02020603050405020304" pitchFamily="18" charset="0"/>
                <a:cs typeface="Times New Roman" panose="02020603050405020304" pitchFamily="18" charset="0"/>
              </a:rPr>
              <a:t>Картотека №</a:t>
            </a:r>
            <a:r>
              <a:rPr lang="en-US" b="1" dirty="0">
                <a:solidFill>
                  <a:prstClr val="black"/>
                </a:solidFill>
                <a:latin typeface="Times New Roman" panose="02020603050405020304" pitchFamily="18" charset="0"/>
                <a:cs typeface="Times New Roman" panose="02020603050405020304" pitchFamily="18" charset="0"/>
              </a:rPr>
              <a:t>7</a:t>
            </a:r>
            <a:endParaRPr lang="ru-RU" b="1" dirty="0">
              <a:solidFill>
                <a:prstClr val="black"/>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356794" y="1562543"/>
            <a:ext cx="6143674" cy="7037824"/>
          </a:xfrm>
          <a:prstGeom prst="rect">
            <a:avLst/>
          </a:prstGeom>
        </p:spPr>
        <p:txBody>
          <a:bodyPr wrap="square">
            <a:spAutoFit/>
          </a:bodyPr>
          <a:lstStyle/>
          <a:p>
            <a:pPr lvl="0" algn="ctr"/>
            <a:r>
              <a:rPr lang="ru-RU" sz="2000" b="1" dirty="0">
                <a:solidFill>
                  <a:prstClr val="black"/>
                </a:solidFill>
                <a:latin typeface="Times New Roman" panose="02020603050405020304" pitchFamily="18" charset="0"/>
                <a:cs typeface="Times New Roman" panose="02020603050405020304" pitchFamily="18" charset="0"/>
              </a:rPr>
              <a:t>Подвижная </a:t>
            </a:r>
            <a:r>
              <a:rPr lang="ru-RU" sz="2000" b="1" dirty="0" smtClean="0">
                <a:solidFill>
                  <a:prstClr val="black"/>
                </a:solidFill>
                <a:latin typeface="Times New Roman" panose="02020603050405020304" pitchFamily="18" charset="0"/>
                <a:cs typeface="Times New Roman" panose="02020603050405020304" pitchFamily="18" charset="0"/>
              </a:rPr>
              <a:t>игра</a:t>
            </a:r>
            <a:r>
              <a:rPr lang="en-US" sz="2000" b="1" dirty="0" smtClean="0">
                <a:solidFill>
                  <a:prstClr val="black"/>
                </a:solidFill>
                <a:latin typeface="Times New Roman" panose="02020603050405020304" pitchFamily="18" charset="0"/>
                <a:cs typeface="Times New Roman" panose="02020603050405020304" pitchFamily="18" charset="0"/>
              </a:rPr>
              <a:t> </a:t>
            </a:r>
            <a:r>
              <a:rPr lang="ru-RU" sz="2000" b="1" dirty="0" smtClean="0">
                <a:solidFill>
                  <a:prstClr val="black"/>
                </a:solidFill>
                <a:latin typeface="Times New Roman" panose="02020603050405020304" pitchFamily="18" charset="0"/>
                <a:cs typeface="Times New Roman" panose="02020603050405020304" pitchFamily="18" charset="0"/>
              </a:rPr>
              <a:t>«</a:t>
            </a:r>
            <a:r>
              <a:rPr lang="ru-RU" sz="2000" b="1" dirty="0">
                <a:solidFill>
                  <a:prstClr val="black"/>
                </a:solidFill>
                <a:latin typeface="Times New Roman" panose="02020603050405020304" pitchFamily="18" charset="0"/>
                <a:cs typeface="Times New Roman" panose="02020603050405020304" pitchFamily="18" charset="0"/>
              </a:rPr>
              <a:t>Колпачок»</a:t>
            </a:r>
          </a:p>
          <a:p>
            <a:pPr lvl="0" algn="ctr">
              <a:lnSpc>
                <a:spcPct val="115000"/>
              </a:lnSpc>
              <a:spcAft>
                <a:spcPts val="1000"/>
              </a:spcAft>
            </a:pPr>
            <a:r>
              <a:rPr lang="en-US" sz="2000" b="1" dirty="0" smtClean="0">
                <a:solidFill>
                  <a:prstClr val="black"/>
                </a:solidFill>
                <a:latin typeface="Times New Roman" panose="02020603050405020304" pitchFamily="18" charset="0"/>
                <a:cs typeface="Times New Roman" panose="02020603050405020304" pitchFamily="18" charset="0"/>
              </a:rPr>
              <a:t> </a:t>
            </a:r>
            <a:r>
              <a:rPr lang="ru-RU" sz="2000" b="1" dirty="0" smtClean="0">
                <a:solidFill>
                  <a:prstClr val="black"/>
                </a:solidFill>
                <a:latin typeface="Times New Roman" panose="02020603050405020304" pitchFamily="18" charset="0"/>
                <a:cs typeface="Times New Roman" panose="02020603050405020304" pitchFamily="18" charset="0"/>
              </a:rPr>
              <a:t>(</a:t>
            </a:r>
            <a:r>
              <a:rPr lang="ru-RU" sz="2000" b="1" dirty="0">
                <a:solidFill>
                  <a:prstClr val="black"/>
                </a:solidFill>
                <a:latin typeface="Times New Roman" panose="02020603050405020304" pitchFamily="18" charset="0"/>
                <a:cs typeface="Times New Roman" panose="02020603050405020304" pitchFamily="18" charset="0"/>
              </a:rPr>
              <a:t>2 младшая группа)</a:t>
            </a:r>
            <a:endParaRPr lang="en-US" sz="2000" b="1" dirty="0">
              <a:solidFill>
                <a:prstClr val="black"/>
              </a:solidFill>
              <a:latin typeface="Times New Roman" panose="02020603050405020304" pitchFamily="18" charset="0"/>
              <a:cs typeface="Times New Roman" panose="02020603050405020304" pitchFamily="18" charset="0"/>
            </a:endParaRPr>
          </a:p>
          <a:p>
            <a:pPr lvl="0"/>
            <a:r>
              <a:rPr lang="ru-RU" sz="2000" b="1" dirty="0" smtClean="0">
                <a:solidFill>
                  <a:prstClr val="black"/>
                </a:solidFill>
                <a:latin typeface="Times New Roman" panose="02020603050405020304" pitchFamily="18" charset="0"/>
                <a:cs typeface="Times New Roman" panose="02020603050405020304" pitchFamily="18" charset="0"/>
              </a:rPr>
              <a:t>Цель</a:t>
            </a:r>
            <a:r>
              <a:rPr lang="ru-RU" sz="2000" b="1" dirty="0">
                <a:solidFill>
                  <a:prstClr val="black"/>
                </a:solidFill>
                <a:latin typeface="Times New Roman" panose="02020603050405020304" pitchFamily="18" charset="0"/>
                <a:cs typeface="Times New Roman" panose="02020603050405020304" pitchFamily="18" charset="0"/>
              </a:rPr>
              <a:t>:</a:t>
            </a:r>
            <a:r>
              <a:rPr lang="ru-RU" sz="2000" dirty="0">
                <a:solidFill>
                  <a:prstClr val="black"/>
                </a:solidFill>
                <a:latin typeface="Times New Roman" panose="02020603050405020304" pitchFamily="18" charset="0"/>
                <a:cs typeface="Times New Roman" panose="02020603050405020304" pitchFamily="18" charset="0"/>
              </a:rPr>
              <a:t> учить детей браться за руки, выполнять движения, согласно тексту игры.</a:t>
            </a:r>
          </a:p>
          <a:p>
            <a:pPr lvl="0"/>
            <a:r>
              <a:rPr lang="ru-RU" sz="2000" b="1" dirty="0">
                <a:solidFill>
                  <a:prstClr val="black"/>
                </a:solidFill>
                <a:latin typeface="Times New Roman" panose="02020603050405020304" pitchFamily="18" charset="0"/>
                <a:cs typeface="Times New Roman" panose="02020603050405020304" pitchFamily="18" charset="0"/>
              </a:rPr>
              <a:t>Ход игры:</a:t>
            </a:r>
            <a:r>
              <a:rPr lang="ru-RU" sz="2000" dirty="0">
                <a:solidFill>
                  <a:prstClr val="black"/>
                </a:solidFill>
                <a:latin typeface="Times New Roman" panose="02020603050405020304" pitchFamily="18" charset="0"/>
                <a:cs typeface="Times New Roman" panose="02020603050405020304" pitchFamily="18" charset="0"/>
              </a:rPr>
              <a:t> Дети и воспитатель становятся в круг. Воспитатель выбирает одного из детей, он будет колпачком. Воспитатель, и дети ходят по кругу и приговаривают по тексту:</a:t>
            </a:r>
          </a:p>
          <a:p>
            <a:pPr lvl="0"/>
            <a:r>
              <a:rPr lang="ru-RU" sz="2000" dirty="0">
                <a:solidFill>
                  <a:prstClr val="black"/>
                </a:solidFill>
                <a:latin typeface="Times New Roman" panose="02020603050405020304" pitchFamily="18" charset="0"/>
                <a:cs typeface="Times New Roman" panose="02020603050405020304" pitchFamily="18" charset="0"/>
              </a:rPr>
              <a:t>Колпачок, колпачок</a:t>
            </a:r>
          </a:p>
          <a:p>
            <a:pPr lvl="0"/>
            <a:r>
              <a:rPr lang="ru-RU" sz="2000" dirty="0">
                <a:solidFill>
                  <a:prstClr val="black"/>
                </a:solidFill>
                <a:latin typeface="Times New Roman" panose="02020603050405020304" pitchFamily="18" charset="0"/>
                <a:cs typeface="Times New Roman" panose="02020603050405020304" pitchFamily="18" charset="0"/>
              </a:rPr>
              <a:t>Тоненькие ножки,</a:t>
            </a:r>
          </a:p>
          <a:p>
            <a:pPr lvl="0"/>
            <a:r>
              <a:rPr lang="ru-RU" sz="2000" dirty="0">
                <a:solidFill>
                  <a:prstClr val="black"/>
                </a:solidFill>
                <a:latin typeface="Times New Roman" panose="02020603050405020304" pitchFamily="18" charset="0"/>
                <a:cs typeface="Times New Roman" panose="02020603050405020304" pitchFamily="18" charset="0"/>
              </a:rPr>
              <a:t>Красные сапожки</a:t>
            </a:r>
          </a:p>
          <a:p>
            <a:pPr lvl="0"/>
            <a:r>
              <a:rPr lang="ru-RU" sz="2000" dirty="0">
                <a:solidFill>
                  <a:prstClr val="black"/>
                </a:solidFill>
                <a:latin typeface="Times New Roman" panose="02020603050405020304" pitchFamily="18" charset="0"/>
                <a:cs typeface="Times New Roman" panose="02020603050405020304" pitchFamily="18" charset="0"/>
              </a:rPr>
              <a:t>Мы тебя кормили,</a:t>
            </a:r>
          </a:p>
          <a:p>
            <a:pPr lvl="0"/>
            <a:r>
              <a:rPr lang="ru-RU" sz="2000" dirty="0">
                <a:solidFill>
                  <a:prstClr val="black"/>
                </a:solidFill>
                <a:latin typeface="Times New Roman" panose="02020603050405020304" pitchFamily="18" charset="0"/>
                <a:cs typeface="Times New Roman" panose="02020603050405020304" pitchFamily="18" charset="0"/>
              </a:rPr>
              <a:t>Мы тебя поили</a:t>
            </a:r>
          </a:p>
          <a:p>
            <a:pPr lvl="0"/>
            <a:r>
              <a:rPr lang="ru-RU" sz="2000" dirty="0">
                <a:solidFill>
                  <a:prstClr val="black"/>
                </a:solidFill>
                <a:latin typeface="Times New Roman" panose="02020603050405020304" pitchFamily="18" charset="0"/>
                <a:cs typeface="Times New Roman" panose="02020603050405020304" pitchFamily="18" charset="0"/>
              </a:rPr>
              <a:t>На ноги поставили</a:t>
            </a:r>
          </a:p>
          <a:p>
            <a:pPr lvl="0"/>
            <a:r>
              <a:rPr lang="ru-RU" sz="2000" dirty="0">
                <a:solidFill>
                  <a:prstClr val="black"/>
                </a:solidFill>
                <a:latin typeface="Times New Roman" panose="02020603050405020304" pitchFamily="18" charset="0"/>
                <a:cs typeface="Times New Roman" panose="02020603050405020304" pitchFamily="18" charset="0"/>
              </a:rPr>
              <a:t>Танцевать заставили.</a:t>
            </a:r>
          </a:p>
          <a:p>
            <a:pPr lvl="0"/>
            <a:r>
              <a:rPr lang="ru-RU" sz="2000" dirty="0">
                <a:solidFill>
                  <a:prstClr val="black"/>
                </a:solidFill>
                <a:latin typeface="Times New Roman" panose="02020603050405020304" pitchFamily="18" charset="0"/>
                <a:cs typeface="Times New Roman" panose="02020603050405020304" pitchFamily="18" charset="0"/>
              </a:rPr>
              <a:t>Танцуй сколько хочешь.</a:t>
            </a:r>
          </a:p>
          <a:p>
            <a:pPr lvl="0"/>
            <a:r>
              <a:rPr lang="ru-RU" sz="2000" dirty="0">
                <a:solidFill>
                  <a:prstClr val="black"/>
                </a:solidFill>
                <a:latin typeface="Times New Roman" panose="02020603050405020304" pitchFamily="18" charset="0"/>
                <a:cs typeface="Times New Roman" panose="02020603050405020304" pitchFamily="18" charset="0"/>
              </a:rPr>
              <a:t>Выбирай кого захочешь!</a:t>
            </a:r>
          </a:p>
          <a:p>
            <a:pPr lvl="0"/>
            <a:r>
              <a:rPr lang="ru-RU" sz="2000" dirty="0">
                <a:solidFill>
                  <a:prstClr val="black"/>
                </a:solidFill>
                <a:latin typeface="Times New Roman" panose="02020603050405020304" pitchFamily="18" charset="0"/>
                <a:cs typeface="Times New Roman" panose="02020603050405020304" pitchFamily="18" charset="0"/>
              </a:rPr>
              <a:t>Когда произносятся слова «мы тебя кормили, мы тебя поили», круг сужается, затем снова дети расходятся назад, образую большой круг, и хлопают в ладоши. Ребенок, стоящий в круге выбирает пару и дети танцуют под музыку.</a:t>
            </a:r>
          </a:p>
        </p:txBody>
      </p:sp>
    </p:spTree>
    <p:extLst>
      <p:ext uri="{BB962C8B-B14F-4D97-AF65-F5344CB8AC3E}">
        <p14:creationId xmlns:p14="http://schemas.microsoft.com/office/powerpoint/2010/main" val="7551370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32656" y="1393266"/>
            <a:ext cx="6143674" cy="338554"/>
          </a:xfrm>
          <a:prstGeom prst="rect">
            <a:avLst/>
          </a:prstGeom>
        </p:spPr>
        <p:txBody>
          <a:bodyPr wrap="square">
            <a:spAutoFit/>
          </a:bodyPr>
          <a:lstStyle/>
          <a:p>
            <a:endParaRPr lang="ru-RU" sz="16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2491483" y="1031585"/>
            <a:ext cx="1874296" cy="400110"/>
          </a:xfrm>
          <a:prstGeom prst="rect">
            <a:avLst/>
          </a:prstGeom>
        </p:spPr>
        <p:txBody>
          <a:bodyPr wrap="none">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Карточка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smtClean="0">
                <a:solidFill>
                  <a:prstClr val="black"/>
                </a:solidFill>
                <a:latin typeface="Times New Roman" panose="02020603050405020304" pitchFamily="18" charset="0"/>
                <a:cs typeface="Times New Roman" panose="02020603050405020304" pitchFamily="18" charset="0"/>
              </a:rPr>
              <a:t>44</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97152" y="386239"/>
            <a:ext cx="1679178" cy="369332"/>
          </a:xfrm>
          <a:prstGeom prst="rect">
            <a:avLst/>
          </a:prstGeom>
        </p:spPr>
        <p:txBody>
          <a:bodyPr wrap="none">
            <a:spAutoFit/>
          </a:bodyPr>
          <a:lstStyle/>
          <a:p>
            <a:pPr lvl="0"/>
            <a:r>
              <a:rPr lang="ru-RU" b="1" dirty="0">
                <a:solidFill>
                  <a:prstClr val="black"/>
                </a:solidFill>
                <a:latin typeface="Times New Roman" panose="02020603050405020304" pitchFamily="18" charset="0"/>
                <a:cs typeface="Times New Roman" panose="02020603050405020304" pitchFamily="18" charset="0"/>
              </a:rPr>
              <a:t>Картотека №</a:t>
            </a:r>
            <a:r>
              <a:rPr lang="en-US" b="1" dirty="0">
                <a:solidFill>
                  <a:prstClr val="black"/>
                </a:solidFill>
                <a:latin typeface="Times New Roman" panose="02020603050405020304" pitchFamily="18" charset="0"/>
                <a:cs typeface="Times New Roman" panose="02020603050405020304" pitchFamily="18" charset="0"/>
              </a:rPr>
              <a:t>7</a:t>
            </a:r>
            <a:endParaRPr lang="ru-RU" b="1" dirty="0">
              <a:solidFill>
                <a:prstClr val="black"/>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356794" y="1562543"/>
            <a:ext cx="6143674" cy="8484374"/>
          </a:xfrm>
          <a:prstGeom prst="rect">
            <a:avLst/>
          </a:prstGeom>
        </p:spPr>
        <p:txBody>
          <a:bodyPr wrap="square">
            <a:spAutoFit/>
          </a:bodyPr>
          <a:lstStyle/>
          <a:p>
            <a:pPr lvl="0" algn="ctr">
              <a:lnSpc>
                <a:spcPct val="115000"/>
              </a:lnSpc>
              <a:spcAft>
                <a:spcPts val="1000"/>
              </a:spcAft>
            </a:pPr>
            <a:r>
              <a:rPr lang="ru-RU" sz="2000" b="1" dirty="0">
                <a:solidFill>
                  <a:prstClr val="black"/>
                </a:solidFill>
                <a:latin typeface="Times New Roman" panose="02020603050405020304" pitchFamily="18" charset="0"/>
                <a:cs typeface="Times New Roman" panose="02020603050405020304" pitchFamily="18" charset="0"/>
              </a:rPr>
              <a:t>Подвижная </a:t>
            </a:r>
            <a:r>
              <a:rPr lang="ru-RU" sz="2000" b="1" dirty="0" smtClean="0">
                <a:solidFill>
                  <a:prstClr val="black"/>
                </a:solidFill>
                <a:latin typeface="Times New Roman" panose="02020603050405020304" pitchFamily="18" charset="0"/>
                <a:cs typeface="Times New Roman" panose="02020603050405020304" pitchFamily="18" charset="0"/>
              </a:rPr>
              <a:t>игра</a:t>
            </a:r>
            <a:r>
              <a:rPr lang="en-US" sz="2000" b="1" dirty="0" smtClean="0">
                <a:solidFill>
                  <a:prstClr val="black"/>
                </a:solidFill>
                <a:latin typeface="Times New Roman" panose="02020603050405020304" pitchFamily="18" charset="0"/>
                <a:cs typeface="Times New Roman" panose="02020603050405020304" pitchFamily="18" charset="0"/>
              </a:rPr>
              <a:t> </a:t>
            </a:r>
            <a:r>
              <a:rPr lang="ru-RU" sz="2000" i="1" dirty="0">
                <a:solidFill>
                  <a:prstClr val="black"/>
                </a:solidFill>
                <a:latin typeface="Times New Roman"/>
                <a:ea typeface="Times New Roman"/>
                <a:cs typeface="Times New Roman"/>
              </a:rPr>
              <a:t>«Найди свою </a:t>
            </a:r>
            <a:r>
              <a:rPr lang="ru-RU" sz="2000" b="1" i="1" dirty="0">
                <a:solidFill>
                  <a:prstClr val="black"/>
                </a:solidFill>
                <a:latin typeface="Times New Roman"/>
                <a:ea typeface="Times New Roman"/>
                <a:cs typeface="Times New Roman"/>
              </a:rPr>
              <a:t>Матрешку</a:t>
            </a:r>
            <a:r>
              <a:rPr lang="ru-RU" sz="2000" i="1" dirty="0">
                <a:solidFill>
                  <a:prstClr val="black"/>
                </a:solidFill>
                <a:latin typeface="Times New Roman"/>
                <a:ea typeface="Times New Roman"/>
                <a:cs typeface="Times New Roman"/>
              </a:rPr>
              <a:t>»</a:t>
            </a:r>
            <a:endParaRPr lang="ru-RU" sz="2000" dirty="0">
              <a:solidFill>
                <a:prstClr val="black"/>
              </a:solidFill>
              <a:ea typeface="Calibri"/>
              <a:cs typeface="Times New Roman"/>
            </a:endParaRPr>
          </a:p>
          <a:p>
            <a:pPr lvl="0" algn="ctr">
              <a:lnSpc>
                <a:spcPct val="115000"/>
              </a:lnSpc>
              <a:spcAft>
                <a:spcPts val="1000"/>
              </a:spcAft>
            </a:pPr>
            <a:r>
              <a:rPr lang="en-US" sz="2000" b="1" dirty="0" smtClean="0">
                <a:solidFill>
                  <a:prstClr val="black"/>
                </a:solidFill>
                <a:latin typeface="Times New Roman" panose="02020603050405020304" pitchFamily="18" charset="0"/>
                <a:cs typeface="Times New Roman" panose="02020603050405020304" pitchFamily="18" charset="0"/>
              </a:rPr>
              <a:t> </a:t>
            </a:r>
            <a:r>
              <a:rPr lang="ru-RU" sz="2000" b="1" dirty="0" smtClean="0">
                <a:solidFill>
                  <a:prstClr val="black"/>
                </a:solidFill>
                <a:latin typeface="Times New Roman" panose="02020603050405020304" pitchFamily="18" charset="0"/>
                <a:cs typeface="Times New Roman" panose="02020603050405020304" pitchFamily="18" charset="0"/>
              </a:rPr>
              <a:t>(</a:t>
            </a:r>
            <a:r>
              <a:rPr lang="ru-RU" sz="2000" b="1" dirty="0">
                <a:solidFill>
                  <a:prstClr val="black"/>
                </a:solidFill>
                <a:latin typeface="Times New Roman" panose="02020603050405020304" pitchFamily="18" charset="0"/>
                <a:cs typeface="Times New Roman" panose="02020603050405020304" pitchFamily="18" charset="0"/>
              </a:rPr>
              <a:t>2 младшая группа)</a:t>
            </a:r>
            <a:endParaRPr lang="en-US" sz="2000" b="1" dirty="0">
              <a:solidFill>
                <a:prstClr val="black"/>
              </a:solidFill>
              <a:latin typeface="Times New Roman" panose="02020603050405020304" pitchFamily="18" charset="0"/>
              <a:cs typeface="Times New Roman" panose="02020603050405020304" pitchFamily="18" charset="0"/>
            </a:endParaRPr>
          </a:p>
          <a:p>
            <a:pPr>
              <a:lnSpc>
                <a:spcPct val="115000"/>
              </a:lnSpc>
              <a:spcAft>
                <a:spcPts val="1000"/>
              </a:spcAft>
            </a:pPr>
            <a:r>
              <a:rPr lang="ru-RU" sz="2000" b="1" dirty="0" smtClean="0">
                <a:latin typeface="Times New Roman"/>
                <a:ea typeface="Times New Roman"/>
                <a:cs typeface="Times New Roman"/>
              </a:rPr>
              <a:t>Матрешка </a:t>
            </a:r>
            <a:r>
              <a:rPr lang="ru-RU" sz="2000" b="1" dirty="0">
                <a:latin typeface="Times New Roman"/>
                <a:ea typeface="Times New Roman"/>
                <a:cs typeface="Times New Roman"/>
              </a:rPr>
              <a:t>выносит платочки</a:t>
            </a:r>
            <a:r>
              <a:rPr lang="ru-RU" sz="2000" dirty="0">
                <a:latin typeface="Times New Roman"/>
                <a:ea typeface="Times New Roman"/>
                <a:cs typeface="Times New Roman"/>
              </a:rPr>
              <a:t>, дети берут платочек</a:t>
            </a:r>
            <a:r>
              <a:rPr lang="ru-RU" sz="2000" dirty="0" smtClean="0">
                <a:latin typeface="Times New Roman"/>
                <a:ea typeface="Times New Roman"/>
                <a:cs typeface="Times New Roman"/>
              </a:rPr>
              <a:t>,</a:t>
            </a:r>
            <a:r>
              <a:rPr lang="en-US" sz="2000" dirty="0" smtClean="0">
                <a:latin typeface="Times New Roman"/>
                <a:ea typeface="Times New Roman"/>
                <a:cs typeface="Times New Roman"/>
              </a:rPr>
              <a:t> </a:t>
            </a:r>
            <a:r>
              <a:rPr lang="ru-RU" sz="2000" u="sng" dirty="0" smtClean="0">
                <a:latin typeface="Times New Roman"/>
                <a:ea typeface="Times New Roman"/>
                <a:cs typeface="Times New Roman"/>
              </a:rPr>
              <a:t>определенного </a:t>
            </a:r>
            <a:r>
              <a:rPr lang="ru-RU" sz="2000" u="sng" dirty="0">
                <a:latin typeface="Times New Roman"/>
                <a:ea typeface="Times New Roman"/>
                <a:cs typeface="Times New Roman"/>
              </a:rPr>
              <a:t>цвета </a:t>
            </a:r>
            <a:r>
              <a:rPr lang="ru-RU" sz="2000" dirty="0">
                <a:latin typeface="Times New Roman"/>
                <a:ea typeface="Times New Roman"/>
                <a:cs typeface="Times New Roman"/>
              </a:rPr>
              <a:t>:зеленые, красные, желтые.</a:t>
            </a:r>
            <a:endParaRPr lang="ru-RU" sz="2000" dirty="0">
              <a:ea typeface="Calibri"/>
              <a:cs typeface="Times New Roman"/>
            </a:endParaRPr>
          </a:p>
          <a:p>
            <a:pPr>
              <a:lnSpc>
                <a:spcPct val="115000"/>
              </a:lnSpc>
              <a:spcAft>
                <a:spcPts val="1000"/>
              </a:spcAft>
            </a:pPr>
            <a:r>
              <a:rPr lang="ru-RU" sz="2000" dirty="0">
                <a:latin typeface="Times New Roman"/>
                <a:ea typeface="Times New Roman"/>
                <a:cs typeface="Times New Roman"/>
              </a:rPr>
              <a:t>- Ребята, пока звучит музыка мы будем танцевать и петь, как только музыка закончится вы должны будете подбежать к той </a:t>
            </a:r>
            <a:r>
              <a:rPr lang="ru-RU" sz="2000" b="1" dirty="0">
                <a:latin typeface="Times New Roman"/>
                <a:ea typeface="Times New Roman"/>
                <a:cs typeface="Times New Roman"/>
              </a:rPr>
              <a:t>матрешке</a:t>
            </a:r>
            <a:r>
              <a:rPr lang="ru-RU" sz="2000" dirty="0">
                <a:latin typeface="Times New Roman"/>
                <a:ea typeface="Times New Roman"/>
                <a:cs typeface="Times New Roman"/>
              </a:rPr>
              <a:t> у которой сарафан такого же цвета, что и ваш платочек. </a:t>
            </a:r>
            <a:endParaRPr lang="ru-RU" sz="2000" dirty="0">
              <a:ea typeface="Calibri"/>
              <a:cs typeface="Times New Roman"/>
            </a:endParaRPr>
          </a:p>
          <a:p>
            <a:pPr>
              <a:lnSpc>
                <a:spcPct val="115000"/>
              </a:lnSpc>
              <a:spcAft>
                <a:spcPts val="1000"/>
              </a:spcAft>
            </a:pPr>
            <a:r>
              <a:rPr lang="ru-RU" sz="2000" dirty="0">
                <a:latin typeface="Times New Roman"/>
                <a:ea typeface="Times New Roman"/>
                <a:cs typeface="Times New Roman"/>
              </a:rPr>
              <a:t>- Мы </a:t>
            </a:r>
            <a:r>
              <a:rPr lang="ru-RU" sz="2000" b="1" dirty="0">
                <a:latin typeface="Times New Roman"/>
                <a:ea typeface="Times New Roman"/>
                <a:cs typeface="Times New Roman"/>
              </a:rPr>
              <a:t>матрешки</a:t>
            </a:r>
            <a:r>
              <a:rPr lang="ru-RU" sz="2000" dirty="0">
                <a:latin typeface="Times New Roman"/>
                <a:ea typeface="Times New Roman"/>
                <a:cs typeface="Times New Roman"/>
              </a:rPr>
              <a:t>, вот какие крошки</a:t>
            </a:r>
            <a:endParaRPr lang="ru-RU" sz="2000" dirty="0">
              <a:ea typeface="Calibri"/>
              <a:cs typeface="Times New Roman"/>
            </a:endParaRPr>
          </a:p>
          <a:p>
            <a:pPr>
              <a:lnSpc>
                <a:spcPct val="115000"/>
              </a:lnSpc>
              <a:spcAft>
                <a:spcPts val="1000"/>
              </a:spcAft>
            </a:pPr>
            <a:r>
              <a:rPr lang="ru-RU" sz="2000" dirty="0">
                <a:latin typeface="Times New Roman"/>
                <a:ea typeface="Times New Roman"/>
                <a:cs typeface="Times New Roman"/>
              </a:rPr>
              <a:t>вот у нас, вот у нас красные платочки. </a:t>
            </a:r>
            <a:endParaRPr lang="ru-RU" sz="2000" dirty="0">
              <a:ea typeface="Calibri"/>
              <a:cs typeface="Times New Roman"/>
            </a:endParaRPr>
          </a:p>
          <a:p>
            <a:pPr>
              <a:lnSpc>
                <a:spcPct val="115000"/>
              </a:lnSpc>
              <a:spcAft>
                <a:spcPts val="1000"/>
              </a:spcAft>
            </a:pPr>
            <a:r>
              <a:rPr lang="ru-RU" sz="2000" dirty="0">
                <a:latin typeface="Times New Roman"/>
                <a:ea typeface="Times New Roman"/>
                <a:cs typeface="Times New Roman"/>
              </a:rPr>
              <a:t>Мы </a:t>
            </a:r>
            <a:r>
              <a:rPr lang="ru-RU" sz="2000" b="1" dirty="0">
                <a:latin typeface="Times New Roman"/>
                <a:ea typeface="Times New Roman"/>
                <a:cs typeface="Times New Roman"/>
              </a:rPr>
              <a:t>матрешки</a:t>
            </a:r>
            <a:r>
              <a:rPr lang="ru-RU" sz="2000" dirty="0">
                <a:latin typeface="Times New Roman"/>
                <a:ea typeface="Times New Roman"/>
                <a:cs typeface="Times New Roman"/>
              </a:rPr>
              <a:t>, вот какие крошки</a:t>
            </a:r>
            <a:endParaRPr lang="ru-RU" sz="2000" dirty="0">
              <a:ea typeface="Calibri"/>
              <a:cs typeface="Times New Roman"/>
            </a:endParaRPr>
          </a:p>
          <a:p>
            <a:pPr>
              <a:lnSpc>
                <a:spcPct val="115000"/>
              </a:lnSpc>
              <a:spcAft>
                <a:spcPts val="1000"/>
              </a:spcAft>
            </a:pPr>
            <a:r>
              <a:rPr lang="ru-RU" sz="2000" dirty="0">
                <a:latin typeface="Times New Roman"/>
                <a:ea typeface="Times New Roman"/>
                <a:cs typeface="Times New Roman"/>
              </a:rPr>
              <a:t>вот у нас, вот у нас желтые платочки. </a:t>
            </a:r>
            <a:endParaRPr lang="ru-RU" sz="2000" dirty="0">
              <a:ea typeface="Calibri"/>
              <a:cs typeface="Times New Roman"/>
            </a:endParaRPr>
          </a:p>
          <a:p>
            <a:pPr>
              <a:lnSpc>
                <a:spcPct val="115000"/>
              </a:lnSpc>
              <a:spcAft>
                <a:spcPts val="1000"/>
              </a:spcAft>
            </a:pPr>
            <a:r>
              <a:rPr lang="ru-RU" sz="2000" dirty="0">
                <a:latin typeface="Times New Roman"/>
                <a:ea typeface="Times New Roman"/>
                <a:cs typeface="Times New Roman"/>
              </a:rPr>
              <a:t>Мы </a:t>
            </a:r>
            <a:r>
              <a:rPr lang="ru-RU" sz="2000" b="1" dirty="0">
                <a:latin typeface="Times New Roman"/>
                <a:ea typeface="Times New Roman"/>
                <a:cs typeface="Times New Roman"/>
              </a:rPr>
              <a:t>матрешки</a:t>
            </a:r>
            <a:r>
              <a:rPr lang="ru-RU" sz="2000" dirty="0">
                <a:latin typeface="Times New Roman"/>
                <a:ea typeface="Times New Roman"/>
                <a:cs typeface="Times New Roman"/>
              </a:rPr>
              <a:t>, вот какие крошки</a:t>
            </a:r>
            <a:endParaRPr lang="ru-RU" sz="2000" dirty="0">
              <a:ea typeface="Calibri"/>
              <a:cs typeface="Times New Roman"/>
            </a:endParaRPr>
          </a:p>
          <a:p>
            <a:pPr>
              <a:lnSpc>
                <a:spcPct val="115000"/>
              </a:lnSpc>
              <a:spcAft>
                <a:spcPts val="1000"/>
              </a:spcAft>
            </a:pPr>
            <a:r>
              <a:rPr lang="ru-RU" sz="2000" dirty="0">
                <a:latin typeface="Times New Roman"/>
                <a:ea typeface="Times New Roman"/>
                <a:cs typeface="Times New Roman"/>
              </a:rPr>
              <a:t>вот у нас, вот у нас зеленые платочки!</a:t>
            </a:r>
            <a:endParaRPr lang="ru-RU" sz="2000" dirty="0">
              <a:ea typeface="Calibri"/>
              <a:cs typeface="Times New Roman"/>
            </a:endParaRPr>
          </a:p>
          <a:p>
            <a:pPr lvl="0"/>
            <a:endParaRPr lang="en-US" sz="2000" b="1" dirty="0" smtClean="0">
              <a:solidFill>
                <a:prstClr val="black"/>
              </a:solidFill>
              <a:latin typeface="Times New Roman" panose="02020603050405020304" pitchFamily="18" charset="0"/>
              <a:cs typeface="Times New Roman" panose="02020603050405020304" pitchFamily="18" charset="0"/>
            </a:endParaRPr>
          </a:p>
          <a:p>
            <a:pPr lvl="0"/>
            <a:endParaRPr lang="en-US" sz="2000" b="1" dirty="0">
              <a:solidFill>
                <a:prstClr val="black"/>
              </a:solidFill>
              <a:latin typeface="Times New Roman" panose="02020603050405020304" pitchFamily="18" charset="0"/>
              <a:cs typeface="Times New Roman" panose="02020603050405020304" pitchFamily="18" charset="0"/>
            </a:endParaRPr>
          </a:p>
          <a:p>
            <a:pPr lvl="0"/>
            <a:endParaRPr lang="en-US" sz="2000" b="1" dirty="0" smtClean="0">
              <a:solidFill>
                <a:prstClr val="black"/>
              </a:solidFill>
              <a:latin typeface="Times New Roman" panose="02020603050405020304" pitchFamily="18" charset="0"/>
              <a:cs typeface="Times New Roman" panose="02020603050405020304" pitchFamily="18" charset="0"/>
            </a:endParaRPr>
          </a:p>
          <a:p>
            <a:pPr lvl="0"/>
            <a:endParaRPr lang="en-US" sz="2000" b="1" dirty="0">
              <a:solidFill>
                <a:prstClr val="black"/>
              </a:solidFill>
              <a:latin typeface="Times New Roman" panose="02020603050405020304" pitchFamily="18" charset="0"/>
              <a:cs typeface="Times New Roman" panose="02020603050405020304" pitchFamily="18" charset="0"/>
            </a:endParaRPr>
          </a:p>
          <a:p>
            <a:pPr lvl="0"/>
            <a:endParaRPr lang="en-US" sz="2000" b="1" dirty="0" smtClean="0">
              <a:solidFill>
                <a:prstClr val="black"/>
              </a:solidFill>
              <a:latin typeface="Times New Roman" panose="02020603050405020304" pitchFamily="18" charset="0"/>
              <a:cs typeface="Times New Roman" panose="02020603050405020304" pitchFamily="18" charset="0"/>
            </a:endParaRPr>
          </a:p>
          <a:p>
            <a:pPr lvl="0"/>
            <a:endParaRPr lang="en-US" sz="2000" b="1" dirty="0">
              <a:solidFill>
                <a:prstClr val="black"/>
              </a:solidFill>
              <a:latin typeface="Times New Roman" panose="02020603050405020304" pitchFamily="18" charset="0"/>
              <a:cs typeface="Times New Roman" panose="02020603050405020304" pitchFamily="18" charset="0"/>
            </a:endParaRPr>
          </a:p>
          <a:p>
            <a:pPr lvl="0"/>
            <a:r>
              <a:rPr lang="ru-RU" sz="2000" dirty="0" smtClean="0">
                <a:solidFill>
                  <a:prstClr val="black"/>
                </a:solidFill>
                <a:latin typeface="Times New Roman" panose="02020603050405020304" pitchFamily="18" charset="0"/>
                <a:cs typeface="Times New Roman" panose="02020603050405020304" pitchFamily="18" charset="0"/>
              </a:rPr>
              <a:t>.</a:t>
            </a:r>
            <a:endParaRPr lang="ru-RU" sz="2000"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65899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32656" y="1393266"/>
            <a:ext cx="6143674" cy="338554"/>
          </a:xfrm>
          <a:prstGeom prst="rect">
            <a:avLst/>
          </a:prstGeom>
        </p:spPr>
        <p:txBody>
          <a:bodyPr wrap="square">
            <a:spAutoFit/>
          </a:bodyPr>
          <a:lstStyle/>
          <a:p>
            <a:endParaRPr lang="ru-RU" sz="16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2491483" y="1031585"/>
            <a:ext cx="1874296" cy="400110"/>
          </a:xfrm>
          <a:prstGeom prst="rect">
            <a:avLst/>
          </a:prstGeom>
        </p:spPr>
        <p:txBody>
          <a:bodyPr wrap="none">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Карточка </a:t>
            </a:r>
            <a:r>
              <a:rPr lang="ru-RU" sz="2000" b="1" dirty="0" smtClean="0">
                <a:solidFill>
                  <a:prstClr val="black"/>
                </a:solidFill>
                <a:latin typeface="Times New Roman" panose="02020603050405020304" pitchFamily="18" charset="0"/>
                <a:cs typeface="Times New Roman" panose="02020603050405020304" pitchFamily="18" charset="0"/>
              </a:rPr>
              <a:t>№45</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97152" y="386239"/>
            <a:ext cx="1679178" cy="369332"/>
          </a:xfrm>
          <a:prstGeom prst="rect">
            <a:avLst/>
          </a:prstGeom>
        </p:spPr>
        <p:txBody>
          <a:bodyPr wrap="none">
            <a:spAutoFit/>
          </a:bodyPr>
          <a:lstStyle/>
          <a:p>
            <a:pPr lvl="0"/>
            <a:r>
              <a:rPr lang="ru-RU" b="1" dirty="0">
                <a:solidFill>
                  <a:prstClr val="black"/>
                </a:solidFill>
                <a:latin typeface="Times New Roman" panose="02020603050405020304" pitchFamily="18" charset="0"/>
                <a:cs typeface="Times New Roman" panose="02020603050405020304" pitchFamily="18" charset="0"/>
              </a:rPr>
              <a:t>Картотека №</a:t>
            </a:r>
            <a:r>
              <a:rPr lang="en-US" b="1" dirty="0">
                <a:solidFill>
                  <a:prstClr val="black"/>
                </a:solidFill>
                <a:latin typeface="Times New Roman" panose="02020603050405020304" pitchFamily="18" charset="0"/>
                <a:cs typeface="Times New Roman" panose="02020603050405020304" pitchFamily="18" charset="0"/>
              </a:rPr>
              <a:t>7</a:t>
            </a:r>
            <a:endParaRPr lang="ru-RU" b="1" dirty="0">
              <a:solidFill>
                <a:prstClr val="black"/>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396043" y="1350944"/>
            <a:ext cx="6143674" cy="3211135"/>
          </a:xfrm>
          <a:prstGeom prst="rect">
            <a:avLst/>
          </a:prstGeom>
        </p:spPr>
        <p:txBody>
          <a:bodyPr wrap="square">
            <a:spAutoFit/>
          </a:bodyPr>
          <a:lstStyle/>
          <a:p>
            <a:pPr lvl="0" algn="ctr">
              <a:spcAft>
                <a:spcPts val="1000"/>
              </a:spcAft>
            </a:pPr>
            <a:r>
              <a:rPr lang="ru-RU" sz="2000" b="1" dirty="0">
                <a:solidFill>
                  <a:prstClr val="black"/>
                </a:solidFill>
                <a:latin typeface="Times New Roman" panose="02020603050405020304" pitchFamily="18" charset="0"/>
                <a:cs typeface="Times New Roman" panose="02020603050405020304" pitchFamily="18" charset="0"/>
              </a:rPr>
              <a:t>Подвижная </a:t>
            </a:r>
            <a:r>
              <a:rPr lang="ru-RU" sz="2000" b="1" dirty="0" smtClean="0">
                <a:solidFill>
                  <a:prstClr val="black"/>
                </a:solidFill>
                <a:latin typeface="Times New Roman" panose="02020603050405020304" pitchFamily="18" charset="0"/>
                <a:cs typeface="Times New Roman" panose="02020603050405020304" pitchFamily="18" charset="0"/>
              </a:rPr>
              <a:t>игра</a:t>
            </a:r>
            <a:r>
              <a:rPr lang="en-US" sz="2000" b="1" dirty="0" smtClean="0">
                <a:solidFill>
                  <a:prstClr val="black"/>
                </a:solidFill>
                <a:latin typeface="Times New Roman" panose="02020603050405020304" pitchFamily="18" charset="0"/>
                <a:cs typeface="Times New Roman" panose="02020603050405020304" pitchFamily="18" charset="0"/>
              </a:rPr>
              <a:t> </a:t>
            </a:r>
            <a:r>
              <a:rPr lang="ru-RU" sz="2000" b="1" dirty="0" smtClean="0">
                <a:solidFill>
                  <a:prstClr val="black"/>
                </a:solidFill>
                <a:latin typeface="Times New Roman" panose="02020603050405020304" pitchFamily="18" charset="0"/>
                <a:cs typeface="Times New Roman" panose="02020603050405020304" pitchFamily="18" charset="0"/>
              </a:rPr>
              <a:t>«Карусель»</a:t>
            </a:r>
            <a:endParaRPr lang="en-US" sz="2000" b="1" dirty="0" smtClean="0">
              <a:solidFill>
                <a:prstClr val="black"/>
              </a:solidFill>
              <a:latin typeface="Times New Roman" panose="02020603050405020304" pitchFamily="18" charset="0"/>
              <a:cs typeface="Times New Roman" panose="02020603050405020304" pitchFamily="18" charset="0"/>
            </a:endParaRPr>
          </a:p>
          <a:p>
            <a:pPr lvl="0" algn="ctr">
              <a:spcAft>
                <a:spcPts val="1000"/>
              </a:spcAft>
            </a:pPr>
            <a:r>
              <a:rPr lang="ru-RU" sz="2000" b="1" dirty="0" smtClean="0">
                <a:solidFill>
                  <a:prstClr val="black"/>
                </a:solidFill>
                <a:latin typeface="Times New Roman" panose="02020603050405020304" pitchFamily="18" charset="0"/>
                <a:cs typeface="Times New Roman" panose="02020603050405020304" pitchFamily="18" charset="0"/>
              </a:rPr>
              <a:t>(</a:t>
            </a:r>
            <a:r>
              <a:rPr lang="ru-RU" sz="2000" b="1" dirty="0">
                <a:solidFill>
                  <a:prstClr val="black"/>
                </a:solidFill>
                <a:latin typeface="Times New Roman" panose="02020603050405020304" pitchFamily="18" charset="0"/>
                <a:cs typeface="Times New Roman" panose="02020603050405020304" pitchFamily="18" charset="0"/>
              </a:rPr>
              <a:t>2 младшая группа)</a:t>
            </a:r>
            <a:endParaRPr lang="en-US" sz="2000" b="1" dirty="0">
              <a:solidFill>
                <a:prstClr val="black"/>
              </a:solidFill>
              <a:latin typeface="Times New Roman" panose="02020603050405020304" pitchFamily="18" charset="0"/>
              <a:cs typeface="Times New Roman" panose="02020603050405020304" pitchFamily="18" charset="0"/>
            </a:endParaRPr>
          </a:p>
          <a:p>
            <a:pPr lvl="0"/>
            <a:endParaRPr lang="en-US" sz="2000" b="1" dirty="0" smtClean="0">
              <a:solidFill>
                <a:prstClr val="black"/>
              </a:solidFill>
              <a:latin typeface="Times New Roman" panose="02020603050405020304" pitchFamily="18" charset="0"/>
              <a:cs typeface="Times New Roman" panose="02020603050405020304" pitchFamily="18" charset="0"/>
            </a:endParaRPr>
          </a:p>
          <a:p>
            <a:pPr lvl="0"/>
            <a:endParaRPr lang="en-US" sz="2000" b="1" dirty="0">
              <a:solidFill>
                <a:prstClr val="black"/>
              </a:solidFill>
              <a:latin typeface="Times New Roman" panose="02020603050405020304" pitchFamily="18" charset="0"/>
              <a:cs typeface="Times New Roman" panose="02020603050405020304" pitchFamily="18" charset="0"/>
            </a:endParaRPr>
          </a:p>
          <a:p>
            <a:pPr lvl="0"/>
            <a:endParaRPr lang="en-US" sz="2000" b="1" dirty="0" smtClean="0">
              <a:solidFill>
                <a:prstClr val="black"/>
              </a:solidFill>
              <a:latin typeface="Times New Roman" panose="02020603050405020304" pitchFamily="18" charset="0"/>
              <a:cs typeface="Times New Roman" panose="02020603050405020304" pitchFamily="18" charset="0"/>
            </a:endParaRPr>
          </a:p>
          <a:p>
            <a:pPr lvl="0"/>
            <a:endParaRPr lang="en-US" sz="2000" b="1" dirty="0">
              <a:solidFill>
                <a:prstClr val="black"/>
              </a:solidFill>
              <a:latin typeface="Times New Roman" panose="02020603050405020304" pitchFamily="18" charset="0"/>
              <a:cs typeface="Times New Roman" panose="02020603050405020304" pitchFamily="18" charset="0"/>
            </a:endParaRPr>
          </a:p>
          <a:p>
            <a:pPr lvl="0"/>
            <a:endParaRPr lang="en-US" sz="2000" b="1" dirty="0" smtClean="0">
              <a:solidFill>
                <a:prstClr val="black"/>
              </a:solidFill>
              <a:latin typeface="Times New Roman" panose="02020603050405020304" pitchFamily="18" charset="0"/>
              <a:cs typeface="Times New Roman" panose="02020603050405020304" pitchFamily="18" charset="0"/>
            </a:endParaRPr>
          </a:p>
          <a:p>
            <a:pPr lvl="0"/>
            <a:endParaRPr lang="en-US" sz="2000" b="1" dirty="0">
              <a:solidFill>
                <a:prstClr val="black"/>
              </a:solidFill>
              <a:latin typeface="Times New Roman" panose="02020603050405020304" pitchFamily="18" charset="0"/>
              <a:cs typeface="Times New Roman" panose="02020603050405020304" pitchFamily="18" charset="0"/>
            </a:endParaRPr>
          </a:p>
          <a:p>
            <a:pPr lvl="0"/>
            <a:r>
              <a:rPr lang="ru-RU" sz="2000" dirty="0" smtClean="0">
                <a:solidFill>
                  <a:prstClr val="black"/>
                </a:solidFill>
                <a:latin typeface="Times New Roman" panose="02020603050405020304" pitchFamily="18" charset="0"/>
                <a:cs typeface="Times New Roman" panose="02020603050405020304" pitchFamily="18" charset="0"/>
              </a:rPr>
              <a:t>.</a:t>
            </a:r>
            <a:endParaRPr lang="ru-RU" sz="2000" dirty="0">
              <a:solidFill>
                <a:prstClr val="black"/>
              </a:solidFill>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406184" y="2123728"/>
            <a:ext cx="6167812" cy="6247864"/>
          </a:xfrm>
          <a:prstGeom prst="rect">
            <a:avLst/>
          </a:prstGeom>
        </p:spPr>
        <p:txBody>
          <a:bodyPr wrap="square">
            <a:spAutoFit/>
          </a:bodyPr>
          <a:lstStyle/>
          <a:p>
            <a:pPr lvl="0"/>
            <a:r>
              <a:rPr lang="ru-RU" sz="2000" i="1" dirty="0">
                <a:solidFill>
                  <a:prstClr val="black"/>
                </a:solidFill>
                <a:latin typeface="Times New Roman" panose="02020603050405020304" pitchFamily="18" charset="0"/>
                <a:cs typeface="Times New Roman" panose="02020603050405020304" pitchFamily="18" charset="0"/>
              </a:rPr>
              <a:t>Задачи: </a:t>
            </a:r>
            <a:r>
              <a:rPr lang="ru-RU" sz="2000" dirty="0">
                <a:solidFill>
                  <a:prstClr val="black"/>
                </a:solidFill>
                <a:latin typeface="Times New Roman" panose="02020603050405020304" pitchFamily="18" charset="0"/>
                <a:cs typeface="Times New Roman" panose="02020603050405020304" pitchFamily="18" charset="0"/>
              </a:rPr>
              <a:t>учить согласовывать движения друг с другом и ритмом текста; развивать внимание.</a:t>
            </a:r>
          </a:p>
          <a:p>
            <a:pPr lvl="0"/>
            <a:r>
              <a:rPr lang="ru-RU" sz="2000" i="1" dirty="0">
                <a:solidFill>
                  <a:prstClr val="black"/>
                </a:solidFill>
                <a:latin typeface="Times New Roman" panose="02020603050405020304" pitchFamily="18" charset="0"/>
                <a:cs typeface="Times New Roman" panose="02020603050405020304" pitchFamily="18" charset="0"/>
              </a:rPr>
              <a:t>Описание игры: </a:t>
            </a:r>
            <a:r>
              <a:rPr lang="ru-RU" sz="2000" dirty="0" smtClean="0">
                <a:solidFill>
                  <a:prstClr val="black"/>
                </a:solidFill>
                <a:latin typeface="Times New Roman" panose="02020603050405020304" pitchFamily="18" charset="0"/>
                <a:cs typeface="Times New Roman" panose="02020603050405020304" pitchFamily="18" charset="0"/>
              </a:rPr>
              <a:t>Дети берутся за ленточки </a:t>
            </a:r>
            <a:r>
              <a:rPr lang="ru-RU" sz="2000" dirty="0">
                <a:solidFill>
                  <a:prstClr val="black"/>
                </a:solidFill>
                <a:latin typeface="Times New Roman" panose="02020603050405020304" pitchFamily="18" charset="0"/>
                <a:cs typeface="Times New Roman" panose="02020603050405020304" pitchFamily="18" charset="0"/>
              </a:rPr>
              <a:t>к</a:t>
            </a:r>
            <a:r>
              <a:rPr lang="ru-RU" sz="2000" dirty="0" smtClean="0">
                <a:solidFill>
                  <a:prstClr val="black"/>
                </a:solidFill>
                <a:latin typeface="Times New Roman" panose="02020603050405020304" pitchFamily="18" charset="0"/>
                <a:cs typeface="Times New Roman" panose="02020603050405020304" pitchFamily="18" charset="0"/>
              </a:rPr>
              <a:t>арусели </a:t>
            </a:r>
            <a:r>
              <a:rPr lang="ru-RU" sz="2000" smtClean="0">
                <a:solidFill>
                  <a:prstClr val="black"/>
                </a:solidFill>
                <a:latin typeface="Times New Roman" panose="02020603050405020304" pitchFamily="18" charset="0"/>
                <a:cs typeface="Times New Roman" panose="02020603050405020304" pitchFamily="18" charset="0"/>
              </a:rPr>
              <a:t>и и</a:t>
            </a:r>
            <a:r>
              <a:rPr lang="ru-RU" sz="2000" dirty="0" smtClean="0">
                <a:solidFill>
                  <a:prstClr val="black"/>
                </a:solidFill>
                <a:latin typeface="Times New Roman" panose="02020603050405020304" pitchFamily="18" charset="0"/>
                <a:cs typeface="Times New Roman" panose="02020603050405020304" pitchFamily="18" charset="0"/>
              </a:rPr>
              <a:t> </a:t>
            </a:r>
            <a:r>
              <a:rPr lang="ru-RU" sz="2000" dirty="0">
                <a:solidFill>
                  <a:prstClr val="black"/>
                </a:solidFill>
                <a:latin typeface="Times New Roman" panose="02020603050405020304" pitchFamily="18" charset="0"/>
                <a:cs typeface="Times New Roman" panose="02020603050405020304" pitchFamily="18" charset="0"/>
              </a:rPr>
              <a:t>вместе с воспитателем движутся по кругу и произносят следующие слова:</a:t>
            </a:r>
          </a:p>
          <a:p>
            <a:pPr lvl="0"/>
            <a:r>
              <a:rPr lang="ru-RU" sz="2000" dirty="0">
                <a:solidFill>
                  <a:prstClr val="black"/>
                </a:solidFill>
                <a:latin typeface="Times New Roman" panose="02020603050405020304" pitchFamily="18" charset="0"/>
                <a:cs typeface="Times New Roman" panose="02020603050405020304" pitchFamily="18" charset="0"/>
              </a:rPr>
              <a:t>Еле-еле-еле-еле</a:t>
            </a:r>
          </a:p>
          <a:p>
            <a:pPr lvl="0"/>
            <a:r>
              <a:rPr lang="ru-RU" sz="2000" dirty="0">
                <a:solidFill>
                  <a:prstClr val="black"/>
                </a:solidFill>
                <a:latin typeface="Times New Roman" panose="02020603050405020304" pitchFamily="18" charset="0"/>
                <a:cs typeface="Times New Roman" panose="02020603050405020304" pitchFamily="18" charset="0"/>
              </a:rPr>
              <a:t>Завертелись карусели.</a:t>
            </a:r>
          </a:p>
          <a:p>
            <a:pPr lvl="0"/>
            <a:r>
              <a:rPr lang="ru-RU" sz="2000" dirty="0">
                <a:solidFill>
                  <a:prstClr val="black"/>
                </a:solidFill>
                <a:latin typeface="Times New Roman" panose="02020603050405020304" pitchFamily="18" charset="0"/>
                <a:cs typeface="Times New Roman" panose="02020603050405020304" pitchFamily="18" charset="0"/>
              </a:rPr>
              <a:t>А потом, потом, потом</a:t>
            </a:r>
          </a:p>
          <a:p>
            <a:pPr lvl="0"/>
            <a:r>
              <a:rPr lang="ru-RU" sz="2000" dirty="0">
                <a:solidFill>
                  <a:prstClr val="black"/>
                </a:solidFill>
                <a:latin typeface="Times New Roman" panose="02020603050405020304" pitchFamily="18" charset="0"/>
                <a:cs typeface="Times New Roman" panose="02020603050405020304" pitchFamily="18" charset="0"/>
              </a:rPr>
              <a:t>Все бегом, бегом, бегом!</a:t>
            </a:r>
          </a:p>
          <a:p>
            <a:pPr lvl="0"/>
            <a:r>
              <a:rPr lang="ru-RU" sz="2000" dirty="0">
                <a:solidFill>
                  <a:prstClr val="black"/>
                </a:solidFill>
                <a:latin typeface="Times New Roman" panose="02020603050405020304" pitchFamily="18" charset="0"/>
                <a:cs typeface="Times New Roman" panose="02020603050405020304" pitchFamily="18" charset="0"/>
              </a:rPr>
              <a:t>Побежали, побежали, побежали!</a:t>
            </a:r>
          </a:p>
          <a:p>
            <a:pPr lvl="0"/>
            <a:r>
              <a:rPr lang="ru-RU" sz="2000" dirty="0">
                <a:solidFill>
                  <a:prstClr val="black"/>
                </a:solidFill>
                <a:latin typeface="Times New Roman" panose="02020603050405020304" pitchFamily="18" charset="0"/>
                <a:cs typeface="Times New Roman" panose="02020603050405020304" pitchFamily="18" charset="0"/>
              </a:rPr>
              <a:t>Тише, тише, не спешите,</a:t>
            </a:r>
          </a:p>
          <a:p>
            <a:pPr lvl="0"/>
            <a:r>
              <a:rPr lang="ru-RU" sz="2000" dirty="0">
                <a:solidFill>
                  <a:prstClr val="black"/>
                </a:solidFill>
                <a:latin typeface="Times New Roman" panose="02020603050405020304" pitchFamily="18" charset="0"/>
                <a:cs typeface="Times New Roman" panose="02020603050405020304" pitchFamily="18" charset="0"/>
              </a:rPr>
              <a:t>Карусель остановите.</a:t>
            </a:r>
          </a:p>
          <a:p>
            <a:pPr lvl="0"/>
            <a:r>
              <a:rPr lang="ru-RU" sz="2000" dirty="0">
                <a:solidFill>
                  <a:prstClr val="black"/>
                </a:solidFill>
                <a:latin typeface="Times New Roman" panose="02020603050405020304" pitchFamily="18" charset="0"/>
                <a:cs typeface="Times New Roman" panose="02020603050405020304" pitchFamily="18" charset="0"/>
              </a:rPr>
              <a:t>Раз-два, раз-два…(пауза),</a:t>
            </a:r>
          </a:p>
          <a:p>
            <a:pPr lvl="0"/>
            <a:r>
              <a:rPr lang="ru-RU" sz="2000" dirty="0">
                <a:solidFill>
                  <a:prstClr val="black"/>
                </a:solidFill>
                <a:latin typeface="Times New Roman" panose="02020603050405020304" pitchFamily="18" charset="0"/>
                <a:cs typeface="Times New Roman" panose="02020603050405020304" pitchFamily="18" charset="0"/>
              </a:rPr>
              <a:t>Вот и кончена игра.</a:t>
            </a:r>
          </a:p>
          <a:p>
            <a:pPr lvl="0"/>
            <a:r>
              <a:rPr lang="ru-RU" sz="2000" dirty="0">
                <a:solidFill>
                  <a:prstClr val="black"/>
                </a:solidFill>
                <a:latin typeface="Times New Roman" panose="02020603050405020304" pitchFamily="18" charset="0"/>
                <a:cs typeface="Times New Roman" panose="02020603050405020304" pitchFamily="18" charset="0"/>
              </a:rPr>
              <a:t>Под эти слова карусель сначала медленно движется в одну сторону, потом темп речи и движений ускоряются, На слова «побежали» карусель меняет направление движения и кружится быстрее. Потом темп движений постепенно замедляется, и на слова «Вот и кончена игра» все останавливаются.</a:t>
            </a:r>
          </a:p>
        </p:txBody>
      </p:sp>
    </p:spTree>
    <p:extLst>
      <p:ext uri="{BB962C8B-B14F-4D97-AF65-F5344CB8AC3E}">
        <p14:creationId xmlns:p14="http://schemas.microsoft.com/office/powerpoint/2010/main" val="14530443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32656" y="1393266"/>
            <a:ext cx="6143674" cy="338554"/>
          </a:xfrm>
          <a:prstGeom prst="rect">
            <a:avLst/>
          </a:prstGeom>
        </p:spPr>
        <p:txBody>
          <a:bodyPr wrap="square">
            <a:spAutoFit/>
          </a:bodyPr>
          <a:lstStyle/>
          <a:p>
            <a:endParaRPr lang="ru-RU" sz="16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2491483" y="1031585"/>
            <a:ext cx="1874296" cy="400110"/>
          </a:xfrm>
          <a:prstGeom prst="rect">
            <a:avLst/>
          </a:prstGeom>
        </p:spPr>
        <p:txBody>
          <a:bodyPr wrap="none">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Карточка </a:t>
            </a:r>
            <a:r>
              <a:rPr lang="ru-RU" sz="2000" b="1" dirty="0" smtClean="0">
                <a:solidFill>
                  <a:prstClr val="black"/>
                </a:solidFill>
                <a:latin typeface="Times New Roman" panose="02020603050405020304" pitchFamily="18" charset="0"/>
                <a:cs typeface="Times New Roman" panose="02020603050405020304" pitchFamily="18" charset="0"/>
              </a:rPr>
              <a:t>№46</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97152" y="386239"/>
            <a:ext cx="1679178" cy="369332"/>
          </a:xfrm>
          <a:prstGeom prst="rect">
            <a:avLst/>
          </a:prstGeom>
        </p:spPr>
        <p:txBody>
          <a:bodyPr wrap="none">
            <a:spAutoFit/>
          </a:bodyPr>
          <a:lstStyle/>
          <a:p>
            <a:pPr lvl="0"/>
            <a:r>
              <a:rPr lang="ru-RU" b="1" dirty="0">
                <a:solidFill>
                  <a:prstClr val="black"/>
                </a:solidFill>
                <a:latin typeface="Times New Roman" panose="02020603050405020304" pitchFamily="18" charset="0"/>
                <a:cs typeface="Times New Roman" panose="02020603050405020304" pitchFamily="18" charset="0"/>
              </a:rPr>
              <a:t>Картотека №</a:t>
            </a:r>
            <a:r>
              <a:rPr lang="en-US" b="1" dirty="0">
                <a:solidFill>
                  <a:prstClr val="black"/>
                </a:solidFill>
                <a:latin typeface="Times New Roman" panose="02020603050405020304" pitchFamily="18" charset="0"/>
                <a:cs typeface="Times New Roman" panose="02020603050405020304" pitchFamily="18" charset="0"/>
              </a:rPr>
              <a:t>7</a:t>
            </a:r>
            <a:endParaRPr lang="ru-RU" b="1" dirty="0">
              <a:solidFill>
                <a:prstClr val="black"/>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217545" y="1551276"/>
            <a:ext cx="6143674" cy="3211135"/>
          </a:xfrm>
          <a:prstGeom prst="rect">
            <a:avLst/>
          </a:prstGeom>
        </p:spPr>
        <p:txBody>
          <a:bodyPr wrap="square">
            <a:spAutoFit/>
          </a:bodyPr>
          <a:lstStyle/>
          <a:p>
            <a:pPr lvl="0" algn="ctr">
              <a:lnSpc>
                <a:spcPct val="115000"/>
              </a:lnSpc>
              <a:spcAft>
                <a:spcPts val="1000"/>
              </a:spcAft>
            </a:pPr>
            <a:r>
              <a:rPr lang="ru-RU" sz="2000" b="1" dirty="0">
                <a:solidFill>
                  <a:prstClr val="black"/>
                </a:solidFill>
                <a:latin typeface="Times New Roman" panose="02020603050405020304" pitchFamily="18" charset="0"/>
                <a:cs typeface="Times New Roman" panose="02020603050405020304" pitchFamily="18" charset="0"/>
              </a:rPr>
              <a:t>Подвижная </a:t>
            </a:r>
            <a:r>
              <a:rPr lang="ru-RU" sz="2000" b="1" dirty="0" smtClean="0">
                <a:solidFill>
                  <a:prstClr val="black"/>
                </a:solidFill>
                <a:latin typeface="Times New Roman" panose="02020603050405020304" pitchFamily="18" charset="0"/>
                <a:cs typeface="Times New Roman" panose="02020603050405020304" pitchFamily="18" charset="0"/>
              </a:rPr>
              <a:t>игра</a:t>
            </a:r>
            <a:r>
              <a:rPr lang="en-US" sz="2000" b="1" dirty="0" smtClean="0">
                <a:solidFill>
                  <a:prstClr val="black"/>
                </a:solidFill>
                <a:latin typeface="Times New Roman" panose="02020603050405020304" pitchFamily="18" charset="0"/>
                <a:cs typeface="Times New Roman" panose="02020603050405020304" pitchFamily="18" charset="0"/>
              </a:rPr>
              <a:t> </a:t>
            </a:r>
            <a:endParaRPr lang="ru-RU" sz="2000" b="1" dirty="0" smtClean="0">
              <a:solidFill>
                <a:prstClr val="black"/>
              </a:solidFill>
              <a:latin typeface="Times New Roman" panose="02020603050405020304" pitchFamily="18" charset="0"/>
              <a:cs typeface="Times New Roman" panose="02020603050405020304" pitchFamily="18" charset="0"/>
            </a:endParaRPr>
          </a:p>
          <a:p>
            <a:pPr lvl="0" algn="ctr">
              <a:lnSpc>
                <a:spcPct val="115000"/>
              </a:lnSpc>
              <a:spcAft>
                <a:spcPts val="1000"/>
              </a:spcAft>
            </a:pPr>
            <a:r>
              <a:rPr lang="ru-RU" sz="2000" b="1" dirty="0" smtClean="0">
                <a:solidFill>
                  <a:prstClr val="black"/>
                </a:solidFill>
                <a:latin typeface="Times New Roman" panose="02020603050405020304" pitchFamily="18" charset="0"/>
                <a:cs typeface="Times New Roman" panose="02020603050405020304" pitchFamily="18" charset="0"/>
              </a:rPr>
              <a:t>«Догонялки с Петрушкой» (2 </a:t>
            </a:r>
            <a:r>
              <a:rPr lang="ru-RU" sz="2000" b="1" dirty="0">
                <a:solidFill>
                  <a:prstClr val="black"/>
                </a:solidFill>
                <a:latin typeface="Times New Roman" panose="02020603050405020304" pitchFamily="18" charset="0"/>
                <a:cs typeface="Times New Roman" panose="02020603050405020304" pitchFamily="18" charset="0"/>
              </a:rPr>
              <a:t>младшая группа)</a:t>
            </a:r>
            <a:endParaRPr lang="en-US" sz="2000" b="1" dirty="0">
              <a:solidFill>
                <a:prstClr val="black"/>
              </a:solidFill>
              <a:latin typeface="Times New Roman" panose="02020603050405020304" pitchFamily="18" charset="0"/>
              <a:cs typeface="Times New Roman" panose="02020603050405020304" pitchFamily="18" charset="0"/>
            </a:endParaRPr>
          </a:p>
          <a:p>
            <a:pPr lvl="0"/>
            <a:endParaRPr lang="en-US" sz="2000" b="1" dirty="0" smtClean="0">
              <a:solidFill>
                <a:prstClr val="black"/>
              </a:solidFill>
              <a:latin typeface="Times New Roman" panose="02020603050405020304" pitchFamily="18" charset="0"/>
              <a:cs typeface="Times New Roman" panose="02020603050405020304" pitchFamily="18" charset="0"/>
            </a:endParaRPr>
          </a:p>
          <a:p>
            <a:pPr lvl="0"/>
            <a:endParaRPr lang="en-US" sz="2000" b="1" dirty="0">
              <a:solidFill>
                <a:prstClr val="black"/>
              </a:solidFill>
              <a:latin typeface="Times New Roman" panose="02020603050405020304" pitchFamily="18" charset="0"/>
              <a:cs typeface="Times New Roman" panose="02020603050405020304" pitchFamily="18" charset="0"/>
            </a:endParaRPr>
          </a:p>
          <a:p>
            <a:pPr lvl="0"/>
            <a:endParaRPr lang="en-US" sz="2000" b="1" dirty="0" smtClean="0">
              <a:solidFill>
                <a:prstClr val="black"/>
              </a:solidFill>
              <a:latin typeface="Times New Roman" panose="02020603050405020304" pitchFamily="18" charset="0"/>
              <a:cs typeface="Times New Roman" panose="02020603050405020304" pitchFamily="18" charset="0"/>
            </a:endParaRPr>
          </a:p>
          <a:p>
            <a:pPr lvl="0"/>
            <a:endParaRPr lang="en-US" sz="2000" b="1" dirty="0">
              <a:solidFill>
                <a:prstClr val="black"/>
              </a:solidFill>
              <a:latin typeface="Times New Roman" panose="02020603050405020304" pitchFamily="18" charset="0"/>
              <a:cs typeface="Times New Roman" panose="02020603050405020304" pitchFamily="18" charset="0"/>
            </a:endParaRPr>
          </a:p>
          <a:p>
            <a:pPr lvl="0"/>
            <a:endParaRPr lang="en-US" sz="2000" b="1" dirty="0" smtClean="0">
              <a:solidFill>
                <a:prstClr val="black"/>
              </a:solidFill>
              <a:latin typeface="Times New Roman" panose="02020603050405020304" pitchFamily="18" charset="0"/>
              <a:cs typeface="Times New Roman" panose="02020603050405020304" pitchFamily="18" charset="0"/>
            </a:endParaRPr>
          </a:p>
          <a:p>
            <a:pPr lvl="0"/>
            <a:endParaRPr lang="en-US" sz="2000" b="1" dirty="0">
              <a:solidFill>
                <a:prstClr val="black"/>
              </a:solidFill>
              <a:latin typeface="Times New Roman" panose="02020603050405020304" pitchFamily="18" charset="0"/>
              <a:cs typeface="Times New Roman" panose="02020603050405020304" pitchFamily="18" charset="0"/>
            </a:endParaRPr>
          </a:p>
          <a:p>
            <a:pPr lvl="0"/>
            <a:r>
              <a:rPr lang="ru-RU" sz="2000" dirty="0" smtClean="0">
                <a:solidFill>
                  <a:prstClr val="black"/>
                </a:solidFill>
                <a:latin typeface="Times New Roman" panose="02020603050405020304" pitchFamily="18" charset="0"/>
                <a:cs typeface="Times New Roman" panose="02020603050405020304" pitchFamily="18" charset="0"/>
              </a:rPr>
              <a:t>.</a:t>
            </a:r>
            <a:endParaRPr lang="ru-RU" sz="2000" dirty="0">
              <a:solidFill>
                <a:prstClr val="black"/>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332654" y="2479119"/>
            <a:ext cx="6525345" cy="5755422"/>
          </a:xfrm>
          <a:prstGeom prst="rect">
            <a:avLst/>
          </a:prstGeom>
        </p:spPr>
        <p:txBody>
          <a:bodyPr wrap="square">
            <a:spAutoFit/>
          </a:bodyPr>
          <a:lstStyle/>
          <a:p>
            <a:pPr lvl="0"/>
            <a:r>
              <a:rPr lang="ru-RU" sz="2000" b="1" dirty="0" smtClean="0">
                <a:solidFill>
                  <a:prstClr val="black"/>
                </a:solidFill>
                <a:latin typeface="Times New Roman"/>
                <a:ea typeface="Times New Roman"/>
              </a:rPr>
              <a:t>Цель</a:t>
            </a:r>
            <a:r>
              <a:rPr lang="ru-RU" sz="2000" b="1" dirty="0">
                <a:solidFill>
                  <a:prstClr val="black"/>
                </a:solidFill>
                <a:latin typeface="Times New Roman"/>
                <a:ea typeface="Times New Roman"/>
              </a:rPr>
              <a:t>:</a:t>
            </a:r>
            <a:r>
              <a:rPr lang="ru-RU" sz="2000" dirty="0">
                <a:solidFill>
                  <a:prstClr val="black"/>
                </a:solidFill>
                <a:latin typeface="Times New Roman"/>
                <a:ea typeface="Times New Roman"/>
              </a:rPr>
              <a:t> упражнять детей выполнять бег врассыпную, подлезание под шнур, не касаясь руками пола</a:t>
            </a:r>
          </a:p>
          <a:p>
            <a:pPr lvl="0"/>
            <a:r>
              <a:rPr lang="ru-RU" sz="2000" b="1" dirty="0">
                <a:solidFill>
                  <a:prstClr val="black"/>
                </a:solidFill>
                <a:latin typeface="Times New Roman"/>
                <a:ea typeface="Times New Roman"/>
              </a:rPr>
              <a:t>Атрибуты и оборудование:</a:t>
            </a:r>
            <a:r>
              <a:rPr lang="ru-RU" sz="2000" dirty="0">
                <a:solidFill>
                  <a:prstClr val="black"/>
                </a:solidFill>
                <a:latin typeface="Times New Roman"/>
                <a:ea typeface="Times New Roman"/>
              </a:rPr>
              <a:t> верёвка, стульчики и скамейка</a:t>
            </a:r>
          </a:p>
          <a:p>
            <a:pPr lvl="0"/>
            <a:r>
              <a:rPr lang="ru-RU" sz="2000" b="1" dirty="0">
                <a:solidFill>
                  <a:prstClr val="black"/>
                </a:solidFill>
                <a:latin typeface="Times New Roman"/>
                <a:ea typeface="Times New Roman"/>
              </a:rPr>
              <a:t>Ход игры:</a:t>
            </a:r>
            <a:r>
              <a:rPr lang="ru-RU" sz="2000" dirty="0">
                <a:solidFill>
                  <a:prstClr val="black"/>
                </a:solidFill>
                <a:latin typeface="Times New Roman"/>
                <a:ea typeface="Times New Roman"/>
              </a:rPr>
              <a:t> Дети </a:t>
            </a:r>
            <a:r>
              <a:rPr lang="ru-RU" sz="2000" dirty="0" smtClean="0">
                <a:solidFill>
                  <a:prstClr val="black"/>
                </a:solidFill>
                <a:latin typeface="Times New Roman"/>
                <a:ea typeface="Times New Roman"/>
              </a:rPr>
              <a:t>стоят </a:t>
            </a:r>
            <a:r>
              <a:rPr lang="ru-RU" sz="2000" dirty="0">
                <a:solidFill>
                  <a:prstClr val="black"/>
                </a:solidFill>
                <a:latin typeface="Times New Roman"/>
                <a:ea typeface="Times New Roman"/>
              </a:rPr>
              <a:t>или сидят на стульях, скамейках на одной стороне </a:t>
            </a:r>
            <a:r>
              <a:rPr lang="ru-RU" sz="2000" dirty="0" smtClean="0">
                <a:solidFill>
                  <a:prstClr val="black"/>
                </a:solidFill>
                <a:latin typeface="Times New Roman"/>
                <a:ea typeface="Times New Roman"/>
              </a:rPr>
              <a:t>площадки. </a:t>
            </a:r>
            <a:r>
              <a:rPr lang="ru-RU" sz="2000" dirty="0">
                <a:solidFill>
                  <a:prstClr val="black"/>
                </a:solidFill>
                <a:latin typeface="Times New Roman"/>
                <a:ea typeface="Times New Roman"/>
              </a:rPr>
              <a:t>На противоположной стороне, на высоте 50-40 см натянута веревка, за ней </a:t>
            </a:r>
            <a:r>
              <a:rPr lang="ru-RU" sz="2000" dirty="0" smtClean="0">
                <a:solidFill>
                  <a:prstClr val="black"/>
                </a:solidFill>
                <a:latin typeface="Times New Roman"/>
                <a:ea typeface="Times New Roman"/>
              </a:rPr>
              <a:t>домик Петрушки. Петрушка спит. Дети идут к домику Петрушки, </a:t>
            </a:r>
            <a:r>
              <a:rPr lang="ru-RU" sz="2000" dirty="0">
                <a:solidFill>
                  <a:prstClr val="black"/>
                </a:solidFill>
                <a:latin typeface="Times New Roman"/>
                <a:ea typeface="Times New Roman"/>
              </a:rPr>
              <a:t>нагибаются, подлезая под веревку (надо стараться наклониться пониже, чтобы не задеть её</a:t>
            </a:r>
            <a:r>
              <a:rPr lang="ru-RU" sz="2000" dirty="0" smtClean="0">
                <a:solidFill>
                  <a:prstClr val="black"/>
                </a:solidFill>
                <a:latin typeface="Times New Roman"/>
                <a:ea typeface="Times New Roman"/>
              </a:rPr>
              <a:t>), </a:t>
            </a:r>
            <a:r>
              <a:rPr lang="ru-RU" sz="2000" dirty="0">
                <a:solidFill>
                  <a:prstClr val="black"/>
                </a:solidFill>
                <a:latin typeface="Times New Roman"/>
                <a:ea typeface="Times New Roman"/>
              </a:rPr>
              <a:t>и произносят слова</a:t>
            </a:r>
            <a:r>
              <a:rPr lang="ru-RU" sz="2000" dirty="0" smtClean="0">
                <a:solidFill>
                  <a:prstClr val="black"/>
                </a:solidFill>
                <a:latin typeface="Times New Roman"/>
                <a:ea typeface="Times New Roman"/>
              </a:rPr>
              <a:t>:</a:t>
            </a:r>
          </a:p>
          <a:p>
            <a:pPr lvl="0" algn="ctr"/>
            <a:r>
              <a:rPr lang="ru-RU" dirty="0">
                <a:solidFill>
                  <a:prstClr val="black"/>
                </a:solidFill>
                <a:latin typeface="Times New Roman" panose="02020603050405020304" pitchFamily="18" charset="0"/>
                <a:cs typeface="Times New Roman" panose="02020603050405020304" pitchFamily="18" charset="0"/>
              </a:rPr>
              <a:t>Мы к Петрушка подойдем</a:t>
            </a:r>
          </a:p>
          <a:p>
            <a:pPr lvl="0" algn="ctr"/>
            <a:r>
              <a:rPr lang="ru-RU" dirty="0">
                <a:solidFill>
                  <a:prstClr val="black"/>
                </a:solidFill>
                <a:latin typeface="Times New Roman" panose="02020603050405020304" pitchFamily="18" charset="0"/>
                <a:cs typeface="Times New Roman" panose="02020603050405020304" pitchFamily="18" charset="0"/>
              </a:rPr>
              <a:t> и дразнить его начнем</a:t>
            </a:r>
            <a:endParaRPr lang="en-US" dirty="0">
              <a:solidFill>
                <a:prstClr val="black"/>
              </a:solidFill>
              <a:latin typeface="Times New Roman" panose="02020603050405020304" pitchFamily="18" charset="0"/>
              <a:cs typeface="Times New Roman" panose="02020603050405020304" pitchFamily="18" charset="0"/>
            </a:endParaRPr>
          </a:p>
          <a:p>
            <a:pPr lvl="0" algn="ctr"/>
            <a:r>
              <a:rPr lang="ru-RU" dirty="0">
                <a:solidFill>
                  <a:prstClr val="black"/>
                </a:solidFill>
                <a:latin typeface="Times New Roman" panose="02020603050405020304" pitchFamily="18" charset="0"/>
                <a:cs typeface="Times New Roman" panose="02020603050405020304" pitchFamily="18" charset="0"/>
              </a:rPr>
              <a:t>Ты Петрушка не зевай</a:t>
            </a:r>
            <a:br>
              <a:rPr lang="ru-RU" dirty="0">
                <a:solidFill>
                  <a:prstClr val="black"/>
                </a:solidFill>
                <a:latin typeface="Times New Roman" panose="02020603050405020304" pitchFamily="18" charset="0"/>
                <a:cs typeface="Times New Roman" panose="02020603050405020304" pitchFamily="18" charset="0"/>
              </a:rPr>
            </a:br>
            <a:r>
              <a:rPr lang="ru-RU" dirty="0">
                <a:solidFill>
                  <a:prstClr val="black"/>
                </a:solidFill>
                <a:latin typeface="Times New Roman" panose="02020603050405020304" pitchFamily="18" charset="0"/>
                <a:cs typeface="Times New Roman" panose="02020603050405020304" pitchFamily="18" charset="0"/>
              </a:rPr>
              <a:t>Лучше с нами поиграй</a:t>
            </a:r>
          </a:p>
          <a:p>
            <a:pPr lvl="0" algn="ctr"/>
            <a:r>
              <a:rPr lang="ru-RU" dirty="0">
                <a:solidFill>
                  <a:prstClr val="black"/>
                </a:solidFill>
                <a:latin typeface="Times New Roman" panose="02020603050405020304" pitchFamily="18" charset="0"/>
                <a:cs typeface="Times New Roman" panose="02020603050405020304" pitchFamily="18" charset="0"/>
              </a:rPr>
              <a:t>Раз два три четыре пять</a:t>
            </a:r>
          </a:p>
          <a:p>
            <a:pPr lvl="0" algn="ctr"/>
            <a:r>
              <a:rPr lang="ru-RU" dirty="0">
                <a:solidFill>
                  <a:prstClr val="black"/>
                </a:solidFill>
                <a:latin typeface="Times New Roman" panose="02020603050405020304" pitchFamily="18" charset="0"/>
                <a:cs typeface="Times New Roman" panose="02020603050405020304" pitchFamily="18" charset="0"/>
              </a:rPr>
              <a:t>Начинаем убегать</a:t>
            </a:r>
          </a:p>
          <a:p>
            <a:pPr lvl="0"/>
            <a:r>
              <a:rPr lang="ru-RU" sz="2000" dirty="0" smtClean="0">
                <a:solidFill>
                  <a:prstClr val="black"/>
                </a:solidFill>
                <a:latin typeface="Times New Roman"/>
                <a:ea typeface="Times New Roman"/>
              </a:rPr>
              <a:t>Петрушка просыпается</a:t>
            </a:r>
            <a:r>
              <a:rPr lang="ru-RU" sz="2000" dirty="0">
                <a:solidFill>
                  <a:prstClr val="black"/>
                </a:solidFill>
                <a:latin typeface="Times New Roman"/>
                <a:ea typeface="Times New Roman"/>
              </a:rPr>
              <a:t>, </a:t>
            </a:r>
            <a:r>
              <a:rPr lang="ru-RU" sz="2000" dirty="0" smtClean="0">
                <a:solidFill>
                  <a:prstClr val="black"/>
                </a:solidFill>
                <a:latin typeface="Times New Roman"/>
                <a:ea typeface="Times New Roman"/>
              </a:rPr>
              <a:t> </a:t>
            </a:r>
            <a:r>
              <a:rPr lang="ru-RU" sz="2000" dirty="0">
                <a:solidFill>
                  <a:prstClr val="black"/>
                </a:solidFill>
                <a:latin typeface="Times New Roman"/>
                <a:ea typeface="Times New Roman"/>
              </a:rPr>
              <a:t>и бежит за </a:t>
            </a:r>
            <a:r>
              <a:rPr lang="ru-RU" sz="2000" dirty="0" smtClean="0">
                <a:solidFill>
                  <a:prstClr val="black"/>
                </a:solidFill>
                <a:latin typeface="Times New Roman"/>
                <a:ea typeface="Times New Roman"/>
              </a:rPr>
              <a:t>детьми. Дети убегают </a:t>
            </a:r>
            <a:r>
              <a:rPr lang="ru-RU" sz="2000" dirty="0">
                <a:solidFill>
                  <a:prstClr val="black"/>
                </a:solidFill>
                <a:latin typeface="Times New Roman"/>
                <a:ea typeface="Times New Roman"/>
              </a:rPr>
              <a:t>в </a:t>
            </a:r>
            <a:r>
              <a:rPr lang="ru-RU" sz="2000" dirty="0" smtClean="0">
                <a:solidFill>
                  <a:prstClr val="black"/>
                </a:solidFill>
                <a:latin typeface="Times New Roman"/>
                <a:ea typeface="Times New Roman"/>
              </a:rPr>
              <a:t>свой домик. </a:t>
            </a:r>
            <a:endParaRPr lang="ru-RU" sz="2000" dirty="0">
              <a:solidFill>
                <a:prstClr val="black"/>
              </a:solidFill>
              <a:latin typeface="Times New Roman"/>
              <a:ea typeface="Times New Roman"/>
            </a:endParaRPr>
          </a:p>
        </p:txBody>
      </p:sp>
    </p:spTree>
    <p:extLst>
      <p:ext uri="{BB962C8B-B14F-4D97-AF65-F5344CB8AC3E}">
        <p14:creationId xmlns:p14="http://schemas.microsoft.com/office/powerpoint/2010/main" val="13005160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32656" y="1393266"/>
            <a:ext cx="6143674" cy="338554"/>
          </a:xfrm>
          <a:prstGeom prst="rect">
            <a:avLst/>
          </a:prstGeom>
        </p:spPr>
        <p:txBody>
          <a:bodyPr wrap="square">
            <a:spAutoFit/>
          </a:bodyPr>
          <a:lstStyle/>
          <a:p>
            <a:endParaRPr lang="ru-RU" sz="16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2491483" y="1031585"/>
            <a:ext cx="1874296" cy="400110"/>
          </a:xfrm>
          <a:prstGeom prst="rect">
            <a:avLst/>
          </a:prstGeom>
        </p:spPr>
        <p:txBody>
          <a:bodyPr wrap="none">
            <a:spAutoFit/>
          </a:bodyPr>
          <a:lstStyle/>
          <a:p>
            <a:pPr lvl="0"/>
            <a:r>
              <a:rPr lang="ru-RU" sz="2000" b="1">
                <a:solidFill>
                  <a:prstClr val="black"/>
                </a:solidFill>
                <a:latin typeface="Times New Roman" panose="02020603050405020304" pitchFamily="18" charset="0"/>
                <a:cs typeface="Times New Roman" panose="02020603050405020304" pitchFamily="18" charset="0"/>
              </a:rPr>
              <a:t>Карточка </a:t>
            </a:r>
            <a:r>
              <a:rPr lang="ru-RU" sz="2000" b="1" smtClean="0">
                <a:solidFill>
                  <a:prstClr val="black"/>
                </a:solidFill>
                <a:latin typeface="Times New Roman" panose="02020603050405020304" pitchFamily="18" charset="0"/>
                <a:cs typeface="Times New Roman" panose="02020603050405020304" pitchFamily="18" charset="0"/>
              </a:rPr>
              <a:t>№47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97152" y="386239"/>
            <a:ext cx="1679178" cy="369332"/>
          </a:xfrm>
          <a:prstGeom prst="rect">
            <a:avLst/>
          </a:prstGeom>
        </p:spPr>
        <p:txBody>
          <a:bodyPr wrap="none">
            <a:spAutoFit/>
          </a:bodyPr>
          <a:lstStyle/>
          <a:p>
            <a:pPr lvl="0"/>
            <a:r>
              <a:rPr lang="ru-RU" b="1" dirty="0">
                <a:solidFill>
                  <a:prstClr val="black"/>
                </a:solidFill>
                <a:latin typeface="Times New Roman" panose="02020603050405020304" pitchFamily="18" charset="0"/>
                <a:cs typeface="Times New Roman" panose="02020603050405020304" pitchFamily="18" charset="0"/>
              </a:rPr>
              <a:t>Картотека №</a:t>
            </a:r>
            <a:r>
              <a:rPr lang="en-US" b="1" dirty="0">
                <a:solidFill>
                  <a:prstClr val="black"/>
                </a:solidFill>
                <a:latin typeface="Times New Roman" panose="02020603050405020304" pitchFamily="18" charset="0"/>
                <a:cs typeface="Times New Roman" panose="02020603050405020304" pitchFamily="18" charset="0"/>
              </a:rPr>
              <a:t>7</a:t>
            </a:r>
            <a:endParaRPr lang="ru-RU" b="1" dirty="0">
              <a:solidFill>
                <a:prstClr val="black"/>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356794" y="1562543"/>
            <a:ext cx="6143674" cy="8751114"/>
          </a:xfrm>
          <a:prstGeom prst="rect">
            <a:avLst/>
          </a:prstGeom>
        </p:spPr>
        <p:txBody>
          <a:bodyPr wrap="square">
            <a:spAutoFit/>
          </a:bodyPr>
          <a:lstStyle/>
          <a:p>
            <a:pPr lvl="0" algn="ctr">
              <a:lnSpc>
                <a:spcPct val="115000"/>
              </a:lnSpc>
              <a:spcAft>
                <a:spcPts val="1000"/>
              </a:spcAft>
            </a:pPr>
            <a:r>
              <a:rPr lang="ru-RU" sz="2000" b="1" dirty="0">
                <a:solidFill>
                  <a:prstClr val="black"/>
                </a:solidFill>
                <a:latin typeface="Times New Roman" panose="02020603050405020304" pitchFamily="18" charset="0"/>
                <a:cs typeface="Times New Roman" panose="02020603050405020304" pitchFamily="18" charset="0"/>
              </a:rPr>
              <a:t>Подвижная </a:t>
            </a:r>
            <a:r>
              <a:rPr lang="ru-RU" sz="2000" b="1" dirty="0" smtClean="0">
                <a:solidFill>
                  <a:prstClr val="black"/>
                </a:solidFill>
                <a:latin typeface="Times New Roman" panose="02020603050405020304" pitchFamily="18" charset="0"/>
                <a:cs typeface="Times New Roman" panose="02020603050405020304" pitchFamily="18" charset="0"/>
              </a:rPr>
              <a:t>игра</a:t>
            </a:r>
            <a:r>
              <a:rPr lang="en-US" sz="2000" b="1" dirty="0" smtClean="0">
                <a:solidFill>
                  <a:prstClr val="black"/>
                </a:solidFill>
                <a:latin typeface="Times New Roman" panose="02020603050405020304" pitchFamily="18" charset="0"/>
                <a:cs typeface="Times New Roman" panose="02020603050405020304" pitchFamily="18" charset="0"/>
              </a:rPr>
              <a:t>  </a:t>
            </a:r>
            <a:r>
              <a:rPr lang="ru-RU" sz="2000" b="1" dirty="0">
                <a:solidFill>
                  <a:prstClr val="black"/>
                </a:solidFill>
                <a:latin typeface="Times New Roman" panose="02020603050405020304" pitchFamily="18" charset="0"/>
                <a:cs typeface="Times New Roman" panose="02020603050405020304" pitchFamily="18" charset="0"/>
              </a:rPr>
              <a:t>«Принеси кораблик»</a:t>
            </a:r>
            <a:endParaRPr lang="en-US" sz="2000" b="1" dirty="0" smtClean="0">
              <a:solidFill>
                <a:prstClr val="black"/>
              </a:solidFill>
              <a:latin typeface="Times New Roman" panose="02020603050405020304" pitchFamily="18" charset="0"/>
              <a:cs typeface="Times New Roman" panose="02020603050405020304" pitchFamily="18" charset="0"/>
            </a:endParaRPr>
          </a:p>
          <a:p>
            <a:pPr lvl="0" algn="ctr">
              <a:lnSpc>
                <a:spcPct val="115000"/>
              </a:lnSpc>
              <a:spcAft>
                <a:spcPts val="1000"/>
              </a:spcAft>
            </a:pPr>
            <a:r>
              <a:rPr lang="ru-RU" sz="2000" b="1" dirty="0" smtClean="0">
                <a:solidFill>
                  <a:prstClr val="black"/>
                </a:solidFill>
                <a:latin typeface="Times New Roman" panose="02020603050405020304" pitchFamily="18" charset="0"/>
                <a:cs typeface="Times New Roman" panose="02020603050405020304" pitchFamily="18" charset="0"/>
              </a:rPr>
              <a:t>(</a:t>
            </a:r>
            <a:r>
              <a:rPr lang="ru-RU" sz="2000" b="1" dirty="0">
                <a:solidFill>
                  <a:prstClr val="black"/>
                </a:solidFill>
                <a:latin typeface="Times New Roman" panose="02020603050405020304" pitchFamily="18" charset="0"/>
                <a:cs typeface="Times New Roman" panose="02020603050405020304" pitchFamily="18" charset="0"/>
              </a:rPr>
              <a:t>2 младшая </a:t>
            </a:r>
            <a:r>
              <a:rPr lang="ru-RU" sz="2000" b="1" dirty="0" smtClean="0">
                <a:solidFill>
                  <a:prstClr val="black"/>
                </a:solidFill>
                <a:latin typeface="Times New Roman" panose="02020603050405020304" pitchFamily="18" charset="0"/>
                <a:cs typeface="Times New Roman" panose="02020603050405020304" pitchFamily="18" charset="0"/>
              </a:rPr>
              <a:t>группа)</a:t>
            </a:r>
            <a:endParaRPr lang="en-US" sz="2000" b="1" dirty="0" smtClean="0">
              <a:solidFill>
                <a:prstClr val="black"/>
              </a:solidFill>
              <a:latin typeface="Times New Roman" panose="02020603050405020304" pitchFamily="18" charset="0"/>
              <a:cs typeface="Times New Roman" panose="02020603050405020304" pitchFamily="18" charset="0"/>
            </a:endParaRPr>
          </a:p>
          <a:p>
            <a:pPr lvl="0"/>
            <a:r>
              <a:rPr lang="ru-RU" sz="2000" dirty="0" smtClean="0">
                <a:solidFill>
                  <a:prstClr val="black"/>
                </a:solidFill>
                <a:latin typeface="Times New Roman" panose="02020603050405020304" pitchFamily="18" charset="0"/>
                <a:cs typeface="Times New Roman" panose="02020603050405020304" pitchFamily="18" charset="0"/>
              </a:rPr>
              <a:t>Инвентарь: бумажные кораблики - в соответствии с количеством детей.</a:t>
            </a:r>
          </a:p>
          <a:p>
            <a:pPr lvl="0"/>
            <a:r>
              <a:rPr lang="ru-RU" sz="2000" dirty="0" smtClean="0">
                <a:solidFill>
                  <a:prstClr val="black"/>
                </a:solidFill>
                <a:latin typeface="Times New Roman" panose="02020603050405020304" pitchFamily="18" charset="0"/>
                <a:cs typeface="Times New Roman" panose="02020603050405020304" pitchFamily="18" charset="0"/>
              </a:rPr>
              <a:t>Дети </a:t>
            </a:r>
            <a:r>
              <a:rPr lang="ru-RU" sz="2000" dirty="0">
                <a:solidFill>
                  <a:prstClr val="black"/>
                </a:solidFill>
                <a:latin typeface="Times New Roman" panose="02020603050405020304" pitchFamily="18" charset="0"/>
                <a:cs typeface="Times New Roman" panose="02020603050405020304" pitchFamily="18" charset="0"/>
              </a:rPr>
              <a:t>находятся на одной стороне площадки. На </a:t>
            </a:r>
            <a:r>
              <a:rPr lang="ru-RU" sz="2000" dirty="0" smtClean="0">
                <a:solidFill>
                  <a:prstClr val="black"/>
                </a:solidFill>
                <a:latin typeface="Times New Roman" panose="02020603050405020304" pitchFamily="18" charset="0"/>
                <a:cs typeface="Times New Roman" panose="02020603050405020304" pitchFamily="18" charset="0"/>
              </a:rPr>
              <a:t>противоположной </a:t>
            </a:r>
            <a:r>
              <a:rPr lang="ru-RU" sz="2000" dirty="0">
                <a:solidFill>
                  <a:prstClr val="black"/>
                </a:solidFill>
                <a:latin typeface="Times New Roman" panose="02020603050405020304" pitchFamily="18" charset="0"/>
                <a:cs typeface="Times New Roman" panose="02020603050405020304" pitchFamily="18" charset="0"/>
              </a:rPr>
              <a:t>стороне площадки на расстоянии 3 4 м раскладываются бумажные кораблики (на расстоянии 25—35 см друг от друга). </a:t>
            </a:r>
            <a:r>
              <a:rPr lang="ru-RU" sz="2000" dirty="0" smtClean="0">
                <a:solidFill>
                  <a:prstClr val="black"/>
                </a:solidFill>
                <a:latin typeface="Times New Roman" panose="02020603050405020304" pitchFamily="18" charset="0"/>
                <a:cs typeface="Times New Roman" panose="02020603050405020304" pitchFamily="18" charset="0"/>
              </a:rPr>
              <a:t>Педагог </a:t>
            </a:r>
            <a:r>
              <a:rPr lang="ru-RU" sz="2000" dirty="0">
                <a:solidFill>
                  <a:prstClr val="black"/>
                </a:solidFill>
                <a:latin typeface="Times New Roman" panose="02020603050405020304" pitchFamily="18" charset="0"/>
                <a:cs typeface="Times New Roman" panose="02020603050405020304" pitchFamily="18" charset="0"/>
              </a:rPr>
              <a:t>предлагает кому-либо из детей добежать до игрушки, взять одну и принести ему. Педагог хвалит ребенка, рассматривает </a:t>
            </a:r>
            <a:r>
              <a:rPr lang="ru-RU" sz="2000" dirty="0" smtClean="0">
                <a:solidFill>
                  <a:prstClr val="black"/>
                </a:solidFill>
                <a:latin typeface="Times New Roman" panose="02020603050405020304" pitchFamily="18" charset="0"/>
                <a:cs typeface="Times New Roman" panose="02020603050405020304" pitchFamily="18" charset="0"/>
              </a:rPr>
              <a:t>игрушку </a:t>
            </a:r>
            <a:r>
              <a:rPr lang="ru-RU" sz="2000" dirty="0">
                <a:solidFill>
                  <a:prstClr val="black"/>
                </a:solidFill>
                <a:latin typeface="Times New Roman" panose="02020603050405020304" pitchFamily="18" charset="0"/>
                <a:cs typeface="Times New Roman" panose="02020603050405020304" pitchFamily="18" charset="0"/>
              </a:rPr>
              <a:t>и просит отнести ее обратно. Затем то же задание </a:t>
            </a:r>
            <a:r>
              <a:rPr lang="ru-RU" sz="2000" dirty="0" smtClean="0">
                <a:solidFill>
                  <a:prstClr val="black"/>
                </a:solidFill>
                <a:latin typeface="Times New Roman" panose="02020603050405020304" pitchFamily="18" charset="0"/>
                <a:cs typeface="Times New Roman" panose="02020603050405020304" pitchFamily="18" charset="0"/>
              </a:rPr>
              <a:t>выполняет </a:t>
            </a:r>
            <a:r>
              <a:rPr lang="ru-RU" sz="2000" dirty="0">
                <a:solidFill>
                  <a:prstClr val="black"/>
                </a:solidFill>
                <a:latin typeface="Times New Roman" panose="02020603050405020304" pitchFamily="18" charset="0"/>
                <a:cs typeface="Times New Roman" panose="02020603050405020304" pitchFamily="18" charset="0"/>
              </a:rPr>
              <a:t>другой ребенок.</a:t>
            </a:r>
          </a:p>
          <a:p>
            <a:pPr lvl="0"/>
            <a:r>
              <a:rPr lang="ru-RU" sz="2000" dirty="0">
                <a:solidFill>
                  <a:prstClr val="black"/>
                </a:solidFill>
                <a:latin typeface="Times New Roman" panose="02020603050405020304" pitchFamily="18" charset="0"/>
                <a:cs typeface="Times New Roman" panose="02020603050405020304" pitchFamily="18" charset="0"/>
              </a:rPr>
              <a:t>Игру можно усложнить, предложив добежать до бумажных </a:t>
            </a:r>
            <a:r>
              <a:rPr lang="ru-RU" sz="2000" dirty="0" smtClean="0">
                <a:solidFill>
                  <a:prstClr val="black"/>
                </a:solidFill>
                <a:latin typeface="Times New Roman" panose="02020603050405020304" pitchFamily="18" charset="0"/>
                <a:cs typeface="Times New Roman" panose="02020603050405020304" pitchFamily="18" charset="0"/>
              </a:rPr>
              <a:t>корабликов </a:t>
            </a:r>
            <a:r>
              <a:rPr lang="ru-RU" sz="2000" dirty="0">
                <a:solidFill>
                  <a:prstClr val="black"/>
                </a:solidFill>
                <a:latin typeface="Times New Roman" panose="02020603050405020304" pitchFamily="18" charset="0"/>
                <a:cs typeface="Times New Roman" panose="02020603050405020304" pitchFamily="18" charset="0"/>
              </a:rPr>
              <a:t>по дорожке (длина 3-4 м), обозначенной линиями или цветными шнурами. Расстояние между линиями 25—30 см.</a:t>
            </a:r>
          </a:p>
          <a:p>
            <a:pPr lvl="0"/>
            <a:r>
              <a:rPr lang="ru-RU" sz="2000" dirty="0">
                <a:solidFill>
                  <a:prstClr val="black"/>
                </a:solidFill>
                <a:latin typeface="Times New Roman" panose="02020603050405020304" pitchFamily="18" charset="0"/>
                <a:cs typeface="Times New Roman" panose="02020603050405020304" pitchFamily="18" charset="0"/>
              </a:rPr>
              <a:t>Затем играют одновременно все дети. В этом случае они приучаются бежать в одном направлении, не мешая друг другу. Выполнение таких заданий имеет некоторый элемент </a:t>
            </a:r>
            <a:r>
              <a:rPr lang="ru-RU" sz="2000" dirty="0" smtClean="0">
                <a:solidFill>
                  <a:prstClr val="black"/>
                </a:solidFill>
                <a:latin typeface="Times New Roman" panose="02020603050405020304" pitchFamily="18" charset="0"/>
                <a:cs typeface="Times New Roman" panose="02020603050405020304" pitchFamily="18" charset="0"/>
              </a:rPr>
              <a:t>соревнования</a:t>
            </a:r>
            <a:r>
              <a:rPr lang="ru-RU" sz="2000" dirty="0">
                <a:solidFill>
                  <a:prstClr val="black"/>
                </a:solidFill>
                <a:latin typeface="Times New Roman" panose="02020603050405020304" pitchFamily="18" charset="0"/>
                <a:cs typeface="Times New Roman" panose="02020603050405020304" pitchFamily="18" charset="0"/>
              </a:rPr>
              <a:t>. Каждый ребенок старается принести игрушку первым, хотя педагог не должен ставить задачу выполнить задание на скорость</a:t>
            </a:r>
          </a:p>
          <a:p>
            <a:pPr lvl="0"/>
            <a:endParaRPr lang="en-US" sz="2000" b="1" dirty="0">
              <a:solidFill>
                <a:prstClr val="black"/>
              </a:solidFill>
              <a:latin typeface="Times New Roman" panose="02020603050405020304" pitchFamily="18" charset="0"/>
              <a:cs typeface="Times New Roman" panose="02020603050405020304" pitchFamily="18" charset="0"/>
            </a:endParaRPr>
          </a:p>
          <a:p>
            <a:pPr lvl="0"/>
            <a:endParaRPr lang="en-US" sz="2000" b="1" dirty="0" smtClean="0">
              <a:solidFill>
                <a:prstClr val="black"/>
              </a:solidFill>
              <a:latin typeface="Times New Roman" panose="02020603050405020304" pitchFamily="18" charset="0"/>
              <a:cs typeface="Times New Roman" panose="02020603050405020304" pitchFamily="18" charset="0"/>
            </a:endParaRPr>
          </a:p>
          <a:p>
            <a:pPr lvl="0"/>
            <a:endParaRPr lang="en-US" sz="2000" b="1" dirty="0">
              <a:solidFill>
                <a:prstClr val="black"/>
              </a:solidFill>
              <a:latin typeface="Times New Roman" panose="02020603050405020304" pitchFamily="18" charset="0"/>
              <a:cs typeface="Times New Roman" panose="02020603050405020304" pitchFamily="18" charset="0"/>
            </a:endParaRPr>
          </a:p>
          <a:p>
            <a:pPr lvl="0"/>
            <a:r>
              <a:rPr lang="ru-RU" sz="2000" dirty="0" smtClean="0">
                <a:solidFill>
                  <a:prstClr val="black"/>
                </a:solidFill>
                <a:latin typeface="Times New Roman" panose="02020603050405020304" pitchFamily="18" charset="0"/>
                <a:cs typeface="Times New Roman" panose="02020603050405020304" pitchFamily="18" charset="0"/>
              </a:rPr>
              <a:t>.</a:t>
            </a:r>
            <a:endParaRPr lang="ru-RU" sz="2000"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956639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32656" y="1393266"/>
            <a:ext cx="6143674" cy="338554"/>
          </a:xfrm>
          <a:prstGeom prst="rect">
            <a:avLst/>
          </a:prstGeom>
        </p:spPr>
        <p:txBody>
          <a:bodyPr wrap="square">
            <a:spAutoFit/>
          </a:bodyPr>
          <a:lstStyle/>
          <a:p>
            <a:endParaRPr lang="ru-RU" sz="16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2491483" y="1031585"/>
            <a:ext cx="1874296" cy="400110"/>
          </a:xfrm>
          <a:prstGeom prst="rect">
            <a:avLst/>
          </a:prstGeom>
        </p:spPr>
        <p:txBody>
          <a:bodyPr wrap="none">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Карточка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48</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97152" y="386239"/>
            <a:ext cx="1679178" cy="369332"/>
          </a:xfrm>
          <a:prstGeom prst="rect">
            <a:avLst/>
          </a:prstGeom>
        </p:spPr>
        <p:txBody>
          <a:bodyPr wrap="none">
            <a:spAutoFit/>
          </a:bodyPr>
          <a:lstStyle/>
          <a:p>
            <a:pPr lvl="0"/>
            <a:r>
              <a:rPr lang="ru-RU" b="1" dirty="0">
                <a:solidFill>
                  <a:prstClr val="black"/>
                </a:solidFill>
                <a:latin typeface="Times New Roman" panose="02020603050405020304" pitchFamily="18" charset="0"/>
                <a:cs typeface="Times New Roman" panose="02020603050405020304" pitchFamily="18" charset="0"/>
              </a:rPr>
              <a:t>Картотека №</a:t>
            </a:r>
            <a:r>
              <a:rPr lang="en-US" b="1" dirty="0">
                <a:solidFill>
                  <a:prstClr val="black"/>
                </a:solidFill>
                <a:latin typeface="Times New Roman" panose="02020603050405020304" pitchFamily="18" charset="0"/>
                <a:cs typeface="Times New Roman" panose="02020603050405020304" pitchFamily="18" charset="0"/>
              </a:rPr>
              <a:t>7</a:t>
            </a:r>
            <a:endParaRPr lang="ru-RU" b="1" dirty="0">
              <a:solidFill>
                <a:prstClr val="black"/>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356794" y="1562543"/>
            <a:ext cx="6143674" cy="8197116"/>
          </a:xfrm>
          <a:prstGeom prst="rect">
            <a:avLst/>
          </a:prstGeom>
        </p:spPr>
        <p:txBody>
          <a:bodyPr wrap="square">
            <a:spAutoFit/>
          </a:bodyPr>
          <a:lstStyle/>
          <a:p>
            <a:pPr lvl="0" algn="ctr">
              <a:lnSpc>
                <a:spcPct val="115000"/>
              </a:lnSpc>
              <a:spcAft>
                <a:spcPts val="1000"/>
              </a:spcAft>
            </a:pPr>
            <a:r>
              <a:rPr lang="ru-RU" sz="2000" b="1" dirty="0">
                <a:solidFill>
                  <a:prstClr val="black"/>
                </a:solidFill>
                <a:latin typeface="Times New Roman" panose="02020603050405020304" pitchFamily="18" charset="0"/>
                <a:cs typeface="Times New Roman" panose="02020603050405020304" pitchFamily="18" charset="0"/>
              </a:rPr>
              <a:t>Подвижная </a:t>
            </a:r>
            <a:r>
              <a:rPr lang="ru-RU" sz="2000" b="1" dirty="0" smtClean="0">
                <a:solidFill>
                  <a:prstClr val="black"/>
                </a:solidFill>
                <a:latin typeface="Times New Roman" panose="02020603050405020304" pitchFamily="18" charset="0"/>
                <a:cs typeface="Times New Roman" panose="02020603050405020304" pitchFamily="18" charset="0"/>
              </a:rPr>
              <a:t>игра</a:t>
            </a:r>
            <a:r>
              <a:rPr lang="en-US" sz="2000" b="1" dirty="0" smtClean="0">
                <a:solidFill>
                  <a:prstClr val="black"/>
                </a:solidFill>
                <a:latin typeface="Times New Roman" panose="02020603050405020304" pitchFamily="18" charset="0"/>
                <a:cs typeface="Times New Roman" panose="02020603050405020304" pitchFamily="18" charset="0"/>
              </a:rPr>
              <a:t> </a:t>
            </a:r>
            <a:r>
              <a:rPr lang="ru-RU" sz="2000" b="1" dirty="0" smtClean="0">
                <a:solidFill>
                  <a:prstClr val="black"/>
                </a:solidFill>
                <a:latin typeface="Times New Roman" panose="02020603050405020304" pitchFamily="18" charset="0"/>
                <a:cs typeface="Times New Roman" panose="02020603050405020304" pitchFamily="18" charset="0"/>
              </a:rPr>
              <a:t>«Мой веселый, звонкий мяч»</a:t>
            </a:r>
            <a:r>
              <a:rPr lang="en-US" sz="2000" b="1" dirty="0" smtClean="0">
                <a:solidFill>
                  <a:prstClr val="black"/>
                </a:solidFill>
                <a:latin typeface="Times New Roman" panose="02020603050405020304" pitchFamily="18" charset="0"/>
                <a:cs typeface="Times New Roman" panose="02020603050405020304" pitchFamily="18" charset="0"/>
              </a:rPr>
              <a:t> </a:t>
            </a:r>
          </a:p>
          <a:p>
            <a:pPr lvl="0" algn="ctr">
              <a:lnSpc>
                <a:spcPct val="115000"/>
              </a:lnSpc>
              <a:spcAft>
                <a:spcPts val="1000"/>
              </a:spcAft>
            </a:pPr>
            <a:r>
              <a:rPr lang="ru-RU" sz="2000" b="1" dirty="0" smtClean="0">
                <a:solidFill>
                  <a:prstClr val="black"/>
                </a:solidFill>
                <a:latin typeface="Times New Roman" panose="02020603050405020304" pitchFamily="18" charset="0"/>
                <a:cs typeface="Times New Roman" panose="02020603050405020304" pitchFamily="18" charset="0"/>
              </a:rPr>
              <a:t>(</a:t>
            </a:r>
            <a:r>
              <a:rPr lang="ru-RU" sz="2000" b="1" dirty="0">
                <a:solidFill>
                  <a:prstClr val="black"/>
                </a:solidFill>
                <a:latin typeface="Times New Roman" panose="02020603050405020304" pitchFamily="18" charset="0"/>
                <a:cs typeface="Times New Roman" panose="02020603050405020304" pitchFamily="18" charset="0"/>
              </a:rPr>
              <a:t>2 младшая группа</a:t>
            </a:r>
            <a:r>
              <a:rPr lang="ru-RU" sz="2000" b="1" dirty="0" smtClean="0">
                <a:solidFill>
                  <a:prstClr val="black"/>
                </a:solidFill>
                <a:latin typeface="Times New Roman" panose="02020603050405020304" pitchFamily="18" charset="0"/>
                <a:cs typeface="Times New Roman" panose="02020603050405020304" pitchFamily="18" charset="0"/>
              </a:rPr>
              <a:t>)</a:t>
            </a:r>
            <a:endParaRPr lang="en-US" sz="2000" b="1" dirty="0" smtClean="0">
              <a:solidFill>
                <a:prstClr val="black"/>
              </a:solidFill>
              <a:latin typeface="Times New Roman" panose="02020603050405020304" pitchFamily="18" charset="0"/>
              <a:cs typeface="Times New Roman" panose="02020603050405020304" pitchFamily="18" charset="0"/>
            </a:endParaRPr>
          </a:p>
          <a:p>
            <a:r>
              <a:rPr lang="ru-RU" sz="2000" b="1" dirty="0">
                <a:latin typeface="Times New Roman" panose="02020603050405020304" pitchFamily="18" charset="0"/>
                <a:cs typeface="Times New Roman" panose="02020603050405020304" pitchFamily="18" charset="0"/>
              </a:rPr>
              <a:t>Цель: </a:t>
            </a:r>
            <a:r>
              <a:rPr lang="ru-RU" sz="2000" dirty="0">
                <a:latin typeface="Times New Roman" panose="02020603050405020304" pitchFamily="18" charset="0"/>
                <a:cs typeface="Times New Roman" panose="02020603050405020304" pitchFamily="18" charset="0"/>
              </a:rPr>
              <a:t>учить детей подпрыгивать на двух ногах, внимательно слушать текст и убегать только тогда, когда будут произнесены последние слова.</a:t>
            </a:r>
          </a:p>
          <a:p>
            <a:pPr lvl="0"/>
            <a:r>
              <a:rPr lang="ru-RU" sz="2000" dirty="0" smtClean="0">
                <a:solidFill>
                  <a:prstClr val="black"/>
                </a:solidFill>
                <a:latin typeface="Times New Roman" panose="02020603050405020304" pitchFamily="18" charset="0"/>
                <a:cs typeface="Times New Roman" panose="02020603050405020304" pitchFamily="18" charset="0"/>
              </a:rPr>
              <a:t>Дети </a:t>
            </a:r>
            <a:r>
              <a:rPr lang="ru-RU" sz="2000" dirty="0">
                <a:solidFill>
                  <a:prstClr val="black"/>
                </a:solidFill>
                <a:latin typeface="Times New Roman" panose="02020603050405020304" pitchFamily="18" charset="0"/>
                <a:cs typeface="Times New Roman" panose="02020603050405020304" pitchFamily="18" charset="0"/>
              </a:rPr>
              <a:t>сидят на стульчиках в одной стороне группы. Воспитатель становится перед ними на некотором расстоянии и выполняет упражнения с мячом; он показывает детям как легко и высоко прыгает мяч</a:t>
            </a:r>
            <a:r>
              <a:rPr lang="ru-RU" sz="2000" dirty="0" smtClean="0">
                <a:solidFill>
                  <a:prstClr val="black"/>
                </a:solidFill>
                <a:latin typeface="Times New Roman" panose="02020603050405020304" pitchFamily="18" charset="0"/>
                <a:cs typeface="Times New Roman" panose="02020603050405020304" pitchFamily="18" charset="0"/>
              </a:rPr>
              <a:t>,</a:t>
            </a:r>
            <a:r>
              <a:rPr lang="en-US" sz="2000" dirty="0" smtClean="0">
                <a:solidFill>
                  <a:prstClr val="black"/>
                </a:solidFill>
                <a:latin typeface="Times New Roman" panose="02020603050405020304" pitchFamily="18" charset="0"/>
                <a:cs typeface="Times New Roman" panose="02020603050405020304" pitchFamily="18" charset="0"/>
              </a:rPr>
              <a:t> </a:t>
            </a:r>
            <a:r>
              <a:rPr lang="ru-RU" sz="2000" dirty="0" smtClean="0">
                <a:solidFill>
                  <a:prstClr val="black"/>
                </a:solidFill>
                <a:latin typeface="Times New Roman" panose="02020603050405020304" pitchFamily="18" charset="0"/>
                <a:cs typeface="Times New Roman" panose="02020603050405020304" pitchFamily="18" charset="0"/>
              </a:rPr>
              <a:t>если </a:t>
            </a:r>
            <a:r>
              <a:rPr lang="ru-RU" sz="2000" dirty="0">
                <a:solidFill>
                  <a:prstClr val="black"/>
                </a:solidFill>
                <a:latin typeface="Times New Roman" panose="02020603050405020304" pitchFamily="18" charset="0"/>
                <a:cs typeface="Times New Roman" panose="02020603050405020304" pitchFamily="18" charset="0"/>
              </a:rPr>
              <a:t>отбивать его рукой и при этом приговаривает:</a:t>
            </a:r>
          </a:p>
          <a:p>
            <a:pPr lvl="0"/>
            <a:r>
              <a:rPr lang="ru-RU" sz="1400" dirty="0" smtClean="0">
                <a:solidFill>
                  <a:prstClr val="black"/>
                </a:solidFill>
                <a:latin typeface="Times New Roman" panose="02020603050405020304" pitchFamily="18" charset="0"/>
                <a:cs typeface="Times New Roman" panose="02020603050405020304" pitchFamily="18" charset="0"/>
              </a:rPr>
              <a:t>Мой</a:t>
            </a:r>
            <a:r>
              <a:rPr lang="en-US" sz="1400" dirty="0" smtClean="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Весёлый</a:t>
            </a:r>
            <a:endParaRPr lang="ru-RU" sz="1400" dirty="0">
              <a:solidFill>
                <a:prstClr val="black"/>
              </a:solidFill>
              <a:latin typeface="Times New Roman" panose="02020603050405020304" pitchFamily="18" charset="0"/>
              <a:cs typeface="Times New Roman" panose="02020603050405020304" pitchFamily="18" charset="0"/>
            </a:endParaRPr>
          </a:p>
          <a:p>
            <a:pPr lvl="0"/>
            <a:r>
              <a:rPr lang="ru-RU" sz="1400" dirty="0" smtClean="0">
                <a:solidFill>
                  <a:prstClr val="black"/>
                </a:solidFill>
                <a:latin typeface="Times New Roman" panose="02020603050405020304" pitchFamily="18" charset="0"/>
                <a:cs typeface="Times New Roman" panose="02020603050405020304" pitchFamily="18" charset="0"/>
              </a:rPr>
              <a:t>Звонкий</a:t>
            </a:r>
            <a:r>
              <a:rPr lang="en-US" sz="1400" dirty="0" smtClean="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Мяч</a:t>
            </a:r>
            <a:r>
              <a:rPr lang="ru-RU" sz="1400" dirty="0">
                <a:solidFill>
                  <a:prstClr val="black"/>
                </a:solidFill>
                <a:latin typeface="Times New Roman" panose="02020603050405020304" pitchFamily="18" charset="0"/>
                <a:cs typeface="Times New Roman" panose="02020603050405020304" pitchFamily="18" charset="0"/>
              </a:rPr>
              <a:t>,</a:t>
            </a:r>
          </a:p>
          <a:p>
            <a:pPr lvl="0"/>
            <a:r>
              <a:rPr lang="ru-RU" sz="1400" dirty="0" smtClean="0">
                <a:solidFill>
                  <a:prstClr val="black"/>
                </a:solidFill>
                <a:latin typeface="Times New Roman" panose="02020603050405020304" pitchFamily="18" charset="0"/>
                <a:cs typeface="Times New Roman" panose="02020603050405020304" pitchFamily="18" charset="0"/>
              </a:rPr>
              <a:t>Ты куда</a:t>
            </a:r>
            <a:r>
              <a:rPr lang="en-US" sz="1400" dirty="0" smtClean="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Помчался</a:t>
            </a:r>
            <a:endParaRPr lang="ru-RU" sz="1400" dirty="0">
              <a:solidFill>
                <a:prstClr val="black"/>
              </a:solidFill>
              <a:latin typeface="Times New Roman" panose="02020603050405020304" pitchFamily="18" charset="0"/>
              <a:cs typeface="Times New Roman" panose="02020603050405020304" pitchFamily="18" charset="0"/>
            </a:endParaRPr>
          </a:p>
          <a:p>
            <a:pPr lvl="0"/>
            <a:r>
              <a:rPr lang="ru-RU" sz="1400" dirty="0" smtClean="0">
                <a:solidFill>
                  <a:prstClr val="black"/>
                </a:solidFill>
                <a:latin typeface="Times New Roman" panose="02020603050405020304" pitchFamily="18" charset="0"/>
                <a:cs typeface="Times New Roman" panose="02020603050405020304" pitchFamily="18" charset="0"/>
              </a:rPr>
              <a:t>Вскачь?</a:t>
            </a:r>
            <a:r>
              <a:rPr lang="en-US" sz="1400" dirty="0" smtClean="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Красный</a:t>
            </a:r>
            <a:r>
              <a:rPr lang="ru-RU" sz="1400" dirty="0">
                <a:solidFill>
                  <a:prstClr val="black"/>
                </a:solidFill>
                <a:latin typeface="Times New Roman" panose="02020603050405020304" pitchFamily="18" charset="0"/>
                <a:cs typeface="Times New Roman" panose="02020603050405020304" pitchFamily="18" charset="0"/>
              </a:rPr>
              <a:t>,</a:t>
            </a:r>
          </a:p>
          <a:p>
            <a:pPr lvl="0"/>
            <a:r>
              <a:rPr lang="ru-RU" sz="1400" dirty="0" smtClean="0">
                <a:solidFill>
                  <a:prstClr val="black"/>
                </a:solidFill>
                <a:latin typeface="Times New Roman" panose="02020603050405020304" pitchFamily="18" charset="0"/>
                <a:cs typeface="Times New Roman" panose="02020603050405020304" pitchFamily="18" charset="0"/>
              </a:rPr>
              <a:t>Жёлтый,</a:t>
            </a:r>
            <a:r>
              <a:rPr lang="en-US" sz="1400" dirty="0" smtClean="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Голубой</a:t>
            </a:r>
            <a:r>
              <a:rPr lang="ru-RU" sz="1400" dirty="0">
                <a:solidFill>
                  <a:prstClr val="black"/>
                </a:solidFill>
                <a:latin typeface="Times New Roman" panose="02020603050405020304" pitchFamily="18" charset="0"/>
                <a:cs typeface="Times New Roman" panose="02020603050405020304" pitchFamily="18" charset="0"/>
              </a:rPr>
              <a:t>,</a:t>
            </a:r>
          </a:p>
          <a:p>
            <a:pPr lvl="0"/>
            <a:r>
              <a:rPr lang="ru-RU" sz="1400" dirty="0" smtClean="0">
                <a:solidFill>
                  <a:prstClr val="black"/>
                </a:solidFill>
                <a:latin typeface="Times New Roman" panose="02020603050405020304" pitchFamily="18" charset="0"/>
                <a:cs typeface="Times New Roman" panose="02020603050405020304" pitchFamily="18" charset="0"/>
              </a:rPr>
              <a:t>Не угнаться</a:t>
            </a:r>
            <a:r>
              <a:rPr lang="en-US" sz="1400" dirty="0" smtClean="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За </a:t>
            </a:r>
            <a:r>
              <a:rPr lang="ru-RU" sz="1400" dirty="0">
                <a:solidFill>
                  <a:prstClr val="black"/>
                </a:solidFill>
                <a:latin typeface="Times New Roman" panose="02020603050405020304" pitchFamily="18" charset="0"/>
                <a:cs typeface="Times New Roman" panose="02020603050405020304" pitchFamily="18" charset="0"/>
              </a:rPr>
              <a:t>тобой!</a:t>
            </a:r>
          </a:p>
          <a:p>
            <a:pPr lvl="0"/>
            <a:r>
              <a:rPr lang="ru-RU" sz="2000" dirty="0" smtClean="0">
                <a:solidFill>
                  <a:prstClr val="black"/>
                </a:solidFill>
                <a:latin typeface="Times New Roman" panose="02020603050405020304" pitchFamily="18" charset="0"/>
                <a:cs typeface="Times New Roman" panose="02020603050405020304" pitchFamily="18" charset="0"/>
              </a:rPr>
              <a:t>Воспитатель </a:t>
            </a:r>
            <a:r>
              <a:rPr lang="ru-RU" sz="2000" dirty="0">
                <a:solidFill>
                  <a:prstClr val="black"/>
                </a:solidFill>
                <a:latin typeface="Times New Roman" panose="02020603050405020304" pitchFamily="18" charset="0"/>
                <a:cs typeface="Times New Roman" panose="02020603050405020304" pitchFamily="18" charset="0"/>
              </a:rPr>
              <a:t>вызывает детей, предлагает им попрыгать одновременно с мячом и повторяет упражнение, сопровождая его словами. Закончив</a:t>
            </a:r>
            <a:r>
              <a:rPr lang="ru-RU" sz="2000" dirty="0" smtClean="0">
                <a:solidFill>
                  <a:prstClr val="black"/>
                </a:solidFill>
                <a:latin typeface="Times New Roman" panose="02020603050405020304" pitchFamily="18" charset="0"/>
                <a:cs typeface="Times New Roman" panose="02020603050405020304" pitchFamily="18" charset="0"/>
              </a:rPr>
              <a:t>,</a:t>
            </a:r>
            <a:r>
              <a:rPr lang="en-US" sz="2000" dirty="0" smtClean="0">
                <a:solidFill>
                  <a:prstClr val="black"/>
                </a:solidFill>
                <a:latin typeface="Times New Roman" panose="02020603050405020304" pitchFamily="18" charset="0"/>
                <a:cs typeface="Times New Roman" panose="02020603050405020304" pitchFamily="18" charset="0"/>
              </a:rPr>
              <a:t> </a:t>
            </a:r>
            <a:r>
              <a:rPr lang="ru-RU" sz="2000" dirty="0" smtClean="0">
                <a:solidFill>
                  <a:prstClr val="black"/>
                </a:solidFill>
                <a:latin typeface="Times New Roman" panose="02020603050405020304" pitchFamily="18" charset="0"/>
                <a:cs typeface="Times New Roman" panose="02020603050405020304" pitchFamily="18" charset="0"/>
              </a:rPr>
              <a:t>он </a:t>
            </a:r>
            <a:r>
              <a:rPr lang="ru-RU" sz="2000" dirty="0">
                <a:solidFill>
                  <a:prstClr val="black"/>
                </a:solidFill>
                <a:latin typeface="Times New Roman" panose="02020603050405020304" pitchFamily="18" charset="0"/>
                <a:cs typeface="Times New Roman" panose="02020603050405020304" pitchFamily="18" charset="0"/>
              </a:rPr>
              <a:t>произносит: «Сейчас догоню!» Малыши перестают прыгать и убегают от воспитателя, который делает вид, что ловит их. Упражнение повторяется три раза с тремя разными мячами, при этом дети должны произносить текст стихотворения </a:t>
            </a:r>
            <a:endParaRPr lang="en-US" sz="2000" dirty="0">
              <a:solidFill>
                <a:prstClr val="black"/>
              </a:solidFill>
              <a:latin typeface="Times New Roman" panose="02020603050405020304" pitchFamily="18" charset="0"/>
              <a:cs typeface="Times New Roman" panose="02020603050405020304" pitchFamily="18" charset="0"/>
            </a:endParaRPr>
          </a:p>
          <a:p>
            <a:pPr lvl="0"/>
            <a:endParaRPr lang="en-US" sz="2000" dirty="0" smtClean="0">
              <a:solidFill>
                <a:prstClr val="black"/>
              </a:solidFill>
              <a:latin typeface="Times New Roman" panose="02020603050405020304" pitchFamily="18" charset="0"/>
              <a:cs typeface="Times New Roman" panose="02020603050405020304" pitchFamily="18" charset="0"/>
            </a:endParaRPr>
          </a:p>
          <a:p>
            <a:pPr lvl="0"/>
            <a:endParaRPr lang="en-US" sz="2000" dirty="0">
              <a:solidFill>
                <a:prstClr val="black"/>
              </a:solidFill>
              <a:latin typeface="Times New Roman" panose="02020603050405020304" pitchFamily="18" charset="0"/>
              <a:cs typeface="Times New Roman" panose="02020603050405020304" pitchFamily="18" charset="0"/>
            </a:endParaRPr>
          </a:p>
          <a:p>
            <a:pPr lvl="0"/>
            <a:r>
              <a:rPr lang="ru-RU" sz="2000" dirty="0" smtClean="0">
                <a:solidFill>
                  <a:prstClr val="black"/>
                </a:solidFill>
                <a:latin typeface="Times New Roman" panose="02020603050405020304" pitchFamily="18" charset="0"/>
                <a:cs typeface="Times New Roman" panose="02020603050405020304" pitchFamily="18" charset="0"/>
              </a:rPr>
              <a:t>.</a:t>
            </a:r>
            <a:endParaRPr lang="ru-RU" sz="2000"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736085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32656" y="1393266"/>
            <a:ext cx="6143674" cy="338554"/>
          </a:xfrm>
          <a:prstGeom prst="rect">
            <a:avLst/>
          </a:prstGeom>
        </p:spPr>
        <p:txBody>
          <a:bodyPr wrap="square">
            <a:spAutoFit/>
          </a:bodyPr>
          <a:lstStyle/>
          <a:p>
            <a:endParaRPr lang="ru-RU" sz="16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2491483" y="1031585"/>
            <a:ext cx="1617815" cy="400110"/>
          </a:xfrm>
          <a:prstGeom prst="rect">
            <a:avLst/>
          </a:prstGeom>
        </p:spPr>
        <p:txBody>
          <a:bodyPr wrap="none">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Карточка </a:t>
            </a:r>
            <a:r>
              <a:rPr lang="ru-RU" sz="2000" b="1" dirty="0" smtClean="0">
                <a:solidFill>
                  <a:prstClr val="black"/>
                </a:solidFill>
                <a:latin typeface="Times New Roman" panose="02020603050405020304" pitchFamily="18" charset="0"/>
                <a:cs typeface="Times New Roman" panose="02020603050405020304" pitchFamily="18" charset="0"/>
              </a:rPr>
              <a:t>№</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97152" y="386239"/>
            <a:ext cx="1679178" cy="369332"/>
          </a:xfrm>
          <a:prstGeom prst="rect">
            <a:avLst/>
          </a:prstGeom>
        </p:spPr>
        <p:txBody>
          <a:bodyPr wrap="none">
            <a:spAutoFit/>
          </a:bodyPr>
          <a:lstStyle/>
          <a:p>
            <a:pPr lvl="0"/>
            <a:r>
              <a:rPr lang="ru-RU" b="1" dirty="0">
                <a:solidFill>
                  <a:prstClr val="black"/>
                </a:solidFill>
                <a:latin typeface="Times New Roman" panose="02020603050405020304" pitchFamily="18" charset="0"/>
                <a:cs typeface="Times New Roman" panose="02020603050405020304" pitchFamily="18" charset="0"/>
              </a:rPr>
              <a:t>Картотека №</a:t>
            </a:r>
            <a:r>
              <a:rPr lang="en-US" b="1" dirty="0">
                <a:solidFill>
                  <a:prstClr val="black"/>
                </a:solidFill>
                <a:latin typeface="Times New Roman" panose="02020603050405020304" pitchFamily="18" charset="0"/>
                <a:cs typeface="Times New Roman" panose="02020603050405020304" pitchFamily="18" charset="0"/>
              </a:rPr>
              <a:t>7</a:t>
            </a:r>
            <a:endParaRPr lang="ru-RU" b="1" dirty="0">
              <a:solidFill>
                <a:prstClr val="black"/>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356794" y="1562543"/>
            <a:ext cx="6143674" cy="6904454"/>
          </a:xfrm>
          <a:prstGeom prst="rect">
            <a:avLst/>
          </a:prstGeom>
        </p:spPr>
        <p:txBody>
          <a:bodyPr wrap="square">
            <a:spAutoFit/>
          </a:bodyPr>
          <a:lstStyle/>
          <a:p>
            <a:pPr lvl="0" algn="ctr">
              <a:lnSpc>
                <a:spcPct val="115000"/>
              </a:lnSpc>
              <a:spcAft>
                <a:spcPts val="1000"/>
              </a:spcAft>
            </a:pPr>
            <a:r>
              <a:rPr lang="ru-RU" sz="2000" b="1" dirty="0">
                <a:solidFill>
                  <a:prstClr val="black"/>
                </a:solidFill>
                <a:latin typeface="Times New Roman" panose="02020603050405020304" pitchFamily="18" charset="0"/>
                <a:cs typeface="Times New Roman" panose="02020603050405020304" pitchFamily="18" charset="0"/>
              </a:rPr>
              <a:t>Подвижная </a:t>
            </a:r>
            <a:r>
              <a:rPr lang="ru-RU" sz="2000" b="1" dirty="0" smtClean="0">
                <a:solidFill>
                  <a:prstClr val="black"/>
                </a:solidFill>
                <a:latin typeface="Times New Roman" panose="02020603050405020304" pitchFamily="18" charset="0"/>
                <a:cs typeface="Times New Roman" panose="02020603050405020304" pitchFamily="18" charset="0"/>
              </a:rPr>
              <a:t>игра</a:t>
            </a:r>
            <a:r>
              <a:rPr lang="en-US" sz="2000" b="1" dirty="0" smtClean="0">
                <a:solidFill>
                  <a:prstClr val="black"/>
                </a:solidFill>
                <a:latin typeface="Times New Roman" panose="02020603050405020304" pitchFamily="18" charset="0"/>
                <a:cs typeface="Times New Roman" panose="02020603050405020304" pitchFamily="18" charset="0"/>
              </a:rPr>
              <a:t> </a:t>
            </a:r>
          </a:p>
          <a:p>
            <a:pPr lvl="0" algn="ctr">
              <a:lnSpc>
                <a:spcPct val="115000"/>
              </a:lnSpc>
              <a:spcAft>
                <a:spcPts val="1000"/>
              </a:spcAft>
            </a:pPr>
            <a:r>
              <a:rPr lang="ru-RU" sz="2000" b="1" dirty="0" smtClean="0">
                <a:solidFill>
                  <a:prstClr val="black"/>
                </a:solidFill>
                <a:latin typeface="Times New Roman" panose="02020603050405020304" pitchFamily="18" charset="0"/>
                <a:cs typeface="Times New Roman" panose="02020603050405020304" pitchFamily="18" charset="0"/>
              </a:rPr>
              <a:t>(</a:t>
            </a:r>
            <a:r>
              <a:rPr lang="ru-RU" sz="2000" b="1" dirty="0">
                <a:solidFill>
                  <a:prstClr val="black"/>
                </a:solidFill>
                <a:latin typeface="Times New Roman" panose="02020603050405020304" pitchFamily="18" charset="0"/>
                <a:cs typeface="Times New Roman" panose="02020603050405020304" pitchFamily="18" charset="0"/>
              </a:rPr>
              <a:t>2 младшая группа)</a:t>
            </a:r>
            <a:endParaRPr lang="en-US" sz="2000" b="1" dirty="0">
              <a:solidFill>
                <a:prstClr val="black"/>
              </a:solidFill>
              <a:latin typeface="Times New Roman" panose="02020603050405020304" pitchFamily="18" charset="0"/>
              <a:cs typeface="Times New Roman" panose="02020603050405020304" pitchFamily="18" charset="0"/>
            </a:endParaRPr>
          </a:p>
          <a:p>
            <a:pPr lvl="0"/>
            <a:endParaRPr lang="en-US" sz="2000" b="1" dirty="0" smtClean="0">
              <a:solidFill>
                <a:prstClr val="black"/>
              </a:solidFill>
              <a:latin typeface="Times New Roman" panose="02020603050405020304" pitchFamily="18" charset="0"/>
              <a:cs typeface="Times New Roman" panose="02020603050405020304" pitchFamily="18" charset="0"/>
            </a:endParaRPr>
          </a:p>
          <a:p>
            <a:pPr lvl="0"/>
            <a:endParaRPr lang="en-US" sz="2000" b="1" dirty="0">
              <a:solidFill>
                <a:prstClr val="black"/>
              </a:solidFill>
              <a:latin typeface="Times New Roman" panose="02020603050405020304" pitchFamily="18" charset="0"/>
              <a:cs typeface="Times New Roman" panose="02020603050405020304" pitchFamily="18" charset="0"/>
            </a:endParaRPr>
          </a:p>
          <a:p>
            <a:r>
              <a:rPr lang="ru-RU" sz="2000" dirty="0"/>
              <a:t>«Мы ребята дошколята».</a:t>
            </a:r>
          </a:p>
          <a:p>
            <a:r>
              <a:rPr lang="ru-RU" sz="2000" dirty="0"/>
              <a:t>Цель: развивать у детей слуховое внимание, умение двигаться в соответствии со словами</a:t>
            </a:r>
          </a:p>
          <a:p>
            <a:r>
              <a:rPr lang="ru-RU" sz="2000" dirty="0"/>
              <a:t>стихотворения, обогащать словарь детей, развивать бег, внимание.</a:t>
            </a:r>
          </a:p>
          <a:p>
            <a:r>
              <a:rPr lang="ru-RU" sz="2000" dirty="0"/>
              <a:t>Ход игры: дети стоят в ряд, напротив сидит один ребенок – </a:t>
            </a:r>
            <a:r>
              <a:rPr lang="ru-RU" sz="2000" dirty="0" err="1"/>
              <a:t>ловишка</a:t>
            </a:r>
            <a:r>
              <a:rPr lang="ru-RU" sz="2000" dirty="0"/>
              <a:t>. Дети говорят стихотворение,  и подходят к </a:t>
            </a:r>
            <a:r>
              <a:rPr lang="ru-RU" sz="2000" dirty="0" err="1"/>
              <a:t>ловишке</a:t>
            </a:r>
            <a:r>
              <a:rPr lang="ru-RU" sz="2000" dirty="0"/>
              <a:t>, по окончанию слов убегают, </a:t>
            </a:r>
            <a:r>
              <a:rPr lang="ru-RU" sz="2000" dirty="0" err="1"/>
              <a:t>ловишка</a:t>
            </a:r>
            <a:r>
              <a:rPr lang="ru-RU" sz="2000" dirty="0"/>
              <a:t> догоняет детей.</a:t>
            </a:r>
          </a:p>
          <a:p>
            <a:r>
              <a:rPr lang="ru-RU" sz="2000" dirty="0"/>
              <a:t>                                Мы ребята дошколята,</a:t>
            </a:r>
          </a:p>
          <a:p>
            <a:r>
              <a:rPr lang="ru-RU" sz="2000" dirty="0"/>
              <a:t>                               Любим бегать и играть,</a:t>
            </a:r>
          </a:p>
          <a:p>
            <a:r>
              <a:rPr lang="ru-RU" sz="2000" dirty="0"/>
              <a:t>                               Ну попробуй нас догнать.</a:t>
            </a:r>
          </a:p>
          <a:p>
            <a:pPr lvl="0"/>
            <a:endParaRPr lang="en-US" sz="2000" b="1" dirty="0" smtClean="0">
              <a:solidFill>
                <a:prstClr val="black"/>
              </a:solidFill>
              <a:latin typeface="Times New Roman" panose="02020603050405020304" pitchFamily="18" charset="0"/>
              <a:cs typeface="Times New Roman" panose="02020603050405020304" pitchFamily="18" charset="0"/>
            </a:endParaRPr>
          </a:p>
          <a:p>
            <a:pPr lvl="0"/>
            <a:endParaRPr lang="en-US" sz="2000" b="1" dirty="0">
              <a:solidFill>
                <a:prstClr val="black"/>
              </a:solidFill>
              <a:latin typeface="Times New Roman" panose="02020603050405020304" pitchFamily="18" charset="0"/>
              <a:cs typeface="Times New Roman" panose="02020603050405020304" pitchFamily="18" charset="0"/>
            </a:endParaRPr>
          </a:p>
          <a:p>
            <a:pPr lvl="0"/>
            <a:endParaRPr lang="en-US" sz="2000" b="1" dirty="0" smtClean="0">
              <a:solidFill>
                <a:prstClr val="black"/>
              </a:solidFill>
              <a:latin typeface="Times New Roman" panose="02020603050405020304" pitchFamily="18" charset="0"/>
              <a:cs typeface="Times New Roman" panose="02020603050405020304" pitchFamily="18" charset="0"/>
            </a:endParaRPr>
          </a:p>
          <a:p>
            <a:pPr lvl="0"/>
            <a:endParaRPr lang="en-US" sz="2000" b="1" dirty="0">
              <a:solidFill>
                <a:prstClr val="black"/>
              </a:solidFill>
              <a:latin typeface="Times New Roman" panose="02020603050405020304" pitchFamily="18" charset="0"/>
              <a:cs typeface="Times New Roman" panose="02020603050405020304" pitchFamily="18" charset="0"/>
            </a:endParaRPr>
          </a:p>
          <a:p>
            <a:pPr lvl="0"/>
            <a:r>
              <a:rPr lang="ru-RU" sz="2000" dirty="0" smtClean="0">
                <a:solidFill>
                  <a:prstClr val="black"/>
                </a:solidFill>
                <a:latin typeface="Times New Roman" panose="02020603050405020304" pitchFamily="18" charset="0"/>
                <a:cs typeface="Times New Roman" panose="02020603050405020304" pitchFamily="18" charset="0"/>
              </a:rPr>
              <a:t>.</a:t>
            </a:r>
            <a:endParaRPr lang="ru-RU" sz="2000"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61683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5</a:t>
            </a:r>
            <a:endParaRPr lang="ru-RU" sz="2000" b="1"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374846" y="1763688"/>
            <a:ext cx="5994666" cy="5940088"/>
          </a:xfrm>
          <a:prstGeom prst="rect">
            <a:avLst/>
          </a:prstGeom>
        </p:spPr>
        <p:txBody>
          <a:bodyPr wrap="square">
            <a:spAutoFit/>
          </a:bodyPr>
          <a:lstStyle/>
          <a:p>
            <a:pPr algn="ctr"/>
            <a:r>
              <a:rPr lang="ru-RU" sz="2000" b="1" dirty="0">
                <a:latin typeface="Times New Roman"/>
                <a:ea typeface="Times New Roman"/>
              </a:rPr>
              <a:t>«Птички в гнездышках» (2 младшая группа)</a:t>
            </a:r>
            <a:endParaRPr lang="ru-RU" sz="2000" dirty="0">
              <a:latin typeface="Times New Roman"/>
              <a:ea typeface="Times New Roman"/>
            </a:endParaRPr>
          </a:p>
          <a:p>
            <a:pPr algn="ctr"/>
            <a:r>
              <a:rPr lang="ru-RU" sz="2000" b="1" dirty="0">
                <a:latin typeface="Times New Roman"/>
                <a:ea typeface="Times New Roman"/>
              </a:rPr>
              <a:t>Подвижная игра с бегом</a:t>
            </a:r>
            <a:endParaRPr lang="ru-RU" sz="20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упражнять детей действовать по сигналу, выполнять бег и ходьбу врассыпную, перешагивание через обруч, ориентироваться в пространстве, использовать всю площадь зала.</a:t>
            </a:r>
          </a:p>
          <a:p>
            <a:r>
              <a:rPr lang="ru-RU" sz="2000" b="1" dirty="0">
                <a:latin typeface="Times New Roman"/>
                <a:ea typeface="Times New Roman"/>
              </a:rPr>
              <a:t>Атрибуты и оборудование</a:t>
            </a:r>
            <a:r>
              <a:rPr lang="ru-RU" sz="2000" dirty="0">
                <a:latin typeface="Times New Roman"/>
                <a:ea typeface="Times New Roman"/>
              </a:rPr>
              <a:t>: обручи большого диаметра или кругов, образованных из шнуров или веревок.</a:t>
            </a:r>
          </a:p>
          <a:p>
            <a:r>
              <a:rPr lang="ru-RU" sz="2000" b="1" dirty="0">
                <a:latin typeface="Times New Roman"/>
                <a:ea typeface="Times New Roman"/>
              </a:rPr>
              <a:t>Ход игры</a:t>
            </a:r>
            <a:r>
              <a:rPr lang="ru-RU" sz="2000" dirty="0">
                <a:latin typeface="Times New Roman"/>
                <a:ea typeface="Times New Roman"/>
              </a:rPr>
              <a:t>: Дети – «воробышки» с помощью воспитателя распределяются на 3-4 группы и становятся внутри «гнезд» (обручей большого диаметра или кругов, образованных из шнуров или веревок). По сигналу воспитателя: «Полетели!» - «воробышки» вылетают из «гнезда», перешагивая через обруч и разбегаются по всему залу. Присаживаются на корточки – «клюют зернышки». По сигналу: «Птички, в гнезда!» - убегают в свои «гнезда».</a:t>
            </a:r>
            <a:endParaRPr lang="ru-RU" sz="2000" dirty="0">
              <a:effectLst/>
              <a:latin typeface="Times New Roman"/>
              <a:ea typeface="Times New Roman"/>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553975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32656" y="1393266"/>
            <a:ext cx="6143674" cy="338554"/>
          </a:xfrm>
          <a:prstGeom prst="rect">
            <a:avLst/>
          </a:prstGeom>
        </p:spPr>
        <p:txBody>
          <a:bodyPr wrap="square">
            <a:spAutoFit/>
          </a:bodyPr>
          <a:lstStyle/>
          <a:p>
            <a:endParaRPr lang="ru-RU" sz="16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2491483" y="1031585"/>
            <a:ext cx="1617815" cy="400110"/>
          </a:xfrm>
          <a:prstGeom prst="rect">
            <a:avLst/>
          </a:prstGeom>
        </p:spPr>
        <p:txBody>
          <a:bodyPr wrap="none">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Карточка </a:t>
            </a:r>
            <a:r>
              <a:rPr lang="ru-RU" sz="2000" b="1" dirty="0" smtClean="0">
                <a:solidFill>
                  <a:prstClr val="black"/>
                </a:solidFill>
                <a:latin typeface="Times New Roman" panose="02020603050405020304" pitchFamily="18" charset="0"/>
                <a:cs typeface="Times New Roman" panose="02020603050405020304" pitchFamily="18" charset="0"/>
              </a:rPr>
              <a:t>№</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97152" y="386239"/>
            <a:ext cx="1679178" cy="369332"/>
          </a:xfrm>
          <a:prstGeom prst="rect">
            <a:avLst/>
          </a:prstGeom>
        </p:spPr>
        <p:txBody>
          <a:bodyPr wrap="none">
            <a:spAutoFit/>
          </a:bodyPr>
          <a:lstStyle/>
          <a:p>
            <a:pPr lvl="0"/>
            <a:r>
              <a:rPr lang="ru-RU" b="1" dirty="0">
                <a:solidFill>
                  <a:prstClr val="black"/>
                </a:solidFill>
                <a:latin typeface="Times New Roman" panose="02020603050405020304" pitchFamily="18" charset="0"/>
                <a:cs typeface="Times New Roman" panose="02020603050405020304" pitchFamily="18" charset="0"/>
              </a:rPr>
              <a:t>Картотека №</a:t>
            </a:r>
            <a:r>
              <a:rPr lang="en-US" b="1" dirty="0">
                <a:solidFill>
                  <a:prstClr val="black"/>
                </a:solidFill>
                <a:latin typeface="Times New Roman" panose="02020603050405020304" pitchFamily="18" charset="0"/>
                <a:cs typeface="Times New Roman" panose="02020603050405020304" pitchFamily="18" charset="0"/>
              </a:rPr>
              <a:t>7</a:t>
            </a:r>
            <a:endParaRPr lang="ru-RU" b="1" dirty="0">
              <a:solidFill>
                <a:prstClr val="black"/>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356794" y="1562543"/>
            <a:ext cx="6143674" cy="4750018"/>
          </a:xfrm>
          <a:prstGeom prst="rect">
            <a:avLst/>
          </a:prstGeom>
        </p:spPr>
        <p:txBody>
          <a:bodyPr wrap="square">
            <a:spAutoFit/>
          </a:bodyPr>
          <a:lstStyle/>
          <a:p>
            <a:pPr lvl="0" algn="ctr">
              <a:lnSpc>
                <a:spcPct val="115000"/>
              </a:lnSpc>
              <a:spcAft>
                <a:spcPts val="1000"/>
              </a:spcAft>
            </a:pPr>
            <a:r>
              <a:rPr lang="ru-RU" sz="2000" b="1" dirty="0">
                <a:solidFill>
                  <a:prstClr val="black"/>
                </a:solidFill>
                <a:latin typeface="Times New Roman" panose="02020603050405020304" pitchFamily="18" charset="0"/>
                <a:cs typeface="Times New Roman" panose="02020603050405020304" pitchFamily="18" charset="0"/>
              </a:rPr>
              <a:t>Подвижная </a:t>
            </a:r>
            <a:r>
              <a:rPr lang="ru-RU" sz="2000" b="1" dirty="0" smtClean="0">
                <a:solidFill>
                  <a:prstClr val="black"/>
                </a:solidFill>
                <a:latin typeface="Times New Roman" panose="02020603050405020304" pitchFamily="18" charset="0"/>
                <a:cs typeface="Times New Roman" panose="02020603050405020304" pitchFamily="18" charset="0"/>
              </a:rPr>
              <a:t>игра</a:t>
            </a:r>
            <a:r>
              <a:rPr lang="en-US" sz="2000" b="1" dirty="0" smtClean="0">
                <a:solidFill>
                  <a:prstClr val="black"/>
                </a:solidFill>
                <a:latin typeface="Times New Roman" panose="02020603050405020304" pitchFamily="18" charset="0"/>
                <a:cs typeface="Times New Roman" panose="02020603050405020304" pitchFamily="18" charset="0"/>
              </a:rPr>
              <a:t> </a:t>
            </a:r>
          </a:p>
          <a:p>
            <a:pPr lvl="0" algn="ctr">
              <a:lnSpc>
                <a:spcPct val="115000"/>
              </a:lnSpc>
              <a:spcAft>
                <a:spcPts val="1000"/>
              </a:spcAft>
            </a:pPr>
            <a:r>
              <a:rPr lang="ru-RU" sz="2000" b="1" dirty="0" smtClean="0">
                <a:solidFill>
                  <a:prstClr val="black"/>
                </a:solidFill>
                <a:latin typeface="Times New Roman" panose="02020603050405020304" pitchFamily="18" charset="0"/>
                <a:cs typeface="Times New Roman" panose="02020603050405020304" pitchFamily="18" charset="0"/>
              </a:rPr>
              <a:t>(</a:t>
            </a:r>
            <a:r>
              <a:rPr lang="ru-RU" sz="2000" b="1" dirty="0">
                <a:solidFill>
                  <a:prstClr val="black"/>
                </a:solidFill>
                <a:latin typeface="Times New Roman" panose="02020603050405020304" pitchFamily="18" charset="0"/>
                <a:cs typeface="Times New Roman" panose="02020603050405020304" pitchFamily="18" charset="0"/>
              </a:rPr>
              <a:t>2 младшая группа)</a:t>
            </a:r>
            <a:endParaRPr lang="en-US" sz="2000" b="1" dirty="0">
              <a:solidFill>
                <a:prstClr val="black"/>
              </a:solidFill>
              <a:latin typeface="Times New Roman" panose="02020603050405020304" pitchFamily="18" charset="0"/>
              <a:cs typeface="Times New Roman" panose="02020603050405020304" pitchFamily="18" charset="0"/>
            </a:endParaRPr>
          </a:p>
          <a:p>
            <a:pPr lvl="0"/>
            <a:r>
              <a:rPr lang="ru-RU" sz="2000" dirty="0">
                <a:solidFill>
                  <a:prstClr val="black"/>
                </a:solidFill>
                <a:latin typeface="Times New Roman" panose="02020603050405020304" pitchFamily="18" charset="0"/>
                <a:cs typeface="Times New Roman" panose="02020603050405020304" pitchFamily="18" charset="0"/>
              </a:rPr>
              <a:t>Игра «Ловкий шофер». Дети располагаются произвольно по всему залу, в руках у каждого ребенка руль (обруч). По сигналу воспитателя: «Поехали!» — дети-«машины» разъезжаются по всему залу в разных </a:t>
            </a:r>
            <a:r>
              <a:rPr lang="ru-RU" sz="2000" dirty="0" err="1">
                <a:solidFill>
                  <a:prstClr val="black"/>
                </a:solidFill>
                <a:latin typeface="Times New Roman" panose="02020603050405020304" pitchFamily="18" charset="0"/>
                <a:cs typeface="Times New Roman" panose="02020603050405020304" pitchFamily="18" charset="0"/>
              </a:rPr>
              <a:t>на¬правлениях</a:t>
            </a:r>
            <a:r>
              <a:rPr lang="ru-RU" sz="2000" dirty="0">
                <a:solidFill>
                  <a:prstClr val="black"/>
                </a:solidFill>
                <a:latin typeface="Times New Roman" panose="02020603050405020304" pitchFamily="18" charset="0"/>
                <a:cs typeface="Times New Roman" panose="02020603050405020304" pitchFamily="18" charset="0"/>
              </a:rPr>
              <a:t>, стараясь не мешать друг другу. Если педагог поднимает </a:t>
            </a:r>
            <a:r>
              <a:rPr lang="ru-RU" sz="2000" dirty="0" err="1">
                <a:solidFill>
                  <a:prstClr val="black"/>
                </a:solidFill>
                <a:latin typeface="Times New Roman" panose="02020603050405020304" pitchFamily="18" charset="0"/>
                <a:cs typeface="Times New Roman" panose="02020603050405020304" pitchFamily="18" charset="0"/>
              </a:rPr>
              <a:t>фла¬жок</a:t>
            </a:r>
            <a:r>
              <a:rPr lang="ru-RU" sz="2000" dirty="0">
                <a:solidFill>
                  <a:prstClr val="black"/>
                </a:solidFill>
                <a:latin typeface="Times New Roman" panose="02020603050405020304" pitchFamily="18" charset="0"/>
                <a:cs typeface="Times New Roman" panose="02020603050405020304" pitchFamily="18" charset="0"/>
              </a:rPr>
              <a:t> красного цвета, то все машины останавливаются. Если зеленый — продолжают движение.</a:t>
            </a:r>
          </a:p>
          <a:p>
            <a:pPr lvl="0"/>
            <a:r>
              <a:rPr lang="ru-RU" sz="2000" dirty="0">
                <a:solidFill>
                  <a:prstClr val="black"/>
                </a:solidFill>
                <a:latin typeface="Times New Roman" panose="02020603050405020304" pitchFamily="18" charset="0"/>
                <a:cs typeface="Times New Roman" panose="02020603050405020304" pitchFamily="18" charset="0"/>
              </a:rPr>
              <a:t>3-я часть. Игровое задание «Машины поехали в гараж».</a:t>
            </a:r>
          </a:p>
          <a:p>
            <a:pPr lvl="0"/>
            <a:endParaRPr lang="en-US" sz="2000" b="1" dirty="0" smtClean="0">
              <a:solidFill>
                <a:prstClr val="black"/>
              </a:solidFill>
              <a:latin typeface="Times New Roman" panose="02020603050405020304" pitchFamily="18" charset="0"/>
              <a:cs typeface="Times New Roman" panose="02020603050405020304" pitchFamily="18" charset="0"/>
            </a:endParaRPr>
          </a:p>
          <a:p>
            <a:pPr lvl="0"/>
            <a:endParaRPr lang="en-US" sz="2000" b="1"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3976383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32656" y="1393266"/>
            <a:ext cx="6143674" cy="338554"/>
          </a:xfrm>
          <a:prstGeom prst="rect">
            <a:avLst/>
          </a:prstGeom>
        </p:spPr>
        <p:txBody>
          <a:bodyPr wrap="square">
            <a:spAutoFit/>
          </a:bodyPr>
          <a:lstStyle/>
          <a:p>
            <a:endParaRPr lang="ru-RU" sz="16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2491483" y="1031585"/>
            <a:ext cx="1874296" cy="400110"/>
          </a:xfrm>
          <a:prstGeom prst="rect">
            <a:avLst/>
          </a:prstGeom>
        </p:spPr>
        <p:txBody>
          <a:bodyPr wrap="none">
            <a:spAutoFit/>
          </a:bodyPr>
          <a:lstStyle/>
          <a:p>
            <a:pPr lvl="0"/>
            <a:r>
              <a:rPr lang="ru-RU" sz="2000" b="1">
                <a:solidFill>
                  <a:prstClr val="black"/>
                </a:solidFill>
                <a:latin typeface="Times New Roman" panose="02020603050405020304" pitchFamily="18" charset="0"/>
                <a:cs typeface="Times New Roman" panose="02020603050405020304" pitchFamily="18" charset="0"/>
              </a:rPr>
              <a:t>Карточка </a:t>
            </a:r>
            <a:r>
              <a:rPr lang="ru-RU" sz="2000" b="1" smtClean="0">
                <a:solidFill>
                  <a:prstClr val="black"/>
                </a:solidFill>
                <a:latin typeface="Times New Roman" panose="02020603050405020304" pitchFamily="18" charset="0"/>
                <a:cs typeface="Times New Roman" panose="02020603050405020304" pitchFamily="18" charset="0"/>
              </a:rPr>
              <a:t>№51</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97152" y="386239"/>
            <a:ext cx="1679178" cy="369332"/>
          </a:xfrm>
          <a:prstGeom prst="rect">
            <a:avLst/>
          </a:prstGeom>
        </p:spPr>
        <p:txBody>
          <a:bodyPr wrap="none">
            <a:spAutoFit/>
          </a:bodyPr>
          <a:lstStyle/>
          <a:p>
            <a:pPr lvl="0"/>
            <a:r>
              <a:rPr lang="ru-RU" b="1" dirty="0">
                <a:solidFill>
                  <a:prstClr val="black"/>
                </a:solidFill>
                <a:latin typeface="Times New Roman" panose="02020603050405020304" pitchFamily="18" charset="0"/>
                <a:cs typeface="Times New Roman" panose="02020603050405020304" pitchFamily="18" charset="0"/>
              </a:rPr>
              <a:t>Картотека №</a:t>
            </a:r>
            <a:r>
              <a:rPr lang="en-US" b="1" dirty="0">
                <a:solidFill>
                  <a:prstClr val="black"/>
                </a:solidFill>
                <a:latin typeface="Times New Roman" panose="02020603050405020304" pitchFamily="18" charset="0"/>
                <a:cs typeface="Times New Roman" panose="02020603050405020304" pitchFamily="18" charset="0"/>
              </a:rPr>
              <a:t>7</a:t>
            </a:r>
            <a:endParaRPr lang="ru-RU" b="1" dirty="0">
              <a:solidFill>
                <a:prstClr val="black"/>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356794" y="1562543"/>
            <a:ext cx="6143674" cy="7827784"/>
          </a:xfrm>
          <a:prstGeom prst="rect">
            <a:avLst/>
          </a:prstGeom>
        </p:spPr>
        <p:txBody>
          <a:bodyPr wrap="square">
            <a:spAutoFit/>
          </a:bodyPr>
          <a:lstStyle/>
          <a:p>
            <a:pPr lvl="0" algn="ctr">
              <a:lnSpc>
                <a:spcPct val="115000"/>
              </a:lnSpc>
              <a:spcAft>
                <a:spcPts val="1000"/>
              </a:spcAft>
            </a:pPr>
            <a:r>
              <a:rPr lang="ru-RU" sz="2000" b="1" dirty="0">
                <a:solidFill>
                  <a:prstClr val="black"/>
                </a:solidFill>
                <a:latin typeface="Times New Roman" panose="02020603050405020304" pitchFamily="18" charset="0"/>
                <a:cs typeface="Times New Roman" panose="02020603050405020304" pitchFamily="18" charset="0"/>
              </a:rPr>
              <a:t>Подвижная </a:t>
            </a:r>
            <a:r>
              <a:rPr lang="ru-RU" sz="2000" b="1" dirty="0" smtClean="0">
                <a:solidFill>
                  <a:prstClr val="black"/>
                </a:solidFill>
                <a:latin typeface="Times New Roman" panose="02020603050405020304" pitchFamily="18" charset="0"/>
                <a:cs typeface="Times New Roman" panose="02020603050405020304" pitchFamily="18" charset="0"/>
              </a:rPr>
              <a:t>игра</a:t>
            </a:r>
            <a:r>
              <a:rPr lang="en-US" sz="2000" b="1" dirty="0" smtClean="0">
                <a:solidFill>
                  <a:prstClr val="black"/>
                </a:solidFill>
                <a:latin typeface="Times New Roman" panose="02020603050405020304" pitchFamily="18" charset="0"/>
                <a:cs typeface="Times New Roman" panose="02020603050405020304" pitchFamily="18" charset="0"/>
              </a:rPr>
              <a:t> </a:t>
            </a:r>
            <a:r>
              <a:rPr lang="ru-RU" sz="2000" b="1" dirty="0">
                <a:solidFill>
                  <a:prstClr val="black"/>
                </a:solidFill>
                <a:latin typeface="Times New Roman" panose="02020603050405020304" pitchFamily="18" charset="0"/>
                <a:cs typeface="Times New Roman" panose="02020603050405020304" pitchFamily="18" charset="0"/>
              </a:rPr>
              <a:t>СОЛНЫШКО И ДОЖДИК </a:t>
            </a:r>
            <a:endParaRPr lang="en-US" sz="2000" b="1" dirty="0" smtClean="0">
              <a:solidFill>
                <a:prstClr val="black"/>
              </a:solidFill>
              <a:latin typeface="Times New Roman" panose="02020603050405020304" pitchFamily="18" charset="0"/>
              <a:cs typeface="Times New Roman" panose="02020603050405020304" pitchFamily="18" charset="0"/>
            </a:endParaRPr>
          </a:p>
          <a:p>
            <a:pPr lvl="0" algn="ctr">
              <a:lnSpc>
                <a:spcPct val="115000"/>
              </a:lnSpc>
              <a:spcAft>
                <a:spcPts val="1000"/>
              </a:spcAft>
            </a:pPr>
            <a:r>
              <a:rPr lang="ru-RU" sz="2000" b="1" dirty="0" smtClean="0">
                <a:solidFill>
                  <a:prstClr val="black"/>
                </a:solidFill>
                <a:latin typeface="Times New Roman" panose="02020603050405020304" pitchFamily="18" charset="0"/>
                <a:cs typeface="Times New Roman" panose="02020603050405020304" pitchFamily="18" charset="0"/>
              </a:rPr>
              <a:t>(</a:t>
            </a:r>
            <a:r>
              <a:rPr lang="ru-RU" sz="2000" b="1" dirty="0">
                <a:solidFill>
                  <a:prstClr val="black"/>
                </a:solidFill>
                <a:latin typeface="Times New Roman" panose="02020603050405020304" pitchFamily="18" charset="0"/>
                <a:cs typeface="Times New Roman" panose="02020603050405020304" pitchFamily="18" charset="0"/>
              </a:rPr>
              <a:t>2 младшая группа</a:t>
            </a:r>
            <a:r>
              <a:rPr lang="ru-RU" sz="2000" b="1" dirty="0" smtClean="0">
                <a:solidFill>
                  <a:prstClr val="black"/>
                </a:solidFill>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Цель:</a:t>
            </a:r>
            <a:r>
              <a:rPr lang="ru-RU" sz="2000" dirty="0">
                <a:latin typeface="Times New Roman" panose="02020603050405020304" pitchFamily="18" charset="0"/>
                <a:cs typeface="Times New Roman" panose="02020603050405020304" pitchFamily="18" charset="0"/>
              </a:rPr>
              <a:t> Развивать у детей умение выполнять движения по сигналу воспитателя, находить свое место на площадке. Упражнять в ходьбе и беге. </a:t>
            </a:r>
          </a:p>
          <a:p>
            <a:r>
              <a:rPr lang="ru-RU" sz="2000" dirty="0">
                <a:latin typeface="Times New Roman" panose="02020603050405020304" pitchFamily="18" charset="0"/>
                <a:cs typeface="Times New Roman" panose="02020603050405020304" pitchFamily="18" charset="0"/>
              </a:rPr>
              <a:t>Описание: Дети сидят на стульях вдоль комнаты, это их «дом». Воспитатель смотрит в окно и говорит «Какая хорошая погода, идите гулять!». Дети встают и идут в любом направлении. «Дождь пошел, бегите домой!» - говорит воспитатель. Дети бегут к стульям и занимают свои места. Воспитатель приговаривает «Кап – кап – кап!». Постепенно дождь утихает и воспитатель говорит «Идите гулять. Дождь перестал!». </a:t>
            </a:r>
          </a:p>
          <a:p>
            <a:r>
              <a:rPr lang="ru-RU" sz="2000" dirty="0">
                <a:latin typeface="Times New Roman" panose="02020603050405020304" pitchFamily="18" charset="0"/>
                <a:cs typeface="Times New Roman" panose="02020603050405020304" pitchFamily="18" charset="0"/>
              </a:rPr>
              <a:t>Правила: </a:t>
            </a:r>
          </a:p>
          <a:p>
            <a:r>
              <a:rPr lang="ru-RU" sz="2000" dirty="0">
                <a:latin typeface="Times New Roman" panose="02020603050405020304" pitchFamily="18" charset="0"/>
                <a:cs typeface="Times New Roman" panose="02020603050405020304" pitchFamily="18" charset="0"/>
              </a:rPr>
              <a:t>1. Дети уходят из дома по сигналу «Идите гулять!». </a:t>
            </a:r>
          </a:p>
          <a:p>
            <a:r>
              <a:rPr lang="ru-RU" sz="2000" dirty="0">
                <a:latin typeface="Times New Roman" panose="02020603050405020304" pitchFamily="18" charset="0"/>
                <a:cs typeface="Times New Roman" panose="02020603050405020304" pitchFamily="18" charset="0"/>
              </a:rPr>
              <a:t>2. Бегут домой на сигнал «дождь пошел!». </a:t>
            </a:r>
          </a:p>
          <a:p>
            <a:r>
              <a:rPr lang="ru-RU" sz="2000" dirty="0">
                <a:latin typeface="Times New Roman" panose="02020603050405020304" pitchFamily="18" charset="0"/>
                <a:cs typeface="Times New Roman" panose="02020603050405020304" pitchFamily="18" charset="0"/>
              </a:rPr>
              <a:t>Варианты: Дети вначале занимают любой стул, затем только свой. Вместо домика устроить переносной навес – прятаться от дождя. Во время прогулки могут собирать «грибы и ягоды». Ходьбу можно заменить пляской. </a:t>
            </a:r>
          </a:p>
          <a:p>
            <a:pPr lvl="0"/>
            <a:endParaRPr lang="en-US" sz="2000" b="1" dirty="0" smtClean="0">
              <a:solidFill>
                <a:prstClr val="black"/>
              </a:solidFill>
              <a:latin typeface="Times New Roman" panose="02020603050405020304" pitchFamily="18" charset="0"/>
              <a:cs typeface="Times New Roman" panose="02020603050405020304" pitchFamily="18" charset="0"/>
            </a:endParaRPr>
          </a:p>
          <a:p>
            <a:pPr lvl="0"/>
            <a:endParaRPr lang="en-US" sz="2000" b="1"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0616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6</a:t>
            </a:r>
            <a:endParaRPr lang="ru-RU" sz="2000" b="1" dirty="0">
              <a:latin typeface="Times New Roman" panose="02020603050405020304" pitchFamily="18" charset="0"/>
              <a:cs typeface="Times New Roman" panose="02020603050405020304" pitchFamily="18"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48326" y="1487397"/>
            <a:ext cx="6669360" cy="7109639"/>
          </a:xfrm>
          <a:prstGeom prst="rect">
            <a:avLst/>
          </a:prstGeom>
        </p:spPr>
        <p:txBody>
          <a:bodyPr wrap="square">
            <a:spAutoFit/>
          </a:bodyPr>
          <a:lstStyle/>
          <a:p>
            <a:pPr algn="ctr"/>
            <a:r>
              <a:rPr lang="ru-RU" sz="2000" b="1" dirty="0">
                <a:latin typeface="Times New Roman"/>
                <a:ea typeface="Times New Roman"/>
              </a:rPr>
              <a:t>«Поезд» (2 младшая группа)</a:t>
            </a:r>
            <a:endParaRPr lang="ru-RU" sz="2000" dirty="0">
              <a:latin typeface="Times New Roman"/>
              <a:ea typeface="Times New Roman"/>
            </a:endParaRPr>
          </a:p>
          <a:p>
            <a:pPr algn="ctr"/>
            <a:r>
              <a:rPr lang="ru-RU" sz="2000" b="1" dirty="0">
                <a:latin typeface="Times New Roman"/>
                <a:ea typeface="Times New Roman"/>
              </a:rPr>
              <a:t>Подвижная игра с </a:t>
            </a:r>
            <a:r>
              <a:rPr lang="ru-RU" sz="2000" b="1" dirty="0" smtClean="0">
                <a:latin typeface="Times New Roman"/>
                <a:ea typeface="Times New Roman"/>
              </a:rPr>
              <a:t>бегом</a:t>
            </a:r>
            <a:endParaRPr lang="en-US" sz="2000" b="1" dirty="0" smtClean="0">
              <a:latin typeface="Times New Roman"/>
              <a:ea typeface="Times New Roman"/>
            </a:endParaRPr>
          </a:p>
          <a:p>
            <a:pPr algn="ctr"/>
            <a:endParaRPr lang="ru-RU" sz="20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упражнять детей выполнять ходьбу, бег в колонне по одному с изменением темпа, действовать по сигналу, находить свое место в колонне.</a:t>
            </a:r>
          </a:p>
          <a:p>
            <a:r>
              <a:rPr lang="ru-RU" sz="2000" b="1" dirty="0">
                <a:latin typeface="Times New Roman"/>
                <a:ea typeface="Times New Roman"/>
              </a:rPr>
              <a:t>Атрибуты и оборудование</a:t>
            </a:r>
            <a:r>
              <a:rPr lang="ru-RU" sz="2000" dirty="0">
                <a:latin typeface="Times New Roman"/>
                <a:ea typeface="Times New Roman"/>
              </a:rPr>
              <a:t>: руль, фуражку машиниста.</a:t>
            </a:r>
          </a:p>
          <a:p>
            <a:r>
              <a:rPr lang="ru-RU" sz="2000" b="1" dirty="0">
                <a:latin typeface="Times New Roman"/>
                <a:ea typeface="Times New Roman"/>
              </a:rPr>
              <a:t>Ход игры</a:t>
            </a:r>
            <a:r>
              <a:rPr lang="ru-RU" sz="2000" dirty="0">
                <a:latin typeface="Times New Roman"/>
                <a:ea typeface="Times New Roman"/>
              </a:rPr>
              <a:t>: Дети строятся в колонну по одному (не держась друг за друга). Первый - паровоз, остальные - вагоны. Воспитатель дает гудок и поезд начинает двигаться вперед, вначале медленно, потом быстрее, быстрее и наконец дети переходят на бег. «Поезд подъезжает к станции»,- говорит воспитатель. Дети замедляют постепенно шаг, и поезд останавливается. Дети выходят погулять: они расходятся по полянке, собирают цветы, ягоды, грибы, шишки. Услышав гудок, они снова собираются в колонну, и движение поезда возобновляется. … Вначале дети строятся в колонну в любом порядке, а к концу года привыкают запоминать свое место в колонне - находить свой вагон. Можно изменить сюжет игры, например поезд может остановиться у речки, тогда дети изображают катание на лодках, ловлю рыбы и т. п.</a:t>
            </a:r>
          </a:p>
          <a:p>
            <a:pPr>
              <a:spcAft>
                <a:spcPts val="1200"/>
              </a:spcAft>
            </a:pPr>
            <a:r>
              <a:rPr lang="ru-RU" sz="1600" dirty="0">
                <a:latin typeface="Times New Roman"/>
                <a:ea typeface="Times New Roman"/>
              </a:rPr>
              <a:t> </a:t>
            </a:r>
            <a:endParaRPr lang="ru-RU" sz="1600" dirty="0">
              <a:effectLst/>
              <a:latin typeface="Times New Roman"/>
              <a:ea typeface="Times New Roman"/>
            </a:endParaRPr>
          </a:p>
        </p:txBody>
      </p:sp>
    </p:spTree>
    <p:extLst>
      <p:ext uri="{BB962C8B-B14F-4D97-AF65-F5344CB8AC3E}">
        <p14:creationId xmlns:p14="http://schemas.microsoft.com/office/powerpoint/2010/main" val="1679024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7</a:t>
            </a:r>
            <a:endParaRPr lang="ru-RU" sz="2000" b="1" dirty="0">
              <a:latin typeface="Times New Roman" panose="02020603050405020304" pitchFamily="18" charset="0"/>
              <a:cs typeface="Times New Roman" panose="02020603050405020304" pitchFamily="18"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78650" y="1512990"/>
            <a:ext cx="6408712" cy="7355860"/>
          </a:xfrm>
          <a:prstGeom prst="rect">
            <a:avLst/>
          </a:prstGeom>
        </p:spPr>
        <p:txBody>
          <a:bodyPr wrap="square">
            <a:spAutoFit/>
          </a:bodyPr>
          <a:lstStyle/>
          <a:p>
            <a:pPr algn="ctr"/>
            <a:r>
              <a:rPr lang="ru-RU" b="1" dirty="0">
                <a:latin typeface="Times New Roman"/>
                <a:ea typeface="Times New Roman"/>
              </a:rPr>
              <a:t>«Трамвай (троллейбус, автобус)»</a:t>
            </a:r>
            <a:endParaRPr lang="ru-RU" dirty="0">
              <a:latin typeface="Times New Roman"/>
              <a:ea typeface="Times New Roman"/>
            </a:endParaRPr>
          </a:p>
          <a:p>
            <a:pPr algn="ctr"/>
            <a:r>
              <a:rPr lang="ru-RU" b="1" dirty="0">
                <a:latin typeface="Times New Roman"/>
                <a:ea typeface="Times New Roman"/>
              </a:rPr>
              <a:t>(2 младшая группа)</a:t>
            </a:r>
            <a:endParaRPr lang="ru-RU" dirty="0">
              <a:latin typeface="Times New Roman"/>
              <a:ea typeface="Times New Roman"/>
            </a:endParaRPr>
          </a:p>
          <a:p>
            <a:pPr algn="ctr"/>
            <a:r>
              <a:rPr lang="ru-RU" b="1" dirty="0">
                <a:latin typeface="Times New Roman"/>
                <a:ea typeface="Times New Roman"/>
              </a:rPr>
              <a:t>Подвижная игра с бегом</a:t>
            </a:r>
            <a:endParaRPr lang="ru-RU"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a:t>
            </a:r>
            <a:r>
              <a:rPr lang="ru-RU" dirty="0">
                <a:latin typeface="Times New Roman"/>
                <a:ea typeface="Times New Roman"/>
              </a:rPr>
              <a:t>упражнять детей выполнять ходьбу, бег в колонне по два, действовать в соответствии с цветовым сигналом, сообща, выполнять </a:t>
            </a:r>
            <a:r>
              <a:rPr lang="ru-RU" dirty="0" err="1">
                <a:latin typeface="Times New Roman"/>
                <a:ea typeface="Times New Roman"/>
              </a:rPr>
              <a:t>подлезание</a:t>
            </a:r>
            <a:r>
              <a:rPr lang="ru-RU" dirty="0">
                <a:latin typeface="Times New Roman"/>
                <a:ea typeface="Times New Roman"/>
              </a:rPr>
              <a:t>.</a:t>
            </a:r>
          </a:p>
          <a:p>
            <a:r>
              <a:rPr lang="ru-RU" sz="2000" b="1" dirty="0">
                <a:latin typeface="Times New Roman"/>
                <a:ea typeface="Times New Roman"/>
              </a:rPr>
              <a:t>Атрибуты и оборудование</a:t>
            </a:r>
            <a:r>
              <a:rPr lang="ru-RU" sz="2000" dirty="0">
                <a:latin typeface="Times New Roman"/>
                <a:ea typeface="Times New Roman"/>
              </a:rPr>
              <a:t>: шнур, три цветных флага: желтый, красный, зеленый.</a:t>
            </a:r>
            <a:endParaRPr lang="ru-RU" dirty="0">
              <a:latin typeface="Times New Roman"/>
              <a:ea typeface="Times New Roman"/>
            </a:endParaRPr>
          </a:p>
          <a:p>
            <a:r>
              <a:rPr lang="ru-RU" sz="2000" b="1" dirty="0">
                <a:latin typeface="Times New Roman"/>
                <a:ea typeface="Times New Roman"/>
              </a:rPr>
              <a:t>Ход игры:</a:t>
            </a:r>
            <a:r>
              <a:rPr lang="ru-RU" sz="2000" dirty="0">
                <a:latin typeface="Times New Roman"/>
                <a:ea typeface="Times New Roman"/>
              </a:rPr>
              <a:t> </a:t>
            </a:r>
            <a:r>
              <a:rPr lang="ru-RU" dirty="0">
                <a:latin typeface="Times New Roman"/>
                <a:ea typeface="Times New Roman"/>
              </a:rPr>
              <a:t>Дети стоят в колонне парами, держа друг друга за руку. Свободными руками они держатся за шнур, концы которого связаны, т. е. одни дети держатся за шнур правой рукой, другие - левой. Это трамвай. Воспитатель стоит в одном из углов комнаты, держа в руках три цветных флага: желтый, красный, зеленый. Он объясняет, что на зеленый сигнал надо двигаться, на красный, желтый - останавливаться. Воспитатель поднимает зеленый флаг - трамвай едет, дети бегут вокруг комнаты (площадки). Добежав до воспитателя (светофора), дети смотрят, не сменился ли цвет. Если по-прежнему зеленый цвет, то движение трамвая продолжается, если поднят красный или желтый флаг, дети останавливаются и ждут, когда появится зеленый флаг, чтобы снова можно было двигаться.</a:t>
            </a:r>
          </a:p>
          <a:p>
            <a:r>
              <a:rPr lang="ru-RU" dirty="0">
                <a:latin typeface="Times New Roman"/>
                <a:ea typeface="Times New Roman"/>
              </a:rPr>
              <a:t>При небольшом количестве детей, можно поставить их в одну колонну. Можно на пути организовать остановку. Подъезжая к ней, трамвай замедляет ход, останавливается. Для того чтобы войти и выйти, дети приподнимают шнур. </a:t>
            </a:r>
            <a:endParaRPr lang="ru-RU" dirty="0">
              <a:effectLst/>
              <a:latin typeface="Times New Roman"/>
              <a:ea typeface="Times New Roman"/>
            </a:endParaRPr>
          </a:p>
        </p:txBody>
      </p:sp>
    </p:spTree>
    <p:extLst>
      <p:ext uri="{BB962C8B-B14F-4D97-AF65-F5344CB8AC3E}">
        <p14:creationId xmlns:p14="http://schemas.microsoft.com/office/powerpoint/2010/main" val="19497787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a:latin typeface="Times New Roman" panose="02020603050405020304" pitchFamily="18" charset="0"/>
                <a:cs typeface="Times New Roman" panose="02020603050405020304" pitchFamily="18" charset="0"/>
              </a:rPr>
              <a:t>8</a:t>
            </a:r>
            <a:endParaRPr lang="ru-RU" sz="2000" b="1" dirty="0">
              <a:latin typeface="Times New Roman" panose="02020603050405020304" pitchFamily="18" charset="0"/>
              <a:cs typeface="Times New Roman" panose="02020603050405020304" pitchFamily="18"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45" y="7673148"/>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310292" y="1763688"/>
            <a:ext cx="6120680" cy="6247864"/>
          </a:xfrm>
          <a:prstGeom prst="rect">
            <a:avLst/>
          </a:prstGeom>
        </p:spPr>
        <p:txBody>
          <a:bodyPr wrap="square">
            <a:spAutoFit/>
          </a:bodyPr>
          <a:lstStyle/>
          <a:p>
            <a:pPr algn="ctr"/>
            <a:r>
              <a:rPr lang="ru-RU" sz="2000" b="1" dirty="0">
                <a:latin typeface="Times New Roman"/>
                <a:ea typeface="Times New Roman"/>
              </a:rPr>
              <a:t>«Мыши и кот» (2 младшая группа)</a:t>
            </a:r>
            <a:endParaRPr lang="ru-RU" sz="2000" dirty="0">
              <a:latin typeface="Times New Roman"/>
              <a:ea typeface="Times New Roman"/>
            </a:endParaRPr>
          </a:p>
          <a:p>
            <a:pPr algn="ctr"/>
            <a:r>
              <a:rPr lang="ru-RU" sz="2000" b="1" dirty="0">
                <a:latin typeface="Times New Roman"/>
                <a:ea typeface="Times New Roman"/>
              </a:rPr>
              <a:t>Подвижная игра с бегом</a:t>
            </a:r>
            <a:endParaRPr lang="ru-RU" sz="20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упражнять детей действовать в соответствии с правилами игры, выполнять ходьбу, бег врассыпную, использовать всю площадь зала</a:t>
            </a:r>
          </a:p>
          <a:p>
            <a:r>
              <a:rPr lang="ru-RU" sz="2000" b="1" dirty="0">
                <a:latin typeface="Times New Roman"/>
                <a:ea typeface="Times New Roman"/>
              </a:rPr>
              <a:t>Атрибуты и оборудование:</a:t>
            </a:r>
            <a:r>
              <a:rPr lang="ru-RU" sz="2000" dirty="0">
                <a:latin typeface="Times New Roman"/>
                <a:ea typeface="Times New Roman"/>
              </a:rPr>
              <a:t> кошка-игрушка, скамейки или стулья, поставленные вдоль стен зала</a:t>
            </a:r>
          </a:p>
          <a:p>
            <a:r>
              <a:rPr lang="ru-RU" sz="2000" b="1" dirty="0">
                <a:latin typeface="Times New Roman"/>
                <a:ea typeface="Times New Roman"/>
              </a:rPr>
              <a:t>Ход игры</a:t>
            </a:r>
            <a:r>
              <a:rPr lang="ru-RU" sz="2000" dirty="0">
                <a:latin typeface="Times New Roman"/>
                <a:ea typeface="Times New Roman"/>
              </a:rPr>
              <a:t>: Дети-мыши сидят в норках (на скамейках или стульях, поставленных вдоль стен зала). В одном из углов площадки сидит кот – воспитатель. Кот засыпает, и мыши разбегаются по комнате. Но вот кот просыпается, потягивается, мяукает и начинает ловить мышей. Мыши быстро бегут и прячутся в норках (занимают свои места на стульях). После того как все мыши вернутся в норки, кот еще раз проходит по комнате, затем возвращается на свое место и засыпает. … Из норок мышки могут выбегать только тогда, когда кошка закроет глаза и заснет, а возвращаться в норки — после того как кошка проснется и замяукает. </a:t>
            </a:r>
            <a:endParaRPr lang="ru-RU" sz="2000" dirty="0">
              <a:effectLst/>
              <a:latin typeface="Times New Roman"/>
              <a:ea typeface="Times New Roman"/>
            </a:endParaRPr>
          </a:p>
        </p:txBody>
      </p:sp>
    </p:spTree>
    <p:extLst>
      <p:ext uri="{BB962C8B-B14F-4D97-AF65-F5344CB8AC3E}">
        <p14:creationId xmlns:p14="http://schemas.microsoft.com/office/powerpoint/2010/main" val="2806980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85084" y="211450"/>
            <a:ext cx="2214246" cy="400110"/>
          </a:xfrm>
          <a:prstGeom prst="rect">
            <a:avLst/>
          </a:prstGeom>
          <a:noFill/>
        </p:spPr>
        <p:txBody>
          <a:bodyPr wrap="square" rtlCol="0">
            <a:spAutoFit/>
          </a:bodyPr>
          <a:lstStyle/>
          <a:p>
            <a:pPr lvl="0"/>
            <a:r>
              <a:rPr lang="ru-RU" sz="2000" b="1" dirty="0">
                <a:solidFill>
                  <a:prstClr val="black"/>
                </a:solidFill>
                <a:latin typeface="Times New Roman" panose="02020603050405020304" pitchFamily="18" charset="0"/>
                <a:cs typeface="Times New Roman" panose="02020603050405020304" pitchFamily="18" charset="0"/>
              </a:rPr>
              <a:t>Картотека </a:t>
            </a:r>
            <a:r>
              <a:rPr lang="ru-RU" sz="2000" b="1" dirty="0" smtClean="0">
                <a:solidFill>
                  <a:prstClr val="black"/>
                </a:solidFill>
                <a:latin typeface="Times New Roman" panose="02020603050405020304" pitchFamily="18" charset="0"/>
                <a:cs typeface="Times New Roman" panose="02020603050405020304" pitchFamily="18" charset="0"/>
              </a:rPr>
              <a:t>№</a:t>
            </a:r>
            <a:r>
              <a:rPr lang="en-US" sz="2000" b="1" dirty="0" smtClean="0">
                <a:solidFill>
                  <a:prstClr val="black"/>
                </a:solidFill>
                <a:latin typeface="Times New Roman" panose="02020603050405020304" pitchFamily="18" charset="0"/>
                <a:cs typeface="Times New Roman" panose="02020603050405020304" pitchFamily="18" charset="0"/>
              </a:rPr>
              <a:t>7</a:t>
            </a:r>
            <a:endParaRPr lang="ru-RU" sz="2000" b="1" dirty="0">
              <a:solidFill>
                <a:prstClr val="black"/>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492896" y="971600"/>
            <a:ext cx="1980220" cy="400110"/>
          </a:xfrm>
          <a:prstGeom prst="rect">
            <a:avLst/>
          </a:prstGeom>
          <a:noFill/>
        </p:spPr>
        <p:txBody>
          <a:bodyPr wrap="square" rtlCol="0">
            <a:spAutoFit/>
          </a:bodyPr>
          <a:lstStyle/>
          <a:p>
            <a:r>
              <a:rPr lang="ru-RU" sz="2000" b="1" dirty="0" smtClean="0">
                <a:latin typeface="Times New Roman" panose="02020603050405020304" pitchFamily="18" charset="0"/>
                <a:cs typeface="Times New Roman" panose="02020603050405020304" pitchFamily="18" charset="0"/>
              </a:rPr>
              <a:t>Карточка №</a:t>
            </a:r>
            <a:r>
              <a:rPr lang="en-US" sz="2000" b="1" dirty="0" smtClean="0">
                <a:latin typeface="Times New Roman" panose="02020603050405020304" pitchFamily="18" charset="0"/>
                <a:cs typeface="Times New Roman" panose="02020603050405020304" pitchFamily="18" charset="0"/>
              </a:rPr>
              <a:t>9</a:t>
            </a:r>
            <a:endParaRPr lang="ru-RU" sz="2000" b="1" dirty="0">
              <a:latin typeface="Times New Roman" panose="02020603050405020304" pitchFamily="18" charset="0"/>
              <a:cs typeface="Times New Roman" panose="02020603050405020304" pitchFamily="18"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6539" y="7971727"/>
            <a:ext cx="174307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41733" y="1357253"/>
            <a:ext cx="6192688" cy="7786747"/>
          </a:xfrm>
          <a:prstGeom prst="rect">
            <a:avLst/>
          </a:prstGeom>
        </p:spPr>
        <p:txBody>
          <a:bodyPr wrap="square">
            <a:spAutoFit/>
          </a:bodyPr>
          <a:lstStyle/>
          <a:p>
            <a:pPr algn="ctr"/>
            <a:r>
              <a:rPr lang="ru-RU" sz="2000" b="1" dirty="0">
                <a:latin typeface="Times New Roman"/>
                <a:ea typeface="Times New Roman"/>
              </a:rPr>
              <a:t>«Бегите к флажку» (2 младшая группа)</a:t>
            </a:r>
            <a:endParaRPr lang="ru-RU" sz="2000" dirty="0">
              <a:latin typeface="Times New Roman"/>
              <a:ea typeface="Times New Roman"/>
            </a:endParaRPr>
          </a:p>
          <a:p>
            <a:pPr algn="ctr"/>
            <a:r>
              <a:rPr lang="ru-RU" sz="2000" b="1" dirty="0">
                <a:latin typeface="Times New Roman"/>
                <a:ea typeface="Times New Roman"/>
              </a:rPr>
              <a:t>Подвижная игра с бегом</a:t>
            </a:r>
            <a:endParaRPr lang="ru-RU" sz="2000" dirty="0">
              <a:latin typeface="Times New Roman"/>
              <a:ea typeface="Times New Roman"/>
            </a:endParaRPr>
          </a:p>
          <a:p>
            <a:r>
              <a:rPr lang="ru-RU" sz="2000" b="1" dirty="0">
                <a:latin typeface="Times New Roman"/>
                <a:ea typeface="Times New Roman"/>
              </a:rPr>
              <a:t>Цель:</a:t>
            </a:r>
            <a:r>
              <a:rPr lang="ru-RU" sz="2000" dirty="0">
                <a:latin typeface="Times New Roman"/>
                <a:ea typeface="Times New Roman"/>
              </a:rPr>
              <a:t> упражнять детей действовать в соответствии с правилами, ориентироваться на цветовой сигнал, выполнять бег врассыпную, использовать все пространство зала.</a:t>
            </a:r>
          </a:p>
          <a:p>
            <a:r>
              <a:rPr lang="ru-RU" sz="2000" b="1" dirty="0">
                <a:latin typeface="Times New Roman"/>
                <a:ea typeface="Times New Roman"/>
              </a:rPr>
              <a:t>Атрибуты и оборудование</a:t>
            </a:r>
            <a:r>
              <a:rPr lang="ru-RU" sz="2000" dirty="0">
                <a:latin typeface="Times New Roman"/>
                <a:ea typeface="Times New Roman"/>
              </a:rPr>
              <a:t>: флажки двух цветов: красного и синего</a:t>
            </a:r>
          </a:p>
          <a:p>
            <a:r>
              <a:rPr lang="ru-RU" sz="2000" b="1" dirty="0">
                <a:latin typeface="Times New Roman"/>
                <a:ea typeface="Times New Roman"/>
              </a:rPr>
              <a:t>Ход игры:</a:t>
            </a:r>
            <a:r>
              <a:rPr lang="ru-RU" sz="2000" dirty="0">
                <a:latin typeface="Times New Roman"/>
                <a:ea typeface="Times New Roman"/>
              </a:rPr>
              <a:t> Воспитатель раздает детям флажки двух цветов: красного и синего. Он, держа в одной руке красный, в другой - синий флажок, разводит руки в стороны; дети группируются со стороны флажка соответствующего цвета. Затем он предлагает детям погулять по площадке. Пока дети гуляют, воспитатель переходит на другую сторону и говорит: «Раз, два, три—скорей сюда беги!» - при этом он протягивает руки с флажками в стороны. Дети бегут к нему и собираются возле флажка своего цвета. Когда все дети соберутся, воспитатель предлагает поднять флажки вверх и помахать ими. …. Воспитатель может перекладывает флажки из одной руки в другую, чтобы дети собирались то справа, то слева от него. Вместо флажков детям можно дать в руку платочек или кубик соответствующего цвета или повязать на руку цветную ленточку.</a:t>
            </a:r>
            <a:endParaRPr lang="ru-RU" sz="2000" dirty="0">
              <a:effectLst/>
              <a:latin typeface="Times New Roman"/>
              <a:ea typeface="Times New Roman"/>
            </a:endParaRPr>
          </a:p>
        </p:txBody>
      </p:sp>
    </p:spTree>
    <p:extLst>
      <p:ext uri="{BB962C8B-B14F-4D97-AF65-F5344CB8AC3E}">
        <p14:creationId xmlns:p14="http://schemas.microsoft.com/office/powerpoint/2010/main" val="329769787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768</TotalTime>
  <Words>5396</Words>
  <Application>Microsoft Office PowerPoint</Application>
  <PresentationFormat>Экран (4:3)</PresentationFormat>
  <Paragraphs>569</Paragraphs>
  <Slides>51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51</vt:i4>
      </vt:variant>
    </vt:vector>
  </HeadingPairs>
  <TitlesOfParts>
    <vt:vector size="52"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RePack by Diakov</dc:creator>
  <cp:lastModifiedBy>RePack by Diakov</cp:lastModifiedBy>
  <cp:revision>44</cp:revision>
  <dcterms:created xsi:type="dcterms:W3CDTF">2019-05-05T18:33:49Z</dcterms:created>
  <dcterms:modified xsi:type="dcterms:W3CDTF">2020-05-17T09:05:17Z</dcterms:modified>
</cp:coreProperties>
</file>