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7" r:id="rId12"/>
    <p:sldId id="268" r:id="rId13"/>
    <p:sldId id="266" r:id="rId14"/>
    <p:sldId id="269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94E08E6B-9F5F-4EE1-BA9E-C5A7149FF3B4}">
          <p14:sldIdLst>
            <p14:sldId id="256"/>
            <p14:sldId id="257"/>
            <p14:sldId id="258"/>
            <p14:sldId id="259"/>
            <p14:sldId id="260"/>
            <p14:sldId id="261"/>
            <p14:sldId id="263"/>
            <p14:sldId id="262"/>
            <p14:sldId id="264"/>
            <p14:sldId id="265"/>
            <p14:sldId id="267"/>
            <p14:sldId id="268"/>
            <p14:sldId id="266"/>
            <p14:sldId id="269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8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 baseline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073ED0CC-082F-4160-86E5-0D6041F12778}" type="datetime1">
              <a:rPr lang="en-US" smtClean="0"/>
              <a:t>5/21/2020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9159932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D0CC-082F-4160-86E5-0D6041F12778}" type="datetime1">
              <a:rPr lang="en-US" smtClean="0"/>
              <a:t>5/21/2020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428877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0" y="695325"/>
            <a:ext cx="2628900" cy="48006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714375"/>
            <a:ext cx="7734300" cy="54006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D0CC-082F-4160-86E5-0D6041F12778}" type="datetime1">
              <a:rPr lang="en-US" smtClean="0"/>
              <a:t>5/21/2020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2968409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D0CC-082F-4160-86E5-0D6041F12778}" type="datetime1">
              <a:rPr lang="en-US" smtClean="0"/>
              <a:t>5/21/2020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5646231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 baseline="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4204209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D0CC-082F-4160-86E5-0D6041F12778}" type="datetime1">
              <a:rPr lang="en-US" smtClean="0"/>
              <a:t>5/21/2020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6769531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1330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D0CC-082F-4160-86E5-0D6041F12778}" type="datetime1">
              <a:rPr lang="en-US" smtClean="0"/>
              <a:t>5/21/2020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4803382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07608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D0CC-082F-4160-86E5-0D6041F12778}" type="datetime1">
              <a:rPr lang="en-US" smtClean="0"/>
              <a:t>5/21/2020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367308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D0CC-082F-4160-86E5-0D6041F12778}" type="datetime1">
              <a:rPr lang="en-US" smtClean="0"/>
              <a:t>5/21/2020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1838552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D0CC-082F-4160-86E5-0D6041F12778}" type="datetime1">
              <a:rPr lang="en-US" smtClean="0"/>
              <a:t>5/21/2020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198039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982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D0CC-082F-4160-86E5-0D6041F12778}" type="datetime1">
              <a:rPr lang="en-US" smtClean="0"/>
              <a:t>5/21/2020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3235349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67"/>
            <a:ext cx="10780776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solidFill>
            <a:schemeClr val="accent1">
              <a:lumMod val="20000"/>
              <a:lumOff val="80000"/>
            </a:schemeClr>
          </a:solid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073ED0CC-082F-4160-86E5-0D6041F12778}" type="datetime1">
              <a:rPr lang="en-US" smtClean="0"/>
              <a:t>5/21/2020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96046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11680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12447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073ED0CC-082F-4160-86E5-0D6041F12778}" type="datetime1">
              <a:rPr lang="en-US" smtClean="0"/>
              <a:t>5/21/2020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554697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926" y="5876412"/>
            <a:ext cx="292608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300" b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268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54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7472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C9BF25-FDDE-44D6-B22A-8B6E1EF595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2624" y="1683959"/>
            <a:ext cx="10782300" cy="1895222"/>
          </a:xfrm>
        </p:spPr>
        <p:txBody>
          <a:bodyPr/>
          <a:lstStyle/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«Мир бабочек»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2A57926-0EDA-475F-A45E-73B1EDA6F7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079875"/>
            <a:ext cx="9860924" cy="1655762"/>
          </a:xfrm>
        </p:spPr>
        <p:txBody>
          <a:bodyPr>
            <a:normAutofit/>
          </a:bodyPr>
          <a:lstStyle/>
          <a:p>
            <a:pPr algn="r"/>
            <a:r>
              <a:rPr lang="ru-RU" sz="2400" b="1" dirty="0"/>
              <a:t>Выполнила:</a:t>
            </a:r>
          </a:p>
          <a:p>
            <a:pPr algn="r"/>
            <a:r>
              <a:rPr lang="ru-RU" sz="2400" b="1" dirty="0"/>
              <a:t>Маслова Анжела Викторовна,</a:t>
            </a:r>
          </a:p>
          <a:p>
            <a:pPr algn="r"/>
            <a:r>
              <a:rPr lang="ru-RU" sz="2400" b="1" dirty="0"/>
              <a:t>воспитатель ВКК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B1BBE2F-A140-4EA0-A2BF-13FF73192837}"/>
              </a:ext>
            </a:extLst>
          </p:cNvPr>
          <p:cNvSpPr txBox="1"/>
          <p:nvPr/>
        </p:nvSpPr>
        <p:spPr>
          <a:xfrm>
            <a:off x="3941540" y="270455"/>
            <a:ext cx="50258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МБДОУ БГО ЦРР – детский сад № 11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DDEDD99-F770-4E80-84D1-F95F01C701E0}"/>
              </a:ext>
            </a:extLst>
          </p:cNvPr>
          <p:cNvSpPr txBox="1"/>
          <p:nvPr/>
        </p:nvSpPr>
        <p:spPr>
          <a:xfrm>
            <a:off x="4063117" y="6218213"/>
            <a:ext cx="40657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г. Борисоглебск, 2020 г.</a:t>
            </a:r>
          </a:p>
        </p:txBody>
      </p:sp>
    </p:spTree>
    <p:extLst>
      <p:ext uri="{BB962C8B-B14F-4D97-AF65-F5344CB8AC3E}">
        <p14:creationId xmlns:p14="http://schemas.microsoft.com/office/powerpoint/2010/main" val="5214185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A25A785-C31C-4A5E-A97D-02C3DBC6DA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1863" y="302293"/>
            <a:ext cx="10708971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	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Бабочки тутового шелкопряда, питающиеся листьями тутового дерева, дарят людям тончайшие нити, из которых получают натуральный шелк. Гусеницы тутового шелкопряда живут большими семьями и строят паутинные гнезда в виде коконов. Люди научились разматывать коконы и получать из этих нитей натуральные шелка.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A488A54-C008-4369-A101-0072FD9C20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2623" y="2911272"/>
            <a:ext cx="4048125" cy="304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38EE8DE-05F0-4CDF-851C-340234BEBB7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6348" y="2911272"/>
            <a:ext cx="4655176" cy="3049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34599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7D3DDE3B-2775-4B31-8047-D5EFB3C6140B}"/>
              </a:ext>
            </a:extLst>
          </p:cNvPr>
          <p:cNvSpPr/>
          <p:nvPr/>
        </p:nvSpPr>
        <p:spPr>
          <a:xfrm>
            <a:off x="539875" y="333708"/>
            <a:ext cx="1088368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	Сегодня существует больше 200 семейств бабочек Наиболее популярными являются следующие.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7B172C0-B538-4821-B8E9-ED86AC4C6B1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4127"/>
          <a:stretch/>
        </p:blipFill>
        <p:spPr>
          <a:xfrm>
            <a:off x="768439" y="1944709"/>
            <a:ext cx="4919729" cy="3573886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C47D666-04CC-4974-93DC-F55820A0BE0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42" t="-3352"/>
          <a:stretch/>
        </p:blipFill>
        <p:spPr>
          <a:xfrm>
            <a:off x="6395872" y="1944709"/>
            <a:ext cx="5027689" cy="357388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29A5B75-DF6F-4619-896E-3894EE41C638}"/>
              </a:ext>
            </a:extLst>
          </p:cNvPr>
          <p:cNvSpPr txBox="1"/>
          <p:nvPr/>
        </p:nvSpPr>
        <p:spPr>
          <a:xfrm>
            <a:off x="1403798" y="5679583"/>
            <a:ext cx="31789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Семейство белянки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49248A0-0F25-4FFD-BB87-FC65138AD53F}"/>
              </a:ext>
            </a:extLst>
          </p:cNvPr>
          <p:cNvSpPr txBox="1"/>
          <p:nvPr/>
        </p:nvSpPr>
        <p:spPr>
          <a:xfrm>
            <a:off x="7132974" y="5679582"/>
            <a:ext cx="35534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Семейство коконопряды</a:t>
            </a:r>
          </a:p>
        </p:txBody>
      </p:sp>
    </p:spTree>
    <p:extLst>
      <p:ext uri="{BB962C8B-B14F-4D97-AF65-F5344CB8AC3E}">
        <p14:creationId xmlns:p14="http://schemas.microsoft.com/office/powerpoint/2010/main" val="33133306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176A59F6-5642-464E-9949-A732B6EB03A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319" y="1453748"/>
            <a:ext cx="5225468" cy="329815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4E2BFD5-39C9-4171-BD77-117E9857A52F}"/>
              </a:ext>
            </a:extLst>
          </p:cNvPr>
          <p:cNvSpPr txBox="1"/>
          <p:nvPr/>
        </p:nvSpPr>
        <p:spPr>
          <a:xfrm>
            <a:off x="1068948" y="5135770"/>
            <a:ext cx="37544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Семейство голубянки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7475B23-3648-4BB5-AA9D-1FD4F1043F4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92215" y="1086386"/>
            <a:ext cx="5200154" cy="375566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420249E-D482-4B33-8D18-08646C9BE1D2}"/>
              </a:ext>
            </a:extLst>
          </p:cNvPr>
          <p:cNvSpPr txBox="1"/>
          <p:nvPr/>
        </p:nvSpPr>
        <p:spPr>
          <a:xfrm>
            <a:off x="6581104" y="5135770"/>
            <a:ext cx="48424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Семейство пестрянки</a:t>
            </a:r>
          </a:p>
        </p:txBody>
      </p:sp>
    </p:spTree>
    <p:extLst>
      <p:ext uri="{BB962C8B-B14F-4D97-AF65-F5344CB8AC3E}">
        <p14:creationId xmlns:p14="http://schemas.microsoft.com/office/powerpoint/2010/main" val="18335048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9AA8043-8439-438E-9C68-BD89FCA938E1}"/>
              </a:ext>
            </a:extLst>
          </p:cNvPr>
          <p:cNvSpPr/>
          <p:nvPr/>
        </p:nvSpPr>
        <p:spPr>
          <a:xfrm>
            <a:off x="539840" y="352719"/>
            <a:ext cx="588993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	Размеры бабочек так различны, что одни из них кажутся просто великанами по сравнению с другими. Самая большая бабочка в мире (размах крыльев 27 см) — ночница серая </a:t>
            </a:r>
            <a:r>
              <a:rPr lang="ru-RU" sz="2400" dirty="0" err="1"/>
              <a:t>агрипина</a:t>
            </a:r>
            <a:r>
              <a:rPr lang="ru-RU" sz="2400" dirty="0"/>
              <a:t>, обитающая в Бразилии. </a:t>
            </a:r>
            <a:endParaRPr lang="ru-RU" sz="2400" dirty="0">
              <a:effectLst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77FEE22-B9F5-4C6A-AE60-2038EE97169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507" y="2724758"/>
            <a:ext cx="5770272" cy="3780523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DFAAA7D-91B2-465F-ADB2-34FA5B9A8B5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76575" y="1797227"/>
            <a:ext cx="4492629" cy="4765571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5D197C4F-CC9A-4118-A185-77FB550E9CC9}"/>
              </a:ext>
            </a:extLst>
          </p:cNvPr>
          <p:cNvSpPr/>
          <p:nvPr/>
        </p:nvSpPr>
        <p:spPr>
          <a:xfrm>
            <a:off x="6676575" y="352719"/>
            <a:ext cx="473410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	Чуть меньше (25 см) размах крыльев павлиноглазки — атлас из Юго-Восточной Азии. </a:t>
            </a:r>
          </a:p>
        </p:txBody>
      </p:sp>
    </p:spTree>
    <p:extLst>
      <p:ext uri="{BB962C8B-B14F-4D97-AF65-F5344CB8AC3E}">
        <p14:creationId xmlns:p14="http://schemas.microsoft.com/office/powerpoint/2010/main" val="13817917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1D7C260D-C7EB-4310-AA16-B134B589919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5538" y="669702"/>
            <a:ext cx="6911659" cy="5183745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5DEDE664-B56A-450B-BF96-11D1414714AA}"/>
              </a:ext>
            </a:extLst>
          </p:cNvPr>
          <p:cNvSpPr/>
          <p:nvPr/>
        </p:nvSpPr>
        <p:spPr>
          <a:xfrm>
            <a:off x="598868" y="669702"/>
            <a:ext cx="4166315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	Есть разновидности бабочек, которые лишены ротового аппарата. У них расходуются питательные компоненты, которые были накоплены еще на момент пребывания в фазе гусеницы. В качестве примера можно привести мадагаскарскую комету. Правда, срок жизни этих существ также не очень большой и составляет всего 3 дня. </a:t>
            </a:r>
          </a:p>
        </p:txBody>
      </p:sp>
    </p:spTree>
    <p:extLst>
      <p:ext uri="{BB962C8B-B14F-4D97-AF65-F5344CB8AC3E}">
        <p14:creationId xmlns:p14="http://schemas.microsoft.com/office/powerpoint/2010/main" val="14116718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12C0E26C-6D2C-4FBC-B747-EC4BA18C25FA}"/>
              </a:ext>
            </a:extLst>
          </p:cNvPr>
          <p:cNvSpPr/>
          <p:nvPr/>
        </p:nvSpPr>
        <p:spPr>
          <a:xfrm>
            <a:off x="910107" y="1621183"/>
            <a:ext cx="421568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Удивительный цветок:</a:t>
            </a:r>
            <a:br>
              <a:rPr lang="ru-RU" sz="2400" dirty="0"/>
            </a:br>
            <a:r>
              <a:rPr lang="ru-RU" sz="2400" dirty="0"/>
              <a:t>Жёлтый, красный лоскуток!</a:t>
            </a:r>
            <a:br>
              <a:rPr lang="ru-RU" sz="2400" dirty="0"/>
            </a:br>
            <a:r>
              <a:rPr lang="ru-RU" sz="2400" dirty="0"/>
              <a:t>А по краю – кружева.</a:t>
            </a:r>
            <a:br>
              <a:rPr lang="ru-RU" sz="2400" dirty="0"/>
            </a:br>
            <a:r>
              <a:rPr lang="ru-RU" sz="2400" dirty="0"/>
              <a:t>Ой! С усами голова!</a:t>
            </a:r>
            <a:br>
              <a:rPr lang="ru-RU" sz="2400" dirty="0"/>
            </a:br>
            <a:r>
              <a:rPr lang="ru-RU" sz="2400" dirty="0"/>
              <a:t>Вот так чудо-чудеса:</a:t>
            </a:r>
            <a:br>
              <a:rPr lang="ru-RU" sz="2400" dirty="0"/>
            </a:br>
            <a:r>
              <a:rPr lang="ru-RU" sz="2400" dirty="0"/>
              <a:t>Это бабочка краса!</a:t>
            </a:r>
            <a:br>
              <a:rPr lang="ru-RU" sz="2400" dirty="0"/>
            </a:br>
            <a:r>
              <a:rPr lang="ru-RU" sz="2400" dirty="0"/>
              <a:t>Летняя красавица</a:t>
            </a:r>
            <a:br>
              <a:rPr lang="ru-RU" sz="2400" dirty="0"/>
            </a:br>
            <a:r>
              <a:rPr lang="ru-RU" sz="2400" dirty="0"/>
              <a:t>Очень всем нам нравится!</a:t>
            </a:r>
          </a:p>
          <a:p>
            <a:pPr algn="r"/>
            <a:r>
              <a:rPr lang="ru-RU" sz="2400" dirty="0"/>
              <a:t>(</a:t>
            </a:r>
            <a:r>
              <a:rPr lang="ru-RU" sz="2400" dirty="0" err="1"/>
              <a:t>Т.Лаврова</a:t>
            </a:r>
            <a:r>
              <a:rPr lang="ru-RU" sz="2400" dirty="0"/>
              <a:t>)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BE85E39-1EFF-48F0-98BC-D128C8B95CD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89431" y="1017431"/>
            <a:ext cx="5878340" cy="4823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57850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622CD15-ED1F-4F94-B557-573894C5244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04719" y="2651609"/>
            <a:ext cx="4468968" cy="3630869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16DD3156-D381-45CD-8E44-69976E03C414}"/>
              </a:ext>
            </a:extLst>
          </p:cNvPr>
          <p:cNvSpPr/>
          <p:nvPr/>
        </p:nvSpPr>
        <p:spPr>
          <a:xfrm>
            <a:off x="480812" y="325559"/>
            <a:ext cx="1080966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	У бабочек две пары крыльев, покрытых мелкими чешуйками, поэтому их называют чешуекрылыми. Тело тоже покрыто чешуйками и волосиками. У этих насекомых короткие усики и большие глаза. Спирально свернутый прозрачный хоботок бабочки — ее рот. Когда она пьет капельки нектара, хоботок разворачивается, а потом опять сворачивается спиралью.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2A81880-CDB5-4408-A1B6-1AEAE66388B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9524" y="2651609"/>
            <a:ext cx="4468969" cy="3630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72227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801B05AE-BC8F-4546-8077-9E1E38750D6E}"/>
              </a:ext>
            </a:extLst>
          </p:cNvPr>
          <p:cNvSpPr/>
          <p:nvPr/>
        </p:nvSpPr>
        <p:spPr>
          <a:xfrm>
            <a:off x="697605" y="459123"/>
            <a:ext cx="1079678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	Перелетая с цветка на цветок, бабочки собирают нектар и опыляют растения. Если же бабочка проснулась ранней весной, когда цветы еще не раскрылись, она может полакомиться сладким березовым или кленовым соком.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F9AAB5A-A1E3-48F0-A959-32964A15522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81826" y="2304899"/>
            <a:ext cx="4593465" cy="3915597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7BF2663-E1CD-4407-8203-521051D4A50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74288" y="2304899"/>
            <a:ext cx="4489897" cy="3915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2223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18645501-8261-4C8B-B442-62E6E1698D3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535" y="2630336"/>
            <a:ext cx="4085325" cy="3845652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74CDDEC-8AFB-4104-9062-5726051321A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64452" y="2630336"/>
            <a:ext cx="3081165" cy="2683024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C9E56A2A-488D-4B3D-945B-FE46830FACA8}"/>
              </a:ext>
            </a:extLst>
          </p:cNvPr>
          <p:cNvSpPr/>
          <p:nvPr/>
        </p:nvSpPr>
        <p:spPr>
          <a:xfrm>
            <a:off x="659036" y="382012"/>
            <a:ext cx="1070324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	Летом самка бабочки откладывает яички. Кладка яичек может иметь самую разную форму — в виде свисающих гирлянд или близко друг к другу упакованных шариков, кувшинчиков, цилиндров. Бабочки откладывают яички в почву, ткани растений, некоторые покрывают их защитной пленкой, спасающей от высыхания.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2F8757A-FCFE-4FB1-800C-8FC43A535EA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13978" y="3429000"/>
            <a:ext cx="3258356" cy="2612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92964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3EFA549C-D3F0-42F5-BCA4-344B32382C08}"/>
              </a:ext>
            </a:extLst>
          </p:cNvPr>
          <p:cNvSpPr/>
          <p:nvPr/>
        </p:nvSpPr>
        <p:spPr>
          <a:xfrm>
            <a:off x="678287" y="420486"/>
            <a:ext cx="1083542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	Через некоторое время из яичек появляются личинки — гусеницы. У нее три пары грудных ножек и две-пять пар брюшных. На ногах есть особые крючочки, которые помогают им удерживаться на стеблях растений. Гусеницы очень прожорливы: они грызут стебли и листья растений, поедают сочные плоды или питаются другими насекомыми, например, тлями. За время роста они увеличивают массу тела в несколько тысяч раз!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C6D10F6-9B68-4201-803B-CF4803F0D3C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6374" y="2947340"/>
            <a:ext cx="4791503" cy="3490174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0E87A6A-8D0A-4347-B65D-70BCB9A95BF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4125" y="2947340"/>
            <a:ext cx="4791503" cy="3490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02710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4059FCB4-95FF-4BDF-A0C6-5D88218E4388}"/>
              </a:ext>
            </a:extLst>
          </p:cNvPr>
          <p:cNvSpPr/>
          <p:nvPr/>
        </p:nvSpPr>
        <p:spPr>
          <a:xfrm>
            <a:off x="884350" y="695459"/>
            <a:ext cx="1064224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	Многие гусеницы покрыты густыми жесткими волосками или имеют защитную окраску. Птицы не едят невкусных лохматых гусениц, а тех, которые окрашены так же, как ветки и стебли растений, они могут просто не заметить.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B987992-F077-4921-BFC8-52B81DA4131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408" y="2595093"/>
            <a:ext cx="4756597" cy="3567448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384DEBD-B526-45EB-92F7-E9CBDABA559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56504" y="2595093"/>
            <a:ext cx="5470088" cy="3567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18095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1BCA807-9CE9-41C4-AA36-ED3D7B3C4751}"/>
              </a:ext>
            </a:extLst>
          </p:cNvPr>
          <p:cNvSpPr/>
          <p:nvPr/>
        </p:nvSpPr>
        <p:spPr>
          <a:xfrm>
            <a:off x="723364" y="436533"/>
            <a:ext cx="107452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	Потом гусеницы сбрасывают шкурку и окукливаются. Через некоторое время оболочка куколки разрывается на границах усиков с крыльями и головы с грудью. Сквозь образовавшиеся щели выбирается на волю уже взрослая бабочка.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3FA92C6-AC96-4A58-B65A-BB59DEEBCCF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97670" y="2006193"/>
            <a:ext cx="7322848" cy="4473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65472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2BD26B91-FC89-47D5-ACE0-02A4E0623DE9}"/>
              </a:ext>
            </a:extLst>
          </p:cNvPr>
          <p:cNvSpPr/>
          <p:nvPr/>
        </p:nvSpPr>
        <p:spPr>
          <a:xfrm>
            <a:off x="867177" y="656822"/>
            <a:ext cx="99210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Есть бабочки, которые активны ночью. Их называют мотыльками.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9E5E1E4-0207-4043-A5AD-2CD6B6C9014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5965" y="2038082"/>
            <a:ext cx="4517451" cy="3429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C5C9FCA-F366-4D85-AF20-155DC4C8C54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7186" y="2038082"/>
            <a:ext cx="4987637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3654745"/>
      </p:ext>
    </p:extLst>
  </p:cSld>
  <p:clrMapOvr>
    <a:masterClrMapping/>
  </p:clrMapOvr>
</p:sld>
</file>

<file path=ppt/theme/theme1.xml><?xml version="1.0" encoding="utf-8"?>
<a:theme xmlns:a="http://schemas.openxmlformats.org/drawingml/2006/main" name="Метрополия">
  <a:themeElements>
    <a:clrScheme name="Фиолетовый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Метрополи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Метрополи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33ACF124-275F-44F2-8DE0-0A755069829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</TotalTime>
  <Words>49</Words>
  <Application>Microsoft Office PowerPoint</Application>
  <PresentationFormat>Широкоэкранный</PresentationFormat>
  <Paragraphs>24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Arial</vt:lpstr>
      <vt:lpstr>Calibri Light</vt:lpstr>
      <vt:lpstr>Метрополия</vt:lpstr>
      <vt:lpstr>«Мир бабочек»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«Мир бабочек»</dc:title>
  <dc:creator>User</dc:creator>
  <cp:lastModifiedBy>User</cp:lastModifiedBy>
  <cp:revision>12</cp:revision>
  <dcterms:created xsi:type="dcterms:W3CDTF">2020-05-21T15:31:05Z</dcterms:created>
  <dcterms:modified xsi:type="dcterms:W3CDTF">2020-05-21T17:08:51Z</dcterms:modified>
</cp:coreProperties>
</file>