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57" r:id="rId2"/>
    <p:sldId id="261" r:id="rId3"/>
    <p:sldId id="260" r:id="rId4"/>
    <p:sldId id="262" r:id="rId5"/>
    <p:sldId id="263" r:id="rId6"/>
    <p:sldId id="265" r:id="rId7"/>
    <p:sldId id="256" r:id="rId8"/>
    <p:sldId id="259" r:id="rId9"/>
    <p:sldId id="264" r:id="rId10"/>
    <p:sldId id="267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57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62222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69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467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429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67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396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731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142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39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571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695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2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245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206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278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94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77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3358851-E887-4188-A997-0FB22ABE7E5E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E3058AC-D627-4CA6-BD54-B65B77834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30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Организация подготовки </a:t>
            </a:r>
            <a:br>
              <a:rPr lang="ru-RU" sz="4000" dirty="0"/>
            </a:br>
            <a:r>
              <a:rPr lang="ru-RU" sz="4000" dirty="0"/>
              <a:t>учащихся 9 и 11 классов </a:t>
            </a:r>
            <a:br>
              <a:rPr lang="ru-RU" sz="4000" dirty="0"/>
            </a:br>
            <a:r>
              <a:rPr lang="ru-RU" sz="4000" dirty="0"/>
              <a:t>к ОГЭ/ЕГЭ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3EAB7EE1-DD9E-4038-8A24-7F3FF81B65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(на примере экзамена по математике)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1B30B2-2A6F-41A5-AEF0-5330A063C2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116632"/>
            <a:ext cx="1774726" cy="133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31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319735"/>
              </p:ext>
            </p:extLst>
          </p:nvPr>
        </p:nvGraphicFramePr>
        <p:xfrm>
          <a:off x="1547664" y="980728"/>
          <a:ext cx="6803096" cy="506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4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Номер задания в базовом ЕГЭ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Тематика</a:t>
                      </a:r>
                      <a:r>
                        <a:rPr lang="ru-RU" baseline="0" dirty="0"/>
                        <a:t>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Номер задания в профиль-ном ЕГЭ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Задания 6, 20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Текстовая 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11.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Диаграммы, графики, таблицы</a:t>
                      </a:r>
                      <a:endParaRPr lang="ru-RU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2</a:t>
                      </a:r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10.</a:t>
                      </a:r>
                      <a:endParaRPr lang="ru-RU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Задача по теории вероятности.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7.</a:t>
                      </a:r>
                      <a:endParaRPr lang="ru-RU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Уравнения из различных тем (линейные, квадратные, показательные, логарифмические). </a:t>
                      </a:r>
                      <a:endParaRPr lang="ru-RU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Задания 5, 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Задания 8, 15.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Геометрия (раздел планиметрия).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Задания 6, 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Задания 13, 16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Геометрия (раздел стереометрия).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Задания 8, 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Преобразование выражений.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3.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Задача на проценты и нахождение части от целого.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17. 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Решение неравенств</a:t>
                      </a:r>
                      <a:endParaRPr lang="ru-RU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15</a:t>
                      </a:r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3377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Задача по теории чисел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57419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79712" y="116632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Сравнительная таблица структуры заданий по математике в ЕГЭ базового и профильного уровней (лист1)</a:t>
            </a:r>
          </a:p>
        </p:txBody>
      </p:sp>
    </p:spTree>
    <p:extLst>
      <p:ext uri="{BB962C8B-B14F-4D97-AF65-F5344CB8AC3E}">
        <p14:creationId xmlns:p14="http://schemas.microsoft.com/office/powerpoint/2010/main" val="2739712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716732"/>
              </p:ext>
            </p:extLst>
          </p:nvPr>
        </p:nvGraphicFramePr>
        <p:xfrm>
          <a:off x="1403648" y="1340768"/>
          <a:ext cx="6803096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Номер задания в базовом ЕГЭ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Тематика</a:t>
                      </a:r>
                      <a:r>
                        <a:rPr lang="ru-RU" baseline="0" dirty="0"/>
                        <a:t>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Номер задания в профильном ЕГЭ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Действия с дробными числами.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Элементарные действия со степенями.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5.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Вычисление значений выражений 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(тригонометрических, 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логарифмических.)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9.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Размеры и единицы измерения.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12.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Задача на выбор оптимального варианта.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14.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Графики</a:t>
                      </a: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функций и их свойства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18.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Логическая задача.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59632" y="29200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Сравнительная таблица структуры заданий по математике в ЕГЭ базового и профильного уровней (лист2)</a:t>
            </a:r>
          </a:p>
        </p:txBody>
      </p:sp>
    </p:spTree>
    <p:extLst>
      <p:ext uri="{BB962C8B-B14F-4D97-AF65-F5344CB8AC3E}">
        <p14:creationId xmlns:p14="http://schemas.microsoft.com/office/powerpoint/2010/main" val="2996508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453333"/>
              </p:ext>
            </p:extLst>
          </p:nvPr>
        </p:nvGraphicFramePr>
        <p:xfrm>
          <a:off x="1547664" y="980728"/>
          <a:ext cx="6659080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Номер задания в базовом ЕГЭ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Тематика</a:t>
                      </a:r>
                      <a:r>
                        <a:rPr lang="ru-RU" baseline="0" dirty="0"/>
                        <a:t>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Номер задания в профильном ЕГЭ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Геометрия на клетчатой бумаге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3</a:t>
                      </a:r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360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Производная и первообразная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5148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Прикладная 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689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Нахождение мин\макс значения функции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Задание 12</a:t>
                      </a:r>
                      <a:endParaRPr lang="ru-RU" sz="12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Финансовая 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Задача с параметром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dirty="0"/>
                        <a:t>Задание 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59632" y="29200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Сравнительная таблица структуры заданий по математике в ЕГЭ базового и профильного уровней (лист3)</a:t>
            </a:r>
          </a:p>
        </p:txBody>
      </p:sp>
    </p:spTree>
    <p:extLst>
      <p:ext uri="{BB962C8B-B14F-4D97-AF65-F5344CB8AC3E}">
        <p14:creationId xmlns:p14="http://schemas.microsoft.com/office/powerpoint/2010/main" val="3948872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99E434-714A-4AF8-97BD-360BA8825F43}"/>
              </a:ext>
            </a:extLst>
          </p:cNvPr>
          <p:cNvSpPr txBox="1"/>
          <p:nvPr/>
        </p:nvSpPr>
        <p:spPr>
          <a:xfrm>
            <a:off x="2339752" y="1340768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Спасибо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8DB867-5B87-4DDA-83BA-FB9EB4745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2554553"/>
            <a:ext cx="2982478" cy="225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85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BC79D47-00B5-4BE4-87C4-DD4493CC3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252818"/>
            <a:ext cx="7704667" cy="727910"/>
          </a:xfrm>
        </p:spPr>
        <p:txBody>
          <a:bodyPr>
            <a:normAutofit/>
          </a:bodyPr>
          <a:lstStyle/>
          <a:p>
            <a:r>
              <a:rPr lang="ru-RU" sz="2800" dirty="0"/>
              <a:t>План работы при подготовке к ОГЭ/ЕГЭ.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85C3C-8708-453D-9A4F-07C2067773EE}"/>
              </a:ext>
            </a:extLst>
          </p:cNvPr>
          <p:cNvSpPr txBox="1"/>
          <p:nvPr/>
        </p:nvSpPr>
        <p:spPr>
          <a:xfrm>
            <a:off x="1763593" y="1124744"/>
            <a:ext cx="626469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>
                <a:solidFill>
                  <a:srgbClr val="002060"/>
                </a:solidFill>
              </a:rPr>
              <a:t>Подготовительный этап.</a:t>
            </a:r>
          </a:p>
          <a:p>
            <a:pPr marL="800100" lvl="1" indent="-342900">
              <a:buAutoNum type="arabicPeriod"/>
            </a:pPr>
            <a:r>
              <a:rPr lang="ru-RU" dirty="0"/>
              <a:t>Получение информации о намерениях учеников сдавать базовый или профильный уровень экзамена </a:t>
            </a:r>
            <a:r>
              <a:rPr lang="ru-RU" dirty="0">
                <a:solidFill>
                  <a:srgbClr val="FF0000"/>
                </a:solidFill>
              </a:rPr>
              <a:t>(только для ЕГЭ).</a:t>
            </a:r>
          </a:p>
          <a:p>
            <a:pPr marL="800100" lvl="1" indent="-342900">
              <a:buAutoNum type="arabicPeriod"/>
            </a:pPr>
            <a:r>
              <a:rPr lang="ru-RU" dirty="0"/>
              <a:t>Проведение пробного экзамена (входной контроль).</a:t>
            </a:r>
          </a:p>
          <a:p>
            <a:pPr marL="800100" lvl="1" indent="-342900">
              <a:buAutoNum type="arabicPeriod"/>
            </a:pPr>
            <a:r>
              <a:rPr lang="ru-RU" dirty="0"/>
              <a:t>Анализ результатов входного контроля.</a:t>
            </a:r>
          </a:p>
          <a:p>
            <a:pPr marL="800100" lvl="1" indent="-342900">
              <a:buAutoNum type="arabicPeriod"/>
            </a:pPr>
            <a:r>
              <a:rPr lang="ru-RU" dirty="0"/>
              <a:t>Приобретение необходимой учебной литературы: сборника типовых экзаменационных вариантов, тематического сборника задач.</a:t>
            </a:r>
          </a:p>
          <a:p>
            <a:pPr marL="800100" lvl="1" indent="-342900">
              <a:buAutoNum type="arabicPeriod"/>
            </a:pPr>
            <a:r>
              <a:rPr lang="ru-RU" dirty="0"/>
              <a:t>Приобретение тетради со съемными листами.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8CC9F6B-C188-474D-9EE5-01811F2FED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450948"/>
            <a:ext cx="1529919" cy="21273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1255DA-8259-4DF2-B77D-2C3020C0F9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662" y="4440349"/>
            <a:ext cx="1418233" cy="21273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3743D2-5BD7-4017-A74D-CFBC519474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4" y="4450948"/>
            <a:ext cx="1565130" cy="215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387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BC79D47-00B5-4BE4-87C4-DD4493CC3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88640"/>
            <a:ext cx="7704667" cy="792088"/>
          </a:xfrm>
        </p:spPr>
        <p:txBody>
          <a:bodyPr>
            <a:normAutofit/>
          </a:bodyPr>
          <a:lstStyle/>
          <a:p>
            <a:r>
              <a:rPr lang="ru-RU" sz="2800" dirty="0"/>
              <a:t>План работы при подготовке к ОГЭ/ЕГЭ.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85C3C-8708-453D-9A4F-07C2067773EE}"/>
              </a:ext>
            </a:extLst>
          </p:cNvPr>
          <p:cNvSpPr txBox="1"/>
          <p:nvPr/>
        </p:nvSpPr>
        <p:spPr>
          <a:xfrm>
            <a:off x="1691680" y="1006614"/>
            <a:ext cx="727280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/>
              <a:t>Подготовительный этап.</a:t>
            </a:r>
          </a:p>
          <a:p>
            <a:pPr marL="342900" indent="-342900">
              <a:buAutoNum type="arabicPeriod"/>
            </a:pPr>
            <a:r>
              <a:rPr lang="ru-RU" sz="2800" dirty="0"/>
              <a:t>Этап собственно подготовки к экзамену.</a:t>
            </a:r>
          </a:p>
          <a:p>
            <a:pPr marL="800100" lvl="1" indent="-342900">
              <a:buAutoNum type="arabicPeriod"/>
            </a:pPr>
            <a:r>
              <a:rPr lang="ru-RU" dirty="0"/>
              <a:t>В течение учебного года на уроках алгебры и геометрии по темам, входящим в ЕГЭ, осуществляем разбор задач из тематического сборника.</a:t>
            </a:r>
          </a:p>
          <a:p>
            <a:pPr marL="800100" lvl="1" indent="-342900">
              <a:buAutoNum type="arabicPeriod"/>
            </a:pPr>
            <a:r>
              <a:rPr lang="ru-RU" dirty="0"/>
              <a:t>На дополнительных занятиях (1 урок в неделю) осуществляем повторение изученного в 5-10 (5-8) классах и разбор задач по этим темам из тематического сборника в 1-м учебном полугодии  - по алгебре.</a:t>
            </a:r>
          </a:p>
          <a:p>
            <a:pPr marL="800100" lvl="1" indent="-342900">
              <a:buAutoNum type="arabicPeriod"/>
            </a:pPr>
            <a:r>
              <a:rPr lang="ru-RU" dirty="0"/>
              <a:t>Проводим периодический контроль уровня подготовки путем проведения пробного тестирования в формате ОГЭ/ЕГЭ.</a:t>
            </a:r>
          </a:p>
          <a:p>
            <a:pPr marL="800100" lvl="1" indent="-342900">
              <a:buAutoNum type="arabicPeriod"/>
            </a:pPr>
            <a:r>
              <a:rPr lang="ru-RU" dirty="0"/>
              <a:t>По мере освоения алгебры в качестве домашнего задания даются также типовые варианты из приобретенного сборника.</a:t>
            </a:r>
          </a:p>
          <a:p>
            <a:pPr marL="800100" lvl="1" indent="-342900">
              <a:buAutoNum type="arabicPeriod"/>
            </a:pPr>
            <a:r>
              <a:rPr lang="ru-RU" dirty="0"/>
              <a:t>На дополнительных занятиях во 2-м учебном полугодии повторяем изученное в 5-10 (5-8) классах по геометрии и решаем задачи из тематического сборника.</a:t>
            </a:r>
          </a:p>
          <a:p>
            <a:pPr marL="800100" lvl="1" indent="-342900">
              <a:buAutoNum type="arabicPeriod"/>
            </a:pPr>
            <a:r>
              <a:rPr lang="ru-RU" dirty="0"/>
              <a:t>По мере освоения геометрии в качестве домашнего задания даются также все типовые варианты из приобретенного сборника.</a:t>
            </a:r>
          </a:p>
        </p:txBody>
      </p:sp>
    </p:spTree>
    <p:extLst>
      <p:ext uri="{BB962C8B-B14F-4D97-AF65-F5344CB8AC3E}">
        <p14:creationId xmlns:p14="http://schemas.microsoft.com/office/powerpoint/2010/main" val="1490067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BC79D47-00B5-4BE4-87C4-DD4493CC3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88640"/>
            <a:ext cx="7704667" cy="648072"/>
          </a:xfrm>
        </p:spPr>
        <p:txBody>
          <a:bodyPr>
            <a:normAutofit/>
          </a:bodyPr>
          <a:lstStyle/>
          <a:p>
            <a:r>
              <a:rPr lang="ru-RU" sz="2800" dirty="0"/>
              <a:t>План работы при подготовке к ОГЭ/ЕГЭ.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85C3C-8708-453D-9A4F-07C2067773EE}"/>
              </a:ext>
            </a:extLst>
          </p:cNvPr>
          <p:cNvSpPr txBox="1"/>
          <p:nvPr/>
        </p:nvSpPr>
        <p:spPr>
          <a:xfrm>
            <a:off x="1691680" y="963305"/>
            <a:ext cx="662473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/>
              <a:t>Подготовительный этап.</a:t>
            </a:r>
          </a:p>
          <a:p>
            <a:pPr marL="342900" indent="-342900">
              <a:buAutoNum type="arabicPeriod"/>
            </a:pPr>
            <a:r>
              <a:rPr lang="ru-RU" dirty="0"/>
              <a:t>Этап собственно подготовки к экзамену.</a:t>
            </a:r>
          </a:p>
          <a:p>
            <a:pPr marL="342900" indent="-342900">
              <a:buAutoNum type="arabicPeriod"/>
            </a:pPr>
            <a:r>
              <a:rPr lang="ru-RU" sz="2800" dirty="0"/>
              <a:t>Заключительный этап.</a:t>
            </a:r>
          </a:p>
          <a:p>
            <a:pPr marL="800100" lvl="1" indent="-342900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Проведение пробного экзамена (выходной контроль).</a:t>
            </a:r>
          </a:p>
          <a:p>
            <a:pPr marL="800100" lvl="1" indent="-342900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Анализ результатов пробного экзамена. Выдача индивидуальных дополнительных заданий 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A7BFAF0-A787-41C5-9B24-2E19536907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429000"/>
            <a:ext cx="5328592" cy="299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2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980C1-3873-4517-80A3-CEE0288AD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При выборе последовательности тем </a:t>
            </a:r>
            <a:br>
              <a:rPr lang="ru-RU" sz="2800" dirty="0"/>
            </a:br>
            <a:r>
              <a:rPr lang="ru-RU" sz="2800" dirty="0"/>
              <a:t>при подготовке к экзамену </a:t>
            </a:r>
            <a:br>
              <a:rPr lang="ru-RU" sz="2800" dirty="0"/>
            </a:br>
            <a:r>
              <a:rPr lang="ru-RU" sz="2800" dirty="0"/>
              <a:t>необходимо учитывать: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CDB223-49B4-44B2-8E48-3355AD93E649}"/>
              </a:ext>
            </a:extLst>
          </p:cNvPr>
          <p:cNvSpPr txBox="1"/>
          <p:nvPr/>
        </p:nvSpPr>
        <p:spPr>
          <a:xfrm>
            <a:off x="2123728" y="2132856"/>
            <a:ext cx="576064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/>
              <a:t>уровень способностей и текущих знаний учащихся;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/>
              <a:t>уровень сложности различных заданий ОГЭ/ЕГЭ;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/>
              <a:t>наличие среди учащихся выбравших профильный ЕГЭ (для 11 класса);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/>
              <a:t> число баллов , в которое оценивается выполнение того или иного задания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350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9876BB-3701-45C5-8991-AF5F36BEE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595535"/>
          </a:xfrm>
        </p:spPr>
        <p:txBody>
          <a:bodyPr>
            <a:normAutofit/>
          </a:bodyPr>
          <a:lstStyle/>
          <a:p>
            <a:r>
              <a:rPr lang="ru-RU" sz="2800" dirty="0"/>
              <a:t>Сложность и оценивание ОГЭ.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103EE5F-D1FE-4C39-9B5B-326CA5A7BC4C}"/>
              </a:ext>
            </a:extLst>
          </p:cNvPr>
          <p:cNvSpPr/>
          <p:nvPr/>
        </p:nvSpPr>
        <p:spPr>
          <a:xfrm>
            <a:off x="1473424" y="1891419"/>
            <a:ext cx="68200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ОГЭ по математике состоит из 26 заданий,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 в т.ч. 20 заданий с кратким ответом оцениваются в 1 балл каждое; 6 заданий с развернутым ответом оцениваются в 2 балла каждое.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539AAE-A158-4711-B039-000F2F6332C2}"/>
              </a:ext>
            </a:extLst>
          </p:cNvPr>
          <p:cNvSpPr txBox="1"/>
          <p:nvPr/>
        </p:nvSpPr>
        <p:spPr>
          <a:xfrm>
            <a:off x="1547664" y="2853803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 этом из 26 заданий минимум 14 заданий с кратким ответом и 1 задача с развернутым ответом относятся к курсу математики 5-8 класса.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77964" y="1091553"/>
            <a:ext cx="7029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Порядок оценки результатов ОГЭ в настоящее время регулируется 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Распоряжением </a:t>
            </a:r>
            <a:r>
              <a:rPr lang="ru-RU" dirty="0" err="1">
                <a:solidFill>
                  <a:prstClr val="black"/>
                </a:solidFill>
              </a:rPr>
              <a:t>Рособрнадзора</a:t>
            </a:r>
            <a:r>
              <a:rPr lang="ru-RU" dirty="0">
                <a:solidFill>
                  <a:prstClr val="black"/>
                </a:solidFill>
              </a:rPr>
              <a:t> РФ №10-151 от 27.02.19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4005064"/>
            <a:ext cx="54006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Соответствие между баллами ОГЭ по математике  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и отметками по пятибалльной системе оценивания.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45447"/>
              </p:ext>
            </p:extLst>
          </p:nvPr>
        </p:nvGraphicFramePr>
        <p:xfrm>
          <a:off x="1835696" y="4797152"/>
          <a:ext cx="6650188" cy="16976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6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6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89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72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15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Отметка по пятибалльной системе оценивания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"2"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(неудовлетворительно)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"3"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(удовлетворительно)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"4"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(хорошо)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"5"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(отлично)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Первичный балл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0 - 7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8 - 14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15 - 21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22 - 32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539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712900"/>
            <a:ext cx="6006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Порядок оценки результатов ЕГЭ регулируется </a:t>
            </a:r>
          </a:p>
          <a:p>
            <a:r>
              <a:rPr lang="ru-RU" dirty="0"/>
              <a:t>Распоряжением Рособрнадзора РФ №1122-10 от 16.07.19г.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3707330"/>
            <a:ext cx="6912769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Соответствие между баллами ЕГЭ по математике базового уровня </a:t>
            </a:r>
          </a:p>
          <a:p>
            <a:pPr algn="ctr"/>
            <a:r>
              <a:rPr lang="ru-RU" dirty="0"/>
              <a:t>и отметками по пятибалльной системе оценивания.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3201" y="1484784"/>
            <a:ext cx="6006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ЕГЭ по математике базового уровня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93400" y="211587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ЕГЭ базового уровня состоит из 20 заданий с кратким ответом, каждое из которых оценивается в 1 балл. 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EB861D2E-80C8-4474-BA08-53CE92784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76337"/>
              </p:ext>
            </p:extLst>
          </p:nvPr>
        </p:nvGraphicFramePr>
        <p:xfrm>
          <a:off x="1652462" y="4437112"/>
          <a:ext cx="6879979" cy="16976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6851">
                  <a:extLst>
                    <a:ext uri="{9D8B030D-6E8A-4147-A177-3AD203B41FA5}">
                      <a16:colId xmlns:a16="http://schemas.microsoft.com/office/drawing/2014/main" val="1323358367"/>
                    </a:ext>
                  </a:extLst>
                </a:gridCol>
                <a:gridCol w="1416953">
                  <a:extLst>
                    <a:ext uri="{9D8B030D-6E8A-4147-A177-3AD203B41FA5}">
                      <a16:colId xmlns:a16="http://schemas.microsoft.com/office/drawing/2014/main" val="821644991"/>
                    </a:ext>
                  </a:extLst>
                </a:gridCol>
                <a:gridCol w="1453927">
                  <a:extLst>
                    <a:ext uri="{9D8B030D-6E8A-4147-A177-3AD203B41FA5}">
                      <a16:colId xmlns:a16="http://schemas.microsoft.com/office/drawing/2014/main" val="415297299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53570062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8773983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Отметка по пятибалльной системе оценивания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"2"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(неудовлетворительно)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"3"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(удовлетворительно)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"4"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(хорошо)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"5"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(отлично)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3389551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Первичный балл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0 - 6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7 - 11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12 - 16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17 - 20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anchor="ctr"/>
                </a:tc>
                <a:extLst>
                  <a:ext uri="{0D108BD9-81ED-4DB2-BD59-A6C34878D82A}">
                    <a16:rowId xmlns:a16="http://schemas.microsoft.com/office/drawing/2014/main" val="2378381510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272296" y="181378"/>
            <a:ext cx="496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3175" cmpd="sng">
                  <a:noFill/>
                </a:ln>
                <a:solidFill>
                  <a:prstClr val="black"/>
                </a:solidFill>
                <a:ea typeface="+mj-ea"/>
                <a:cs typeface="+mj-cs"/>
              </a:rPr>
              <a:t>Сложность и оценивание ЕГЭ.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92264" y="2756883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При этом из 20 заданий минимум 14 относятся к курсу математики 5-9 класса, минимум 1 задание – к курсу 10 класса. Дается большой справочный материал.</a:t>
            </a:r>
          </a:p>
        </p:txBody>
      </p:sp>
    </p:spTree>
    <p:extLst>
      <p:ext uri="{BB962C8B-B14F-4D97-AF65-F5344CB8AC3E}">
        <p14:creationId xmlns:p14="http://schemas.microsoft.com/office/powerpoint/2010/main" val="218695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04664"/>
            <a:ext cx="64594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ЕГЭ по математике профильного уровня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90222" y="2214641"/>
            <a:ext cx="5184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ЕГЭ профильного уровня состоит из 19 заданий, 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в </a:t>
            </a:r>
            <a:r>
              <a:rPr lang="ru-RU" dirty="0" err="1">
                <a:solidFill>
                  <a:prstClr val="black"/>
                </a:solidFill>
              </a:rPr>
              <a:t>т.ч</a:t>
            </a:r>
            <a:r>
              <a:rPr lang="ru-RU" dirty="0">
                <a:solidFill>
                  <a:prstClr val="black"/>
                </a:solidFill>
              </a:rPr>
              <a:t>. 12  - задания с кратким ответом, 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           7 – задания с развернутым ответом.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1014312"/>
            <a:ext cx="3528392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</a:rPr>
              <a:t>Соответствие между первичными баллами ЕГЭ по математике профильного уровня и тестовыми баллами.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43A87249-14CA-44F7-B978-39C25B7D7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797051"/>
              </p:ext>
            </p:extLst>
          </p:nvPr>
        </p:nvGraphicFramePr>
        <p:xfrm>
          <a:off x="6012160" y="2382638"/>
          <a:ext cx="2441618" cy="40706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7482">
                  <a:extLst>
                    <a:ext uri="{9D8B030D-6E8A-4147-A177-3AD203B41FA5}">
                      <a16:colId xmlns:a16="http://schemas.microsoft.com/office/drawing/2014/main" val="331207747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646751916"/>
                    </a:ext>
                  </a:extLst>
                </a:gridCol>
              </a:tblGrid>
              <a:tr h="50085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Первичный балл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Тестовый балл</a:t>
                      </a:r>
                      <a:endParaRPr lang="ru-RU" sz="14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4031048894"/>
                  </a:ext>
                </a:extLst>
              </a:tr>
              <a:tr h="3091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 (минимум)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1664717187"/>
                  </a:ext>
                </a:extLst>
              </a:tr>
              <a:tr h="3091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ea typeface="Calibri" panose="020F0502020204030204" pitchFamily="34" charset="0"/>
                          <a:cs typeface="Arial" pitchFamily="34" charset="0"/>
                        </a:rPr>
                        <a:t>39</a:t>
                      </a: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1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277959200"/>
                  </a:ext>
                </a:extLst>
              </a:tr>
              <a:tr h="3091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1651312907"/>
                  </a:ext>
                </a:extLst>
              </a:tr>
              <a:tr h="6925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С 14 по 28</a:t>
                      </a:r>
                      <a:endParaRPr lang="ru-RU" sz="14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Добавляется по 2 балла (до 98)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2334003076"/>
                  </a:ext>
                </a:extLst>
              </a:tr>
              <a:tr h="3091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ru-RU" sz="14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3662638657"/>
                  </a:ext>
                </a:extLst>
              </a:tr>
              <a:tr h="3091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ru-RU" sz="14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4132372144"/>
                  </a:ext>
                </a:extLst>
              </a:tr>
              <a:tr h="3091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ru-RU" sz="14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3193950076"/>
                  </a:ext>
                </a:extLst>
              </a:tr>
              <a:tr h="3091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ru-RU" sz="14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4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8560" marR="38560" marT="63438" marB="63438"/>
                </a:tc>
                <a:extLst>
                  <a:ext uri="{0D108BD9-81ED-4DB2-BD59-A6C34878D82A}">
                    <a16:rowId xmlns:a16="http://schemas.microsoft.com/office/drawing/2014/main" val="40031309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55576" y="357301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При этом из 20 заданий только 6 относятся к курсу математики 5-9 класса, минимум 8 заданий – к курсу 10-11 класса, остальные 5 задач рассматриваются при углубленном изучении предмета. Дается небольшой справочный материал по тригонометрии.</a:t>
            </a:r>
          </a:p>
        </p:txBody>
      </p:sp>
    </p:spTree>
    <p:extLst>
      <p:ext uri="{BB962C8B-B14F-4D97-AF65-F5344CB8AC3E}">
        <p14:creationId xmlns:p14="http://schemas.microsoft.com/office/powerpoint/2010/main" val="851565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6EDB1-FA54-4E09-BB5E-215A39E3F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332656"/>
            <a:ext cx="7704667" cy="739551"/>
          </a:xfrm>
        </p:spPr>
        <p:txBody>
          <a:bodyPr>
            <a:normAutofit/>
          </a:bodyPr>
          <a:lstStyle/>
          <a:p>
            <a:r>
              <a:rPr lang="ru-RU" sz="2800" dirty="0"/>
              <a:t>Проблемы при работе с выпускниками: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AE5B0F-8D93-4CDE-A264-D5B3452B164B}"/>
              </a:ext>
            </a:extLst>
          </p:cNvPr>
          <p:cNvSpPr txBox="1"/>
          <p:nvPr/>
        </p:nvSpPr>
        <p:spPr>
          <a:xfrm>
            <a:off x="1691680" y="1196752"/>
            <a:ext cx="68407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/>
              <a:t>Самоуверенность учащихся.</a:t>
            </a:r>
          </a:p>
          <a:p>
            <a:pPr marL="342900" indent="-342900">
              <a:buAutoNum type="arabicPeriod"/>
            </a:pPr>
            <a:r>
              <a:rPr lang="ru-RU" dirty="0"/>
              <a:t>Незнание элементарных основ предмета (даже таблицы умножения!)</a:t>
            </a:r>
          </a:p>
          <a:p>
            <a:pPr marL="342900" indent="-342900">
              <a:buAutoNum type="arabicPeriod"/>
            </a:pPr>
            <a:r>
              <a:rPr lang="ru-RU" dirty="0"/>
              <a:t>Невнимательность при чтении заданий.</a:t>
            </a:r>
          </a:p>
          <a:p>
            <a:pPr marL="342900" indent="-342900">
              <a:buAutoNum type="arabicPeriod"/>
            </a:pPr>
            <a:r>
              <a:rPr lang="ru-RU" dirty="0"/>
              <a:t>Частое невыполнение домашних заданий (даже пробных вариантов тестов!)</a:t>
            </a:r>
          </a:p>
          <a:p>
            <a:pPr marL="342900" indent="-342900">
              <a:buAutoNum type="arabicPeriod"/>
            </a:pPr>
            <a:r>
              <a:rPr lang="ru-RU" dirty="0"/>
              <a:t>Неспособность систематизировать свою работу по подготовке к экзамену (отсутствие единой тетради).</a:t>
            </a:r>
          </a:p>
          <a:p>
            <a:pPr marL="342900" indent="-342900">
              <a:buAutoNum type="arabicPeriod"/>
            </a:pPr>
            <a:r>
              <a:rPr lang="ru-RU" dirty="0"/>
              <a:t>Частые пропуски занятий.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6CF4A3-B6B7-429B-8E60-F8EB3DCF95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005064"/>
            <a:ext cx="410445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869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738</TotalTime>
  <Words>1036</Words>
  <Application>Microsoft Office PowerPoint</Application>
  <PresentationFormat>Экран (4:3)</PresentationFormat>
  <Paragraphs>175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Corbel</vt:lpstr>
      <vt:lpstr>Times New Roman</vt:lpstr>
      <vt:lpstr>Wingdings</vt:lpstr>
      <vt:lpstr>Параллакс</vt:lpstr>
      <vt:lpstr>Организация подготовки  учащихся 9 и 11 классов  к ОГЭ/ЕГЭ </vt:lpstr>
      <vt:lpstr>План работы при подготовке к ОГЭ/ЕГЭ.</vt:lpstr>
      <vt:lpstr>План работы при подготовке к ОГЭ/ЕГЭ.</vt:lpstr>
      <vt:lpstr>План работы при подготовке к ОГЭ/ЕГЭ.</vt:lpstr>
      <vt:lpstr>При выборе последовательности тем  при подготовке к экзамену  необходимо учитывать: </vt:lpstr>
      <vt:lpstr>Сложность и оценивание ОГЭ.</vt:lpstr>
      <vt:lpstr>Презентация PowerPoint</vt:lpstr>
      <vt:lpstr>Презентация PowerPoint</vt:lpstr>
      <vt:lpstr>Проблемы при работе с выпускниками: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SPEEDxp</dc:creator>
  <cp:lastModifiedBy>Виктория Клейникова</cp:lastModifiedBy>
  <cp:revision>75</cp:revision>
  <dcterms:created xsi:type="dcterms:W3CDTF">2019-08-28T08:08:48Z</dcterms:created>
  <dcterms:modified xsi:type="dcterms:W3CDTF">2020-05-21T13:17:57Z</dcterms:modified>
</cp:coreProperties>
</file>