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6" autoAdjust="0"/>
    <p:restoredTop sz="94660"/>
  </p:normalViewPr>
  <p:slideViewPr>
    <p:cSldViewPr snapToGrid="0">
      <p:cViewPr varScale="1">
        <p:scale>
          <a:sx n="67" d="100"/>
          <a:sy n="67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57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6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4939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472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9045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478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81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5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42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20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55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39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7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0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53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CD141-32BD-4AC7-908F-CEECC8BF13D8}" type="datetimeFigureOut">
              <a:rPr lang="ru-RU" smtClean="0"/>
              <a:t>21/05/20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D5FFAE6-9296-4ED1-B156-8281D06DD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7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1E50220-5ABB-49F7-AFA2-B2A5C3262673}"/>
              </a:ext>
            </a:extLst>
          </p:cNvPr>
          <p:cNvSpPr/>
          <p:nvPr/>
        </p:nvSpPr>
        <p:spPr>
          <a:xfrm>
            <a:off x="1875197" y="2708920"/>
            <a:ext cx="844160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одночлены</a:t>
            </a:r>
            <a:endParaRPr lang="ru-RU" sz="6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id="{B456CE25-FDC0-4035-AA43-82599F2E44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47528" y="599617"/>
            <a:ext cx="3786690" cy="365125"/>
          </a:xfrm>
        </p:spPr>
        <p:txBody>
          <a:bodyPr/>
          <a:lstStyle/>
          <a:p>
            <a:fld id="{88931E78-1DD9-45AC-99D5-E33A1686FF0B}" type="datetime1">
              <a:rPr lang="ru-RU" sz="3200" b="1">
                <a:solidFill>
                  <a:srgbClr val="FF0000"/>
                </a:solidFill>
              </a:rPr>
              <a:t>21/05/20</a:t>
            </a:fld>
            <a:endParaRPr lang="ru-RU" sz="3200" b="1">
              <a:solidFill>
                <a:srgbClr val="FF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067987-3985-440F-9984-637F12E76A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669" y="3429000"/>
            <a:ext cx="2975097" cy="294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42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76775" y="1412777"/>
            <a:ext cx="9649252" cy="5202513"/>
          </a:xfrm>
          <a:prstGeom prst="rect">
            <a:avLst/>
          </a:prstGeom>
          <a:solidFill>
            <a:srgbClr val="444D26">
              <a:lumMod val="20000"/>
              <a:lumOff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438150" indent="-319088" algn="l" rtl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02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7BC29"/>
              </a:buClr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025" indent="-182563" algn="l" rtl="0" fontAlgn="base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5575" indent="-182563" algn="l" rtl="0" fontAlgn="base">
              <a:spcBef>
                <a:spcPct val="20000"/>
              </a:spcBef>
              <a:spcAft>
                <a:spcPct val="0"/>
              </a:spcAft>
              <a:buClr>
                <a:srgbClr val="9C85C0"/>
              </a:buClr>
              <a:buFont typeface="Wingdings 3" pitchFamily="18" charset="2"/>
              <a:buChar char="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r>
              <a:rPr lang="ru-RU" sz="4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1. Выпишите коэффициенты одночленов</a:t>
            </a: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r>
              <a:rPr lang="ru-RU" sz="4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dirty="0">
                <a:solidFill>
                  <a:sysClr val="windowText" lastClr="000000"/>
                </a:solidFill>
                <a:latin typeface="Corbel"/>
              </a:rPr>
              <a:t>4а</a:t>
            </a:r>
            <a:r>
              <a:rPr lang="ru-RU" sz="4000" baseline="30000" dirty="0">
                <a:solidFill>
                  <a:sysClr val="windowText" lastClr="000000"/>
                </a:solidFill>
                <a:latin typeface="Corbel"/>
              </a:rPr>
              <a:t>4</a:t>
            </a:r>
            <a:r>
              <a:rPr lang="ru-RU" sz="4000" dirty="0">
                <a:solidFill>
                  <a:sysClr val="windowText" lastClr="000000"/>
                </a:solidFill>
                <a:latin typeface="Corbel"/>
              </a:rPr>
              <a:t>у</a:t>
            </a:r>
            <a:r>
              <a:rPr lang="ru-RU" sz="4000" baseline="30000" dirty="0">
                <a:solidFill>
                  <a:sysClr val="windowText" lastClr="000000"/>
                </a:solidFill>
                <a:latin typeface="Corbel"/>
              </a:rPr>
              <a:t>2</a:t>
            </a:r>
            <a:r>
              <a:rPr lang="ru-RU" sz="4000" dirty="0">
                <a:solidFill>
                  <a:sysClr val="windowText" lastClr="000000"/>
                </a:solidFill>
                <a:latin typeface="Corbel"/>
              </a:rPr>
              <a:t>   ;  8z</a:t>
            </a:r>
            <a:r>
              <a:rPr lang="ru-RU" sz="4000" baseline="30000" dirty="0">
                <a:solidFill>
                  <a:sysClr val="windowText" lastClr="000000"/>
                </a:solidFill>
                <a:latin typeface="Corbel"/>
              </a:rPr>
              <a:t>3.</a:t>
            </a:r>
            <a:r>
              <a:rPr lang="ru-RU" sz="4000" dirty="0">
                <a:solidFill>
                  <a:sysClr val="windowText" lastClr="000000"/>
                </a:solidFill>
                <a:latin typeface="Corbel"/>
              </a:rPr>
              <a:t>2в</a:t>
            </a:r>
            <a:r>
              <a:rPr lang="ru-RU" sz="4000" baseline="30000" dirty="0">
                <a:solidFill>
                  <a:sysClr val="windowText" lastClr="000000"/>
                </a:solidFill>
                <a:latin typeface="Corbel"/>
              </a:rPr>
              <a:t>5</a:t>
            </a:r>
            <a:r>
              <a:rPr lang="ru-RU" sz="4000" dirty="0">
                <a:solidFill>
                  <a:sysClr val="windowText" lastClr="000000"/>
                </a:solidFill>
                <a:latin typeface="Corbel"/>
              </a:rPr>
              <a:t> ;   с</a:t>
            </a:r>
            <a:r>
              <a:rPr lang="ru-RU" sz="4000" baseline="30000" dirty="0">
                <a:solidFill>
                  <a:sysClr val="windowText" lastClr="000000"/>
                </a:solidFill>
                <a:latin typeface="Corbel"/>
              </a:rPr>
              <a:t>6.</a:t>
            </a:r>
            <a:r>
              <a:rPr lang="ru-RU" sz="4000" dirty="0">
                <a:solidFill>
                  <a:sysClr val="windowText" lastClr="000000"/>
                </a:solidFill>
                <a:latin typeface="Corbel"/>
              </a:rPr>
              <a:t>7d</a:t>
            </a:r>
            <a:r>
              <a:rPr lang="ru-RU" sz="4000" baseline="30000" dirty="0">
                <a:solidFill>
                  <a:sysClr val="windowText" lastClr="000000"/>
                </a:solidFill>
                <a:latin typeface="Corbel"/>
              </a:rPr>
              <a:t>6</a:t>
            </a:r>
          </a:p>
          <a:p>
            <a:pPr marL="742950" indent="-74295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endParaRPr lang="ru-RU" sz="4000" baseline="30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r>
              <a:rPr lang="ru-RU" sz="4800" baseline="30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2. Упростите выражение </a:t>
            </a:r>
            <a:r>
              <a:rPr lang="ru-RU" sz="4400" dirty="0">
                <a:solidFill>
                  <a:sysClr val="windowText" lastClr="000000"/>
                </a:solidFill>
                <a:latin typeface="Corbel"/>
              </a:rPr>
              <a:t>(2а</a:t>
            </a:r>
            <a:r>
              <a:rPr lang="ru-RU" sz="4400" baseline="30000" dirty="0">
                <a:solidFill>
                  <a:sysClr val="windowText" lastClr="000000"/>
                </a:solidFill>
                <a:latin typeface="Corbel"/>
              </a:rPr>
              <a:t>2</a:t>
            </a:r>
            <a:r>
              <a:rPr lang="ru-RU" sz="4400" dirty="0">
                <a:solidFill>
                  <a:sysClr val="windowText" lastClr="000000"/>
                </a:solidFill>
                <a:latin typeface="Corbel"/>
              </a:rPr>
              <a:t>в</a:t>
            </a:r>
            <a:r>
              <a:rPr lang="ru-RU" sz="4400" baseline="30000" dirty="0">
                <a:solidFill>
                  <a:sysClr val="windowText" lastClr="000000"/>
                </a:solidFill>
                <a:latin typeface="Corbel"/>
              </a:rPr>
              <a:t>3</a:t>
            </a:r>
            <a:r>
              <a:rPr lang="ru-RU" sz="4400" dirty="0">
                <a:solidFill>
                  <a:sysClr val="windowText" lastClr="000000"/>
                </a:solidFill>
                <a:latin typeface="Corbel"/>
              </a:rPr>
              <a:t>)</a:t>
            </a:r>
            <a:r>
              <a:rPr lang="ru-RU" sz="4400" baseline="30000" dirty="0">
                <a:solidFill>
                  <a:sysClr val="windowText" lastClr="000000"/>
                </a:solidFill>
                <a:latin typeface="Corbel"/>
              </a:rPr>
              <a:t>3</a:t>
            </a:r>
            <a:r>
              <a:rPr lang="ru-RU" sz="4400" dirty="0">
                <a:solidFill>
                  <a:sysClr val="windowText" lastClr="000000"/>
                </a:solidFill>
                <a:latin typeface="Corbel"/>
              </a:rPr>
              <a:t> </a:t>
            </a: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r>
              <a:rPr lang="ru-RU" sz="44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3. Приведите к стандартному виду:  </a:t>
            </a: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r>
              <a:rPr lang="ru-RU" sz="44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  -2а</a:t>
            </a:r>
            <a:r>
              <a:rPr lang="ru-RU" sz="4400" baseline="30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0,5а           3а</a:t>
            </a:r>
            <a:r>
              <a:rPr lang="ru-RU" sz="4400" baseline="30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dirty="0" err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bа</a:t>
            </a:r>
            <a:r>
              <a:rPr lang="ru-RU" sz="4400" baseline="30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4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aseline="300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endParaRPr lang="ru-RU" sz="4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defTabSz="914400" fontAlgn="auto">
              <a:spcBef>
                <a:spcPts val="0"/>
              </a:spcBef>
              <a:spcAft>
                <a:spcPts val="0"/>
              </a:spcAft>
              <a:buClr>
                <a:srgbClr val="E7BC29"/>
              </a:buClr>
              <a:buNone/>
              <a:defRPr/>
            </a:pPr>
            <a:endParaRPr lang="ru-RU" sz="4000" baseline="30000" dirty="0">
              <a:solidFill>
                <a:sysClr val="windowText" lastClr="000000"/>
              </a:solidFill>
              <a:latin typeface="Corbel"/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18A24E-A0A1-43AA-8584-89C93F17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3142-A0A2-46F5-AE1D-9A37B23A3D52}" type="datetime1">
              <a:rPr lang="ru-RU" smtClean="0"/>
              <a:t>21/05/20</a:t>
            </a:fld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E1AE95-31F5-499A-8D97-424A08E5085F}"/>
              </a:ext>
            </a:extLst>
          </p:cNvPr>
          <p:cNvSpPr/>
          <p:nvPr/>
        </p:nvSpPr>
        <p:spPr>
          <a:xfrm>
            <a:off x="2007910" y="488434"/>
            <a:ext cx="12197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just">
              <a:buClr>
                <a:srgbClr val="E7BC29"/>
              </a:buClr>
              <a:buSzPct val="80000"/>
              <a:defRPr/>
            </a:pPr>
            <a:r>
              <a:rPr lang="ru-RU" sz="4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</a:p>
        </p:txBody>
      </p:sp>
    </p:spTree>
    <p:extLst>
      <p:ext uri="{BB962C8B-B14F-4D97-AF65-F5344CB8AC3E}">
        <p14:creationId xmlns:p14="http://schemas.microsoft.com/office/powerpoint/2010/main" val="168881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56" y="242711"/>
            <a:ext cx="1128228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одночлены: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если они равны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-если отличаются только коэффициентами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56603" y="3060859"/>
            <a:ext cx="10649242" cy="109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8912" indent="-320040">
              <a:buClr>
                <a:srgbClr val="A5B592"/>
              </a:buClr>
              <a:buSzPct val="80000"/>
              <a:defRPr/>
            </a:pPr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Выберите подобные одночлену  </a:t>
            </a:r>
            <a:r>
              <a:rPr lang="en-US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6а</a:t>
            </a:r>
            <a:r>
              <a:rPr lang="ru-RU" sz="4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400" baseline="30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8912" indent="-320040">
              <a:buClr>
                <a:srgbClr val="A5B592"/>
              </a:buClr>
              <a:buSzPct val="80000"/>
              <a:defRPr/>
            </a:pPr>
            <a:endParaRPr lang="ru-RU" sz="3200" baseline="30000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1CC5A9-B4C9-4828-80AE-5BA82313BF89}"/>
              </a:ext>
            </a:extLst>
          </p:cNvPr>
          <p:cNvSpPr/>
          <p:nvPr/>
        </p:nvSpPr>
        <p:spPr>
          <a:xfrm>
            <a:off x="640143" y="4252920"/>
            <a:ext cx="19094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0,5с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F99984-09DE-4A34-B828-7F588FAEDABE}"/>
              </a:ext>
            </a:extLst>
          </p:cNvPr>
          <p:cNvSpPr/>
          <p:nvPr/>
        </p:nvSpPr>
        <p:spPr>
          <a:xfrm>
            <a:off x="3111436" y="4325191"/>
            <a:ext cx="10374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6ас</a:t>
            </a:r>
            <a:endParaRPr lang="ru-RU" sz="48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2DE1682-EECF-466B-8B73-44430DB89704}"/>
              </a:ext>
            </a:extLst>
          </p:cNvPr>
          <p:cNvSpPr/>
          <p:nvPr/>
        </p:nvSpPr>
        <p:spPr>
          <a:xfrm>
            <a:off x="5163376" y="4325192"/>
            <a:ext cx="16017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2а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CAB8A27-C421-436C-A5D3-67BCB33C8593}"/>
              </a:ext>
            </a:extLst>
          </p:cNvPr>
          <p:cNvSpPr/>
          <p:nvPr/>
        </p:nvSpPr>
        <p:spPr>
          <a:xfrm>
            <a:off x="7495748" y="4325192"/>
            <a:ext cx="12426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6а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8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CBCDBC1-9A19-4DDE-A541-35E1704129D3}"/>
              </a:ext>
            </a:extLst>
          </p:cNvPr>
          <p:cNvSpPr/>
          <p:nvPr/>
        </p:nvSpPr>
        <p:spPr>
          <a:xfrm>
            <a:off x="9469047" y="4273254"/>
            <a:ext cx="17203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2ас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75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94356F-6239-4B29-9145-22AB76115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7E73-24B0-41DC-9D52-6C589BEFAB6B}" type="datetime1">
              <a:rPr lang="ru-RU" smtClean="0"/>
              <a:t>21/05/20</a:t>
            </a:fld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E9EBE83-ED1F-423A-B953-D765738E735A}"/>
              </a:ext>
            </a:extLst>
          </p:cNvPr>
          <p:cNvSpPr/>
          <p:nvPr/>
        </p:nvSpPr>
        <p:spPr>
          <a:xfrm>
            <a:off x="1631504" y="1196752"/>
            <a:ext cx="84969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Тренируемся.  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Устно №234, 235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44D679-8961-470F-965F-CC58DCC1C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105" y="3117345"/>
            <a:ext cx="3432517" cy="340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782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5886" y="60517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ru-RU" sz="36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приведения подобных одночленов (слагаемых)</a:t>
            </a:r>
            <a:br>
              <a:rPr lang="ru-RU" sz="36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kern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8669" y="1728513"/>
            <a:ext cx="106975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2450" indent="-552450">
              <a:lnSpc>
                <a:spcPct val="90000"/>
              </a:lnSpc>
              <a:buClr>
                <a:srgbClr val="A5B592"/>
              </a:buClr>
              <a:buSzPct val="80000"/>
              <a:buFont typeface="+mj-lt"/>
              <a:buAutoNum type="arabicPeriod"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Приводим все одночлены к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стандартному виду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52450" indent="-552450">
              <a:lnSpc>
                <a:spcPct val="90000"/>
              </a:lnSpc>
              <a:buClr>
                <a:srgbClr val="A5B592"/>
              </a:buClr>
              <a:buSzPct val="80000"/>
              <a:buFont typeface="+mj-lt"/>
              <a:buAutoNum type="arabicPeriod"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Убеждаемся, что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одночлены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являются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подобными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52450" indent="-552450">
              <a:lnSpc>
                <a:spcPct val="90000"/>
              </a:lnSpc>
              <a:buClr>
                <a:srgbClr val="A5B592"/>
              </a:buClr>
              <a:buSzPct val="80000"/>
              <a:buFont typeface="+mj-lt"/>
              <a:buAutoNum type="arabicPeriod"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Находим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сумму коэффициентов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подобных одночленов;</a:t>
            </a:r>
          </a:p>
          <a:p>
            <a:pPr marL="552450" indent="-552450">
              <a:lnSpc>
                <a:spcPct val="90000"/>
              </a:lnSpc>
              <a:buClr>
                <a:srgbClr val="A5B592"/>
              </a:buClr>
              <a:buSzPct val="80000"/>
              <a:buFont typeface="+mj-lt"/>
              <a:buAutoNum type="arabicPeriod"/>
              <a:defRPr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Выписываем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эту сумму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дописываем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общую буквенную часть одночленов.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3FF27A-1E75-4132-AFED-CE7638C17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C0152-CE40-4911-9966-556481021185}" type="datetime1">
              <a:rPr lang="ru-RU" smtClean="0"/>
              <a:t>21/05/20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9319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Широкоэкранный</PresentationFormat>
  <Paragraphs>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Corbel</vt:lpstr>
      <vt:lpstr>Times New Roman</vt:lpstr>
      <vt:lpstr>Trebuchet MS</vt:lpstr>
      <vt:lpstr>Wingdings 2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голованова</dc:creator>
  <cp:lastModifiedBy>Ольга голованова</cp:lastModifiedBy>
  <cp:revision>2</cp:revision>
  <dcterms:created xsi:type="dcterms:W3CDTF">2020-05-21T14:51:20Z</dcterms:created>
  <dcterms:modified xsi:type="dcterms:W3CDTF">2020-05-21T14:52:27Z</dcterms:modified>
</cp:coreProperties>
</file>