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 id="257" r:id="rId3"/>
    <p:sldId id="259" r:id="rId4"/>
    <p:sldId id="262" r:id="rId5"/>
    <p:sldId id="273" r:id="rId6"/>
    <p:sldId id="264" r:id="rId7"/>
    <p:sldId id="265" r:id="rId8"/>
    <p:sldId id="266" r:id="rId9"/>
    <p:sldId id="267" r:id="rId10"/>
    <p:sldId id="260" r:id="rId11"/>
    <p:sldId id="268" r:id="rId12"/>
    <p:sldId id="269" r:id="rId13"/>
    <p:sldId id="272" r:id="rId14"/>
    <p:sldId id="261" r:id="rId15"/>
    <p:sldId id="258" r:id="rId1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p:scale>
          <a:sx n="60" d="100"/>
          <a:sy n="60" d="100"/>
        </p:scale>
        <p:origin x="-1644" y="-27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rot="21374738">
            <a:off x="1401005" y="1464134"/>
            <a:ext cx="6277445" cy="2505895"/>
          </a:xfrm>
        </p:spPr>
        <p:txBody>
          <a:bodyPr anchor="b"/>
          <a:lstStyle>
            <a:lvl1pPr algn="ctr">
              <a:defRPr sz="6000"/>
            </a:lvl1pPr>
          </a:lstStyle>
          <a:p>
            <a:r>
              <a:rPr lang="ru-RU"/>
              <a:t>Образец заголовка</a:t>
            </a:r>
            <a:endParaRPr lang="en-US" dirty="0"/>
          </a:p>
        </p:txBody>
      </p:sp>
      <p:sp>
        <p:nvSpPr>
          <p:cNvPr id="3" name="Subtitle 2"/>
          <p:cNvSpPr>
            <a:spLocks noGrp="1"/>
          </p:cNvSpPr>
          <p:nvPr>
            <p:ph type="subTitle" idx="1"/>
          </p:nvPr>
        </p:nvSpPr>
        <p:spPr>
          <a:xfrm rot="21379302">
            <a:off x="1753004" y="4125543"/>
            <a:ext cx="5538922" cy="1226204"/>
          </a:xfrm>
        </p:spPr>
        <p:txBody>
          <a:bodyPr/>
          <a:lstStyle>
            <a:lvl1pPr marL="0" indent="0" algn="ctr">
              <a:buNone/>
              <a:defRPr sz="2400">
                <a:solidFill>
                  <a:srgbClr val="444200"/>
                </a:solidFill>
                <a:latin typeface="Graceful Mazurka" panose="02000606080000020004"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27A86D86-F345-4C74-9547-FB378BF9EAD1}" type="datetimeFigureOut">
              <a:rPr lang="ru-RU" smtClean="0"/>
              <a:pPr/>
              <a:t>29.01.2020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DF08945-B574-4852-814B-C9950B528BEC}" type="slidenum">
              <a:rPr lang="ru-RU" smtClean="0"/>
              <a:pPr/>
              <a:t>‹#›</a:t>
            </a:fld>
            <a:endParaRPr lang="ru-RU"/>
          </a:p>
        </p:txBody>
      </p:sp>
    </p:spTree>
    <p:extLst>
      <p:ext uri="{BB962C8B-B14F-4D97-AF65-F5344CB8AC3E}">
        <p14:creationId xmlns:p14="http://schemas.microsoft.com/office/powerpoint/2010/main" val="39414936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27A86D86-F345-4C74-9547-FB378BF9EAD1}" type="datetimeFigureOut">
              <a:rPr lang="ru-RU" smtClean="0"/>
              <a:pPr/>
              <a:t>29.01.2020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DF08945-B574-4852-814B-C9950B528BEC}" type="slidenum">
              <a:rPr lang="ru-RU" smtClean="0"/>
              <a:pPr/>
              <a:t>‹#›</a:t>
            </a:fld>
            <a:endParaRPr lang="ru-RU"/>
          </a:p>
        </p:txBody>
      </p:sp>
    </p:spTree>
    <p:extLst>
      <p:ext uri="{BB962C8B-B14F-4D97-AF65-F5344CB8AC3E}">
        <p14:creationId xmlns:p14="http://schemas.microsoft.com/office/powerpoint/2010/main" val="7248483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ru-RU"/>
              <a:t>Образец заголовка</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27A86D86-F345-4C74-9547-FB378BF9EAD1}" type="datetimeFigureOut">
              <a:rPr lang="ru-RU" smtClean="0"/>
              <a:pPr/>
              <a:t>29.01.2020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DF08945-B574-4852-814B-C9950B528BEC}" type="slidenum">
              <a:rPr lang="ru-RU" smtClean="0"/>
              <a:pPr/>
              <a:t>‹#›</a:t>
            </a:fld>
            <a:endParaRPr lang="ru-RU"/>
          </a:p>
        </p:txBody>
      </p:sp>
    </p:spTree>
    <p:extLst>
      <p:ext uri="{BB962C8B-B14F-4D97-AF65-F5344CB8AC3E}">
        <p14:creationId xmlns:p14="http://schemas.microsoft.com/office/powerpoint/2010/main" val="32994764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27A86D86-F345-4C74-9547-FB378BF9EAD1}" type="datetimeFigureOut">
              <a:rPr lang="ru-RU" smtClean="0"/>
              <a:pPr/>
              <a:t>29.01.2020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DF08945-B574-4852-814B-C9950B528BEC}" type="slidenum">
              <a:rPr lang="ru-RU" smtClean="0"/>
              <a:pPr/>
              <a:t>‹#›</a:t>
            </a:fld>
            <a:endParaRPr lang="ru-RU"/>
          </a:p>
        </p:txBody>
      </p:sp>
    </p:spTree>
    <p:extLst>
      <p:ext uri="{BB962C8B-B14F-4D97-AF65-F5344CB8AC3E}">
        <p14:creationId xmlns:p14="http://schemas.microsoft.com/office/powerpoint/2010/main" val="31511151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rot="217748">
            <a:off x="1508079" y="1455128"/>
            <a:ext cx="6264070" cy="2588458"/>
          </a:xfrm>
        </p:spPr>
        <p:txBody>
          <a:bodyPr anchor="b"/>
          <a:lstStyle>
            <a:lvl1pPr>
              <a:defRPr sz="6000"/>
            </a:lvl1pPr>
          </a:lstStyle>
          <a:p>
            <a:r>
              <a:rPr lang="ru-RU"/>
              <a:t>Образец заголовка</a:t>
            </a:r>
            <a:endParaRPr lang="en-US" dirty="0"/>
          </a:p>
        </p:txBody>
      </p:sp>
      <p:sp>
        <p:nvSpPr>
          <p:cNvPr id="3" name="Text Placeholder 2"/>
          <p:cNvSpPr>
            <a:spLocks noGrp="1"/>
          </p:cNvSpPr>
          <p:nvPr>
            <p:ph type="body" idx="1"/>
          </p:nvPr>
        </p:nvSpPr>
        <p:spPr>
          <a:xfrm rot="217748">
            <a:off x="1518213" y="4204805"/>
            <a:ext cx="6104080" cy="1171434"/>
          </a:xfrm>
        </p:spPr>
        <p:txBody>
          <a:bodyPr/>
          <a:lstStyle>
            <a:lvl1pPr marL="0" indent="0" algn="ctr">
              <a:buNone/>
              <a:defRPr sz="2400">
                <a:solidFill>
                  <a:srgbClr val="444200"/>
                </a:solidFill>
                <a:effectLst/>
                <a:latin typeface="Graceful Mazurka" panose="02000606080000020004" pitchFamily="2"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27A86D86-F345-4C74-9547-FB378BF9EAD1}" type="datetimeFigureOut">
              <a:rPr lang="ru-RU" smtClean="0"/>
              <a:pPr/>
              <a:t>29.01.2020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DF08945-B574-4852-814B-C9950B528BEC}" type="slidenum">
              <a:rPr lang="ru-RU" smtClean="0"/>
              <a:pPr/>
              <a:t>‹#›</a:t>
            </a:fld>
            <a:endParaRPr lang="ru-RU"/>
          </a:p>
        </p:txBody>
      </p:sp>
    </p:spTree>
    <p:extLst>
      <p:ext uri="{BB962C8B-B14F-4D97-AF65-F5344CB8AC3E}">
        <p14:creationId xmlns:p14="http://schemas.microsoft.com/office/powerpoint/2010/main" val="39690814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27A86D86-F345-4C74-9547-FB378BF9EAD1}" type="datetimeFigureOut">
              <a:rPr lang="ru-RU" smtClean="0"/>
              <a:pPr/>
              <a:t>29.01.2020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DF08945-B574-4852-814B-C9950B528BEC}" type="slidenum">
              <a:rPr lang="ru-RU" smtClean="0"/>
              <a:pPr/>
              <a:t>‹#›</a:t>
            </a:fld>
            <a:endParaRPr lang="ru-RU"/>
          </a:p>
        </p:txBody>
      </p:sp>
    </p:spTree>
    <p:extLst>
      <p:ext uri="{BB962C8B-B14F-4D97-AF65-F5344CB8AC3E}">
        <p14:creationId xmlns:p14="http://schemas.microsoft.com/office/powerpoint/2010/main" val="15832865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ru-RU"/>
              <a:t>Образец заголовка</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629842" y="2505075"/>
            <a:ext cx="3868340"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4629150" y="2505075"/>
            <a:ext cx="3887391"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27A86D86-F345-4C74-9547-FB378BF9EAD1}" type="datetimeFigureOut">
              <a:rPr lang="ru-RU" smtClean="0"/>
              <a:pPr/>
              <a:t>29.01.2020</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DF08945-B574-4852-814B-C9950B528BEC}" type="slidenum">
              <a:rPr lang="ru-RU" smtClean="0"/>
              <a:pPr/>
              <a:t>‹#›</a:t>
            </a:fld>
            <a:endParaRPr lang="ru-RU"/>
          </a:p>
        </p:txBody>
      </p:sp>
    </p:spTree>
    <p:extLst>
      <p:ext uri="{BB962C8B-B14F-4D97-AF65-F5344CB8AC3E}">
        <p14:creationId xmlns:p14="http://schemas.microsoft.com/office/powerpoint/2010/main" val="31012315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27A86D86-F345-4C74-9547-FB378BF9EAD1}" type="datetimeFigureOut">
              <a:rPr lang="ru-RU" smtClean="0"/>
              <a:pPr/>
              <a:t>29.01.2020</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DF08945-B574-4852-814B-C9950B528BEC}" type="slidenum">
              <a:rPr lang="ru-RU" smtClean="0"/>
              <a:pPr/>
              <a:t>‹#›</a:t>
            </a:fld>
            <a:endParaRPr lang="ru-RU"/>
          </a:p>
        </p:txBody>
      </p:sp>
    </p:spTree>
    <p:extLst>
      <p:ext uri="{BB962C8B-B14F-4D97-AF65-F5344CB8AC3E}">
        <p14:creationId xmlns:p14="http://schemas.microsoft.com/office/powerpoint/2010/main" val="14281502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7A86D86-F345-4C74-9547-FB378BF9EAD1}" type="datetimeFigureOut">
              <a:rPr lang="ru-RU" smtClean="0"/>
              <a:pPr/>
              <a:t>29.01.2020</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DF08945-B574-4852-814B-C9950B528BEC}" type="slidenum">
              <a:rPr lang="ru-RU" smtClean="0"/>
              <a:pPr/>
              <a:t>‹#›</a:t>
            </a:fld>
            <a:endParaRPr lang="ru-RU"/>
          </a:p>
        </p:txBody>
      </p:sp>
    </p:spTree>
    <p:extLst>
      <p:ext uri="{BB962C8B-B14F-4D97-AF65-F5344CB8AC3E}">
        <p14:creationId xmlns:p14="http://schemas.microsoft.com/office/powerpoint/2010/main" val="32318546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ru-RU"/>
              <a:t>Образец заголовка</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27A86D86-F345-4C74-9547-FB378BF9EAD1}" type="datetimeFigureOut">
              <a:rPr lang="ru-RU" smtClean="0"/>
              <a:pPr/>
              <a:t>29.01.2020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DF08945-B574-4852-814B-C9950B528BEC}" type="slidenum">
              <a:rPr lang="ru-RU" smtClean="0"/>
              <a:pPr/>
              <a:t>‹#›</a:t>
            </a:fld>
            <a:endParaRPr lang="ru-RU"/>
          </a:p>
        </p:txBody>
      </p:sp>
    </p:spTree>
    <p:extLst>
      <p:ext uri="{BB962C8B-B14F-4D97-AF65-F5344CB8AC3E}">
        <p14:creationId xmlns:p14="http://schemas.microsoft.com/office/powerpoint/2010/main" val="985961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ru-RU"/>
              <a:t>Образец заголовка</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27A86D86-F345-4C74-9547-FB378BF9EAD1}" type="datetimeFigureOut">
              <a:rPr lang="ru-RU" smtClean="0"/>
              <a:pPr/>
              <a:t>29.01.2020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DF08945-B574-4852-814B-C9950B528BEC}" type="slidenum">
              <a:rPr lang="ru-RU" smtClean="0"/>
              <a:pPr/>
              <a:t>‹#›</a:t>
            </a:fld>
            <a:endParaRPr lang="ru-RU"/>
          </a:p>
        </p:txBody>
      </p:sp>
    </p:spTree>
    <p:extLst>
      <p:ext uri="{BB962C8B-B14F-4D97-AF65-F5344CB8AC3E}">
        <p14:creationId xmlns:p14="http://schemas.microsoft.com/office/powerpoint/2010/main" val="36092934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scene3d>
              <a:camera prst="orthographicFront"/>
              <a:lightRig rig="morning" dir="t"/>
            </a:scene3d>
            <a:sp3d extrusionH="57150" contourW="12700" prstMaterial="matte">
              <a:bevelT w="38100" h="38100"/>
              <a:contourClr>
                <a:srgbClr val="808000"/>
              </a:contourClr>
            </a:sp3d>
          </a:bodyPr>
          <a:lstStyle/>
          <a:p>
            <a:r>
              <a:rPr lang="ru-RU"/>
              <a:t>Образец заголовка</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7A86D86-F345-4C74-9547-FB378BF9EAD1}" type="datetimeFigureOut">
              <a:rPr lang="ru-RU" smtClean="0"/>
              <a:pPr/>
              <a:t>29.01.2020</a:t>
            </a:fld>
            <a:endParaRPr lang="ru-RU"/>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F08945-B574-4852-814B-C9950B528BEC}" type="slidenum">
              <a:rPr lang="ru-RU" smtClean="0"/>
              <a:pPr/>
              <a:t>‹#›</a:t>
            </a:fld>
            <a:endParaRPr lang="ru-RU"/>
          </a:p>
        </p:txBody>
      </p:sp>
    </p:spTree>
    <p:extLst>
      <p:ext uri="{BB962C8B-B14F-4D97-AF65-F5344CB8AC3E}">
        <p14:creationId xmlns:p14="http://schemas.microsoft.com/office/powerpoint/2010/main" val="2904173983"/>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defTabSz="914400" rtl="0" eaLnBrk="1" latinLnBrk="0" hangingPunct="1">
        <a:lnSpc>
          <a:spcPct val="90000"/>
        </a:lnSpc>
        <a:spcBef>
          <a:spcPct val="0"/>
        </a:spcBef>
        <a:buNone/>
        <a:defRPr sz="5400" kern="1200">
          <a:solidFill>
            <a:srgbClr val="A29E00"/>
          </a:solidFill>
          <a:latin typeface="Graceful Mazurka" panose="02000606080000020004" pitchFamily="2"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08329DCC-28F2-441D-A1E0-AE38C0211A0B}"/>
              </a:ext>
            </a:extLst>
          </p:cNvPr>
          <p:cNvSpPr>
            <a:spLocks noGrp="1"/>
          </p:cNvSpPr>
          <p:nvPr>
            <p:ph type="ctrTitle"/>
          </p:nvPr>
        </p:nvSpPr>
        <p:spPr/>
        <p:txBody>
          <a:bodyPr>
            <a:normAutofit/>
          </a:bodyPr>
          <a:lstStyle/>
          <a:p>
            <a:r>
              <a:rPr lang="ru-RU" sz="3600" dirty="0" smtClean="0">
                <a:effectLst>
                  <a:outerShdw blurRad="38100" dist="38100" dir="2700000" algn="tl">
                    <a:srgbClr val="000000">
                      <a:alpha val="43137"/>
                    </a:srgbClr>
                  </a:outerShdw>
                </a:effectLst>
              </a:rPr>
              <a:t>Сообщение на педсовет на тему: «Развитие речи дошкольников в процессе экологического воспитания»</a:t>
            </a:r>
            <a:endParaRPr lang="ru-RU" sz="3600" dirty="0">
              <a:effectLst>
                <a:outerShdw blurRad="38100" dist="38100" dir="2700000" algn="tl">
                  <a:srgbClr val="000000">
                    <a:alpha val="43137"/>
                  </a:srgbClr>
                </a:outerShdw>
              </a:effectLst>
            </a:endParaRPr>
          </a:p>
        </p:txBody>
      </p:sp>
      <p:sp>
        <p:nvSpPr>
          <p:cNvPr id="3" name="Подзаголовок 2">
            <a:extLst>
              <a:ext uri="{FF2B5EF4-FFF2-40B4-BE49-F238E27FC236}">
                <a16:creationId xmlns="" xmlns:a16="http://schemas.microsoft.com/office/drawing/2014/main" id="{78ED19EC-9E57-4B87-8C0D-820143C780F8}"/>
              </a:ext>
            </a:extLst>
          </p:cNvPr>
          <p:cNvSpPr>
            <a:spLocks noGrp="1"/>
          </p:cNvSpPr>
          <p:nvPr>
            <p:ph type="subTitle" idx="1"/>
          </p:nvPr>
        </p:nvSpPr>
        <p:spPr/>
        <p:txBody>
          <a:bodyPr>
            <a:normAutofit/>
          </a:bodyPr>
          <a:lstStyle/>
          <a:p>
            <a:pPr algn="r"/>
            <a:r>
              <a:rPr lang="ru-RU" dirty="0"/>
              <a:t>Подготовила </a:t>
            </a:r>
            <a:r>
              <a:rPr lang="ru-RU" dirty="0" smtClean="0"/>
              <a:t>воспитатель </a:t>
            </a:r>
          </a:p>
          <a:p>
            <a:pPr algn="r"/>
            <a:r>
              <a:rPr lang="ru-RU" dirty="0" smtClean="0"/>
              <a:t>средней группы Голышева Л.Л.</a:t>
            </a:r>
            <a:endParaRPr lang="ru-RU" dirty="0"/>
          </a:p>
        </p:txBody>
      </p:sp>
    </p:spTree>
    <p:extLst>
      <p:ext uri="{BB962C8B-B14F-4D97-AF65-F5344CB8AC3E}">
        <p14:creationId xmlns:p14="http://schemas.microsoft.com/office/powerpoint/2010/main" val="20367676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Текст 4">
            <a:extLst>
              <a:ext uri="{FF2B5EF4-FFF2-40B4-BE49-F238E27FC236}">
                <a16:creationId xmlns="" xmlns:a16="http://schemas.microsoft.com/office/drawing/2014/main" id="{EA62027F-4B45-4D24-AD2B-20BFF893B2DC}"/>
              </a:ext>
            </a:extLst>
          </p:cNvPr>
          <p:cNvSpPr>
            <a:spLocks noGrp="1"/>
          </p:cNvSpPr>
          <p:nvPr>
            <p:ph type="body" idx="1"/>
          </p:nvPr>
        </p:nvSpPr>
        <p:spPr>
          <a:xfrm rot="217748">
            <a:off x="1437971" y="1534841"/>
            <a:ext cx="6268908" cy="3838856"/>
          </a:xfrm>
        </p:spPr>
        <p:txBody>
          <a:bodyPr>
            <a:normAutofit fontScale="92500" lnSpcReduction="10000"/>
          </a:bodyPr>
          <a:lstStyle/>
          <a:p>
            <a:r>
              <a:rPr lang="ru-RU" dirty="0"/>
              <a:t>В развитии речи старших дошкольников важное значение имеют </a:t>
            </a:r>
            <a:r>
              <a:rPr lang="ru-RU" b="1" dirty="0"/>
              <a:t>экологические сказки </a:t>
            </a:r>
            <a:r>
              <a:rPr lang="ru-RU" dirty="0"/>
              <a:t>(«Как человек огонь и воду помирил», «Волшебное пёрышко», «Путешествие капельки», «Почему у земли платье зелёное»), которые развивают  умение детей мыслить системно  и из которых ребёнок узнаёт много новых слов и новых выражений. </a:t>
            </a:r>
          </a:p>
          <a:p>
            <a:r>
              <a:rPr lang="ru-RU" dirty="0"/>
              <a:t>     Для повышения эффективности экологического воспитания мы используем экологические игры, которые способствуют активному развитию словаря. </a:t>
            </a:r>
            <a:r>
              <a:rPr lang="ru-RU" i="1" dirty="0"/>
              <a:t>Экологические</a:t>
            </a:r>
            <a:r>
              <a:rPr lang="ru-RU" dirty="0"/>
              <a:t> игры бывают:</a:t>
            </a:r>
          </a:p>
          <a:p>
            <a:endParaRPr lang="ru-RU" dirty="0"/>
          </a:p>
        </p:txBody>
      </p:sp>
    </p:spTree>
    <p:extLst>
      <p:ext uri="{BB962C8B-B14F-4D97-AF65-F5344CB8AC3E}">
        <p14:creationId xmlns:p14="http://schemas.microsoft.com/office/powerpoint/2010/main" val="66854370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629841" y="939452"/>
            <a:ext cx="2949178" cy="4929536"/>
          </a:xfrm>
        </p:spPr>
        <p:txBody>
          <a:bodyPr>
            <a:normAutofit lnSpcReduction="10000"/>
          </a:bodyPr>
          <a:lstStyle/>
          <a:p>
            <a:r>
              <a:rPr lang="ru-RU" sz="1800" dirty="0" smtClean="0"/>
              <a:t>-дидактические </a:t>
            </a:r>
            <a:r>
              <a:rPr lang="ru-RU" sz="1800" dirty="0"/>
              <a:t>(в играх и на занятиях использую свою дидактическую разработку «Чудо-книгу» </a:t>
            </a:r>
            <a:r>
              <a:rPr lang="ru-RU" sz="1800" b="1" dirty="0" smtClean="0"/>
              <a:t>;</a:t>
            </a:r>
            <a:r>
              <a:rPr lang="ru-RU" sz="1800" dirty="0" smtClean="0"/>
              <a:t>«</a:t>
            </a:r>
            <a:r>
              <a:rPr lang="ru-RU" sz="1800" dirty="0"/>
              <a:t>Съедобное - несъедобное», «Узнай на вкус», «Кто где живёт», «Узнай по голосу животное», «Когда это бывает», «Что опасно  для природы», «С какой ветки детки»);</a:t>
            </a:r>
          </a:p>
          <a:p>
            <a:r>
              <a:rPr lang="ru-RU" sz="1800" dirty="0"/>
              <a:t>- имитационные;</a:t>
            </a:r>
          </a:p>
          <a:p>
            <a:r>
              <a:rPr lang="ru-RU" sz="1800" dirty="0"/>
              <a:t>- соревновательные (конкурсы, экологические викторины «Зимушка-зима» </a:t>
            </a:r>
            <a:r>
              <a:rPr lang="ru-RU" sz="1800" dirty="0" smtClean="0"/>
              <a:t>и </a:t>
            </a:r>
            <a:r>
              <a:rPr lang="ru-RU" sz="1800" dirty="0"/>
              <a:t>т.д.);</a:t>
            </a:r>
          </a:p>
          <a:p>
            <a:r>
              <a:rPr lang="ru-RU" sz="1800" dirty="0"/>
              <a:t>- игры-путешествия (дети попадают на Северный полюс, в жаркие страны).</a:t>
            </a:r>
          </a:p>
          <a:p>
            <a:endParaRPr lang="ru-RU" dirty="0"/>
          </a:p>
        </p:txBody>
      </p:sp>
      <p:pic>
        <p:nvPicPr>
          <p:cNvPr id="1026" name="Picture 2" descr="C:\Users\рябинка\Desktop\20191209_121155.jpg"/>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3969674" y="634684"/>
            <a:ext cx="4629150" cy="2603896"/>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рябинка\Desktop\20191209_121424.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5400000">
            <a:off x="4258202" y="4008991"/>
            <a:ext cx="3092315" cy="17394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9649672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629841" y="901874"/>
            <a:ext cx="2949178" cy="4967114"/>
          </a:xfrm>
        </p:spPr>
        <p:txBody>
          <a:bodyPr>
            <a:normAutofit lnSpcReduction="10000"/>
          </a:bodyPr>
          <a:lstStyle/>
          <a:p>
            <a:r>
              <a:rPr lang="ru-RU" sz="2000" dirty="0"/>
              <a:t>В своей работе мы используем интегрированный метод обучения, который направлен на развитие личности, его познавательных и творческих способностей. Интегрированный метод включает  в себя проектную деятельность. В младшей группе мы провели проект «Домашние животные</a:t>
            </a:r>
            <a:r>
              <a:rPr lang="ru-RU" sz="2000" dirty="0" smtClean="0"/>
              <a:t>». </a:t>
            </a:r>
            <a:r>
              <a:rPr lang="ru-RU" sz="2000" dirty="0"/>
              <a:t>В средней группе готовим проект «Природа – наш общий дом». </a:t>
            </a:r>
          </a:p>
          <a:p>
            <a:endParaRPr lang="ru-RU" dirty="0"/>
          </a:p>
        </p:txBody>
      </p:sp>
      <p:pic>
        <p:nvPicPr>
          <p:cNvPr id="5" name="Picture 2" descr="D:\Documents and Settings\Мама\Рабочий стол\презентация фото\IMG-20181203-WA0015.jpg"/>
          <p:cNvPicPr>
            <a:picLocks noGrp="1" noChangeAspect="1" noChangeArrowheads="1"/>
          </p:cNvPicPr>
          <p:nvPr>
            <p:ph idx="1"/>
          </p:nvPr>
        </p:nvPicPr>
        <p:blipFill>
          <a:blip r:embed="rId2"/>
          <a:srcRect/>
          <a:stretch>
            <a:fillRect/>
          </a:stretch>
        </p:blipFill>
        <p:spPr bwMode="auto">
          <a:xfrm>
            <a:off x="3887788" y="1688306"/>
            <a:ext cx="4629150" cy="3471863"/>
          </a:xfrm>
          <a:prstGeom prst="rect">
            <a:avLst/>
          </a:prstGeom>
          <a:noFill/>
        </p:spPr>
      </p:pic>
    </p:spTree>
    <p:extLst>
      <p:ext uri="{BB962C8B-B14F-4D97-AF65-F5344CB8AC3E}">
        <p14:creationId xmlns:p14="http://schemas.microsoft.com/office/powerpoint/2010/main" val="285057460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629840" y="1002082"/>
            <a:ext cx="3892055" cy="4866906"/>
          </a:xfrm>
        </p:spPr>
        <p:txBody>
          <a:bodyPr>
            <a:normAutofit fontScale="92500"/>
          </a:bodyPr>
          <a:lstStyle/>
          <a:p>
            <a:r>
              <a:rPr lang="ru-RU" dirty="0" smtClean="0"/>
              <a:t>Работу по развитию речи  дошкольников в процессе экологического воспитания проводим совместно с родителями.  В связи с этим подготовила материал для родителей: сделала подборку рассказов, стихов о природе, с помощью которых родители смогут позаниматься дома с детьми. Подготовила консультацию «Экологические игры на  развитие речи». Организовали выставку дидактических игр и литературы по развитию речи.  Совместно с родителями провели внутри группы семейный конкурс- смотр «Мы кормушки смастерили - для птиц столовую открыли». Дети с удовольствием с помощью воспитателя ежедневно в зимнее время насыпают корм для птиц в кормушки. Фотографии детей с кормушками были отправлены на </a:t>
            </a:r>
            <a:r>
              <a:rPr lang="en-US" dirty="0" smtClean="0"/>
              <a:t>V</a:t>
            </a:r>
            <a:r>
              <a:rPr lang="ru-RU" dirty="0" smtClean="0"/>
              <a:t> городской экологический фестиваль «Бережём планету вместе», дети были награждены сертификатами участников.  Родители активно помогали в создании макета – сенсорной коробки «Домашние животные».  </a:t>
            </a:r>
            <a:endParaRPr lang="ru-RU" dirty="0"/>
          </a:p>
        </p:txBody>
      </p:sp>
      <p:pic>
        <p:nvPicPr>
          <p:cNvPr id="2050" name="Picture 2" descr="C:\Users\Дмитрий\Desktop\IMG-20191103-WA0010.jpg"/>
          <p:cNvPicPr>
            <a:picLocks noGrp="1" noChangeAspect="1" noChangeArrowheads="1"/>
          </p:cNvPicPr>
          <p:nvPr>
            <p:ph idx="1"/>
          </p:nvPr>
        </p:nvPicPr>
        <p:blipFill>
          <a:blip r:embed="rId2"/>
          <a:srcRect/>
          <a:stretch>
            <a:fillRect/>
          </a:stretch>
        </p:blipFill>
        <p:spPr bwMode="auto">
          <a:xfrm>
            <a:off x="5239747" y="498069"/>
            <a:ext cx="3606800" cy="2705100"/>
          </a:xfrm>
          <a:prstGeom prst="rect">
            <a:avLst/>
          </a:prstGeom>
          <a:noFill/>
        </p:spPr>
      </p:pic>
      <p:pic>
        <p:nvPicPr>
          <p:cNvPr id="2051" name="Picture 3" descr="C:\Users\Дмитрий\Desktop\IMG-20191103-WA0012.jpg"/>
          <p:cNvPicPr>
            <a:picLocks noChangeAspect="1" noChangeArrowheads="1"/>
          </p:cNvPicPr>
          <p:nvPr/>
        </p:nvPicPr>
        <p:blipFill>
          <a:blip r:embed="rId3"/>
          <a:srcRect/>
          <a:stretch>
            <a:fillRect/>
          </a:stretch>
        </p:blipFill>
        <p:spPr bwMode="auto">
          <a:xfrm>
            <a:off x="4763069" y="3277596"/>
            <a:ext cx="3475629" cy="2606722"/>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Текст 4">
            <a:extLst>
              <a:ext uri="{FF2B5EF4-FFF2-40B4-BE49-F238E27FC236}">
                <a16:creationId xmlns="" xmlns:a16="http://schemas.microsoft.com/office/drawing/2014/main" id="{EA62027F-4B45-4D24-AD2B-20BFF893B2DC}"/>
              </a:ext>
            </a:extLst>
          </p:cNvPr>
          <p:cNvSpPr>
            <a:spLocks noGrp="1"/>
          </p:cNvSpPr>
          <p:nvPr>
            <p:ph type="body" idx="1"/>
          </p:nvPr>
        </p:nvSpPr>
        <p:spPr>
          <a:xfrm rot="217748">
            <a:off x="1601315" y="1581692"/>
            <a:ext cx="6104080" cy="3797179"/>
          </a:xfrm>
        </p:spPr>
        <p:txBody>
          <a:bodyPr/>
          <a:lstStyle/>
          <a:p>
            <a:r>
              <a:rPr lang="ru-RU" dirty="0"/>
              <a:t> Развитие речи самый сложный момент в воспитании школьников. И проводить его надо постоянно, во всех видах деятельности, в течение всего педагогического процесса. Эта работа требует от педагога огромных знаний, умений, усилий, терпения. Всегда надо учитывать индивидуальные особенности каждого ребёнка. Работу в этом направлении буду продолжать.</a:t>
            </a:r>
          </a:p>
          <a:p>
            <a:r>
              <a:rPr lang="ru-RU" dirty="0"/>
              <a:t> </a:t>
            </a:r>
          </a:p>
        </p:txBody>
      </p:sp>
    </p:spTree>
    <p:extLst>
      <p:ext uri="{BB962C8B-B14F-4D97-AF65-F5344CB8AC3E}">
        <p14:creationId xmlns:p14="http://schemas.microsoft.com/office/powerpoint/2010/main" val="213625564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28650" y="2830881"/>
            <a:ext cx="7886700" cy="3346081"/>
          </a:xfrm>
        </p:spPr>
        <p:txBody>
          <a:bodyPr>
            <a:normAutofit/>
          </a:bodyPr>
          <a:lstStyle/>
          <a:p>
            <a:pPr marL="0" indent="0" algn="ctr">
              <a:buNone/>
            </a:pPr>
            <a:r>
              <a:rPr lang="ru-RU" sz="4800" dirty="0" smtClean="0"/>
              <a:t>Спасибо за внимание!</a:t>
            </a:r>
            <a:endParaRPr lang="ru-RU" sz="4800" dirty="0"/>
          </a:p>
        </p:txBody>
      </p:sp>
    </p:spTree>
    <p:extLst>
      <p:ext uri="{BB962C8B-B14F-4D97-AF65-F5344CB8AC3E}">
        <p14:creationId xmlns:p14="http://schemas.microsoft.com/office/powerpoint/2010/main" val="103933201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Текст 4">
            <a:extLst>
              <a:ext uri="{FF2B5EF4-FFF2-40B4-BE49-F238E27FC236}">
                <a16:creationId xmlns="" xmlns:a16="http://schemas.microsoft.com/office/drawing/2014/main" id="{EA62027F-4B45-4D24-AD2B-20BFF893B2DC}"/>
              </a:ext>
            </a:extLst>
          </p:cNvPr>
          <p:cNvSpPr>
            <a:spLocks noGrp="1"/>
          </p:cNvSpPr>
          <p:nvPr>
            <p:ph type="body" idx="1"/>
          </p:nvPr>
        </p:nvSpPr>
        <p:spPr>
          <a:xfrm rot="217748">
            <a:off x="1500454" y="1695309"/>
            <a:ext cx="6089804" cy="3375431"/>
          </a:xfrm>
        </p:spPr>
        <p:txBody>
          <a:bodyPr>
            <a:noAutofit/>
          </a:bodyPr>
          <a:lstStyle/>
          <a:p>
            <a:r>
              <a:rPr lang="ru-RU" sz="1400" dirty="0"/>
              <a:t> Проблема речевого развития детей дошкольного возраста на сегодняшний день очень актуальна, т.к. процент дошкольников с различными речевыми нарушениями остаётся стабильно высоким. С развитием речи связано формирование всех основных психических процессов и личности в целом. Для развития речи ребёнка необходим богатый чувственный опыт, получаемый им от восприятия различных предметов, общественной жизни, игры, а также мира природы.</a:t>
            </a:r>
          </a:p>
          <a:p>
            <a:r>
              <a:rPr lang="ru-RU" sz="1400" dirty="0"/>
              <a:t>      Природа окружает ребёнка с ранних лет. Умение наблюдать рождает привычку делать выводы, воспитывает логику мысли, чёткость и красоту речи. Познание природы способствует развитию творчества и самостоятельности. Мир природы таит в себе большие возможности для всестороннего развития ребёнка. Продуманная организация обучения, прогулок, специальных наблюдений развивает речь, их мышление, способность видеть и чувствовать красочное многообразие природы. Размышляя о природе, ребёнок обогащает свою связную речь, слуховое внимание, учится правильно произносить звуки. </a:t>
            </a:r>
          </a:p>
        </p:txBody>
      </p:sp>
    </p:spTree>
    <p:extLst>
      <p:ext uri="{BB962C8B-B14F-4D97-AF65-F5344CB8AC3E}">
        <p14:creationId xmlns:p14="http://schemas.microsoft.com/office/powerpoint/2010/main" val="220758264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Текст 4">
            <a:extLst>
              <a:ext uri="{FF2B5EF4-FFF2-40B4-BE49-F238E27FC236}">
                <a16:creationId xmlns="" xmlns:a16="http://schemas.microsoft.com/office/drawing/2014/main" id="{EA62027F-4B45-4D24-AD2B-20BFF893B2DC}"/>
              </a:ext>
            </a:extLst>
          </p:cNvPr>
          <p:cNvSpPr>
            <a:spLocks noGrp="1"/>
          </p:cNvSpPr>
          <p:nvPr>
            <p:ph type="body" idx="1"/>
          </p:nvPr>
        </p:nvSpPr>
        <p:spPr>
          <a:xfrm rot="217748">
            <a:off x="1477098" y="1583705"/>
            <a:ext cx="6228233" cy="3791232"/>
          </a:xfrm>
        </p:spPr>
        <p:txBody>
          <a:bodyPr>
            <a:normAutofit fontScale="70000" lnSpcReduction="20000"/>
          </a:bodyPr>
          <a:lstStyle/>
          <a:p>
            <a:pPr algn="l"/>
            <a:r>
              <a:rPr lang="ru-RU" sz="2200" dirty="0"/>
              <a:t>Для развития речи в процессе экологического воспитания используют как традиционные, так и инновационные методы обучения. </a:t>
            </a:r>
          </a:p>
          <a:p>
            <a:pPr algn="l"/>
            <a:r>
              <a:rPr lang="ru-RU" sz="2200" b="1" dirty="0"/>
              <a:t>Традиционные</a:t>
            </a:r>
            <a:r>
              <a:rPr lang="ru-RU" sz="2200" dirty="0"/>
              <a:t> методы это:</a:t>
            </a:r>
          </a:p>
          <a:p>
            <a:pPr algn="l"/>
            <a:r>
              <a:rPr lang="ru-RU" sz="2200" dirty="0"/>
              <a:t>- наглядные (наблюдения, экскурсии, рассматривания иллюстраций, просмотр мультфильмов о природе) картины о природе, произведения живописи, игровой материал;</a:t>
            </a:r>
          </a:p>
          <a:p>
            <a:pPr algn="l"/>
            <a:r>
              <a:rPr lang="ru-RU" sz="2200" dirty="0"/>
              <a:t>- словесные (беседы, чтение худ. литературы, заучивание стихов, использование фольклорного материала: пословицы, поговорки, загадки, народные приметы о природе, стихи, сказки);</a:t>
            </a:r>
          </a:p>
          <a:p>
            <a:pPr algn="l"/>
            <a:r>
              <a:rPr lang="ru-RU" sz="2200" dirty="0"/>
              <a:t>- практические (экологические игры, опыты и эксперименты, труд в природе);</a:t>
            </a:r>
          </a:p>
          <a:p>
            <a:pPr algn="l"/>
            <a:r>
              <a:rPr lang="ru-RU" sz="2200" b="1" dirty="0"/>
              <a:t>Инновационные</a:t>
            </a:r>
            <a:r>
              <a:rPr lang="ru-RU" sz="2200" dirty="0"/>
              <a:t> методы:</a:t>
            </a:r>
          </a:p>
          <a:p>
            <a:pPr algn="l"/>
            <a:r>
              <a:rPr lang="ru-RU" sz="2200" dirty="0"/>
              <a:t>- интегрированный (комплексные НОД, проектная деятельность).</a:t>
            </a:r>
          </a:p>
          <a:p>
            <a:pPr algn="l"/>
            <a:r>
              <a:rPr lang="ru-RU" sz="2200" dirty="0"/>
              <a:t>- Использование элементов ТРИЗ, отдельные приёмы мнемотехники (</a:t>
            </a:r>
            <a:r>
              <a:rPr lang="ru-RU" sz="2200" dirty="0" err="1"/>
              <a:t>мнемотаблицы</a:t>
            </a:r>
            <a:r>
              <a:rPr lang="ru-RU" sz="2200" dirty="0"/>
              <a:t>, пиктограммы</a:t>
            </a:r>
            <a:r>
              <a:rPr lang="ru-RU" sz="2200" dirty="0" smtClean="0"/>
              <a:t>).</a:t>
            </a:r>
            <a:endParaRPr lang="ru-RU" sz="2200" dirty="0"/>
          </a:p>
          <a:p>
            <a:endParaRPr lang="ru-RU" dirty="0"/>
          </a:p>
        </p:txBody>
      </p:sp>
    </p:spTree>
    <p:extLst>
      <p:ext uri="{BB962C8B-B14F-4D97-AF65-F5344CB8AC3E}">
        <p14:creationId xmlns:p14="http://schemas.microsoft.com/office/powerpoint/2010/main" val="394365864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F:\Средняя группа\мнемотаблица.jpg"/>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4233797" y="538619"/>
            <a:ext cx="4627584" cy="3202951"/>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F:\Средняя группа\пиктограмма.jpg"/>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300625" y="3620795"/>
            <a:ext cx="4809994" cy="3073364"/>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231731" y="1038326"/>
            <a:ext cx="3764072" cy="1200329"/>
          </a:xfrm>
          <a:prstGeom prst="rect">
            <a:avLst/>
          </a:prstGeom>
        </p:spPr>
        <p:txBody>
          <a:bodyPr wrap="square">
            <a:spAutoFit/>
          </a:bodyPr>
          <a:lstStyle/>
          <a:p>
            <a:r>
              <a:rPr lang="ru-RU" i="1" dirty="0" err="1"/>
              <a:t>Мнемотаблицы</a:t>
            </a:r>
            <a:r>
              <a:rPr lang="ru-RU" i="1" dirty="0"/>
              <a:t> </a:t>
            </a:r>
            <a:r>
              <a:rPr lang="ru-RU" dirty="0"/>
              <a:t>служат дидактическим материалом в работе по развитию связной речи детей </a:t>
            </a:r>
          </a:p>
        </p:txBody>
      </p:sp>
    </p:spTree>
    <p:extLst>
      <p:ext uri="{BB962C8B-B14F-4D97-AF65-F5344CB8AC3E}">
        <p14:creationId xmlns:p14="http://schemas.microsoft.com/office/powerpoint/2010/main" val="86410672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51562" y="876822"/>
            <a:ext cx="7390356" cy="5262979"/>
          </a:xfrm>
          <a:prstGeom prst="rect">
            <a:avLst/>
          </a:prstGeom>
        </p:spPr>
        <p:txBody>
          <a:bodyPr wrap="square">
            <a:spAutoFit/>
          </a:bodyPr>
          <a:lstStyle/>
          <a:p>
            <a:r>
              <a:rPr lang="ru-RU" sz="2800" dirty="0" smtClean="0"/>
              <a:t>В своей работе  по развитию речи детей я использую такие методы, как игровое, проблемное обучение и наглядное моделирование. На моих НОД обязательно присутствует игровой персонаж, который просит детей помочь ему разрешить проблему. Например, НОД по теме «Экологическая тропа» нам  помогал  проводить сказочный Лесовик. Этот метод позволяет превратить обучение в увлекательную игру, а в ней ребёнок учится говорить и общаться. </a:t>
            </a:r>
            <a:endParaRPr lang="ru-RU" sz="28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513567" y="864296"/>
            <a:ext cx="3065452" cy="5004692"/>
          </a:xfrm>
        </p:spPr>
        <p:txBody>
          <a:bodyPr>
            <a:noAutofit/>
          </a:bodyPr>
          <a:lstStyle/>
          <a:p>
            <a:r>
              <a:rPr lang="ru-RU" sz="2000" dirty="0"/>
              <a:t>Готовясь к проведению наблюдения, экскурсии, прогулке, я намечаю для себя слова, которые будут для детей новыми. Каждое слово чётко и многократно проговариваю, а дети затем его  повторяют. Я   стараюсь так поставить вопросы, чтобы ответы на них детей требовали обязательного употребления данного слова.  Новые слова закрепляются в процессе беседы при рассматривании картин и на других занятиях. </a:t>
            </a:r>
          </a:p>
        </p:txBody>
      </p:sp>
      <p:pic>
        <p:nvPicPr>
          <p:cNvPr id="5" name="Picture 2" descr="C:\Users\рябинка\Desktop\IMG-20191008-WA0005.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t="20364" b="20364"/>
          <a:stretch>
            <a:fillRect/>
          </a:stretch>
        </p:blipFill>
        <p:spPr bwMode="auto">
          <a:xfrm>
            <a:off x="3787181" y="563672"/>
            <a:ext cx="4948365" cy="52096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5705394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579736" y="980161"/>
            <a:ext cx="3127967" cy="5120014"/>
          </a:xfrm>
        </p:spPr>
        <p:txBody>
          <a:bodyPr>
            <a:normAutofit/>
          </a:bodyPr>
          <a:lstStyle/>
          <a:p>
            <a:r>
              <a:rPr lang="ru-RU" sz="2000" dirty="0"/>
              <a:t>Диалогическую речь детей мы развиваем при проведении бесед, рассматривании картин о </a:t>
            </a:r>
            <a:r>
              <a:rPr lang="ru-RU" sz="2000" dirty="0" smtClean="0"/>
              <a:t>природе, </a:t>
            </a:r>
            <a:r>
              <a:rPr lang="ru-RU" sz="2000" dirty="0"/>
              <a:t>чтении художественной литературы («</a:t>
            </a:r>
            <a:r>
              <a:rPr lang="ru-RU" sz="2000" dirty="0" err="1"/>
              <a:t>Заюшкина</a:t>
            </a:r>
            <a:r>
              <a:rPr lang="ru-RU" sz="2000" dirty="0"/>
              <a:t> избушка» «Мешок яблок», «Под грибком», «Рукавичка»), театрализованной деятельности, </a:t>
            </a:r>
            <a:r>
              <a:rPr lang="ru-RU" sz="2000" dirty="0" err="1"/>
              <a:t>драматизиции</a:t>
            </a:r>
            <a:r>
              <a:rPr lang="ru-RU" sz="2000" dirty="0"/>
              <a:t> сказок. </a:t>
            </a:r>
            <a:endParaRPr lang="ru-RU" dirty="0"/>
          </a:p>
        </p:txBody>
      </p:sp>
      <p:pic>
        <p:nvPicPr>
          <p:cNvPr id="5" name="Содержимое 6" descr="IMG-20181203-WA0033.jpg"/>
          <p:cNvPicPr>
            <a:picLocks noGrp="1" noChangeAspect="1"/>
          </p:cNvPicPr>
          <p:nvPr>
            <p:ph idx="1"/>
          </p:nvPr>
        </p:nvPicPr>
        <p:blipFill>
          <a:blip r:embed="rId2"/>
          <a:stretch>
            <a:fillRect/>
          </a:stretch>
        </p:blipFill>
        <p:spPr>
          <a:xfrm>
            <a:off x="4026090" y="3341605"/>
            <a:ext cx="3807725" cy="2855794"/>
          </a:xfrm>
        </p:spPr>
      </p:pic>
      <p:pic>
        <p:nvPicPr>
          <p:cNvPr id="3074" name="Picture 2" descr="C:\Users\рябинка\Desktop\20191209_121046.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99648" y="566418"/>
            <a:ext cx="4374330" cy="24605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7118172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629841" y="977030"/>
            <a:ext cx="2949178" cy="5298510"/>
          </a:xfrm>
        </p:spPr>
        <p:txBody>
          <a:bodyPr>
            <a:normAutofit fontScale="77500" lnSpcReduction="20000"/>
          </a:bodyPr>
          <a:lstStyle/>
          <a:p>
            <a:r>
              <a:rPr lang="ru-RU" sz="1800" dirty="0"/>
              <a:t>Работа  по развитию монологической речи детей на основе ознакомления  с природой  строю как обучение их следующим видам рассказов:</a:t>
            </a:r>
          </a:p>
          <a:p>
            <a:pPr lvl="0"/>
            <a:r>
              <a:rPr lang="ru-RU" sz="1800" dirty="0"/>
              <a:t>Сюжетный рассказ на основе непосредственного восприятия или труда в природе («Как мы кормили птиц», «Как мы убирали участок</a:t>
            </a:r>
            <a:r>
              <a:rPr lang="ru-RU" sz="1800" dirty="0" smtClean="0"/>
              <a:t>»);</a:t>
            </a:r>
            <a:endParaRPr lang="ru-RU" sz="1800" dirty="0"/>
          </a:p>
          <a:p>
            <a:pPr lvl="0"/>
            <a:r>
              <a:rPr lang="ru-RU" sz="1800" dirty="0"/>
              <a:t>Сюжетный и описательный рассказ на основе обобщения знаний, полученных в результате бесед, чтения книг, рассматривания картин («Как звери живут зимой», «Что случилось на реке весной» и т.д.);</a:t>
            </a:r>
          </a:p>
          <a:p>
            <a:pPr lvl="0"/>
            <a:r>
              <a:rPr lang="ru-RU" sz="1800" dirty="0"/>
              <a:t>Описательный рассказ, построенный на сравнении разных времён года («Наш участок зимой и летом», «Берёзы весной и осенью»;</a:t>
            </a:r>
          </a:p>
          <a:p>
            <a:pPr lvl="0"/>
            <a:r>
              <a:rPr lang="ru-RU" sz="1800" dirty="0"/>
              <a:t>Описательный рассказ о сезоне в целом («Расскажи о весне», «Моё любимое время года»)</a:t>
            </a:r>
          </a:p>
          <a:p>
            <a:pPr lvl="0"/>
            <a:r>
              <a:rPr lang="ru-RU" sz="1800" dirty="0"/>
              <a:t>Описательный рассказ об отдельном предмете или явлении природы («Анютины глазки», «Ветка сирени», «Осенний букет»)</a:t>
            </a:r>
          </a:p>
          <a:p>
            <a:endParaRPr lang="ru-RU" dirty="0"/>
          </a:p>
        </p:txBody>
      </p:sp>
      <p:pic>
        <p:nvPicPr>
          <p:cNvPr id="1026" name="Picture 2" descr="C:\Users\Дмитрий\Desktop\IMG-20191103-WA0007.jpg"/>
          <p:cNvPicPr>
            <a:picLocks noGrp="1" noChangeAspect="1" noChangeArrowheads="1"/>
          </p:cNvPicPr>
          <p:nvPr>
            <p:ph idx="1"/>
          </p:nvPr>
        </p:nvPicPr>
        <p:blipFill>
          <a:blip r:embed="rId2"/>
          <a:srcRect/>
          <a:stretch>
            <a:fillRect/>
          </a:stretch>
        </p:blipFill>
        <p:spPr bwMode="auto">
          <a:xfrm>
            <a:off x="5887233" y="599119"/>
            <a:ext cx="2806619" cy="3742158"/>
          </a:xfrm>
          <a:prstGeom prst="rect">
            <a:avLst/>
          </a:prstGeom>
          <a:noFill/>
        </p:spPr>
      </p:pic>
      <p:pic>
        <p:nvPicPr>
          <p:cNvPr id="1027" name="Picture 3" descr="C:\Users\Дмитрий\Desktop\20191014_115620.jpg"/>
          <p:cNvPicPr>
            <a:picLocks noChangeAspect="1" noChangeArrowheads="1"/>
          </p:cNvPicPr>
          <p:nvPr/>
        </p:nvPicPr>
        <p:blipFill>
          <a:blip r:embed="rId3" cstate="print"/>
          <a:srcRect/>
          <a:stretch>
            <a:fillRect/>
          </a:stretch>
        </p:blipFill>
        <p:spPr bwMode="auto">
          <a:xfrm>
            <a:off x="3628997" y="3581021"/>
            <a:ext cx="3271533" cy="2479538"/>
          </a:xfrm>
          <a:prstGeom prst="rect">
            <a:avLst/>
          </a:prstGeom>
          <a:noFill/>
        </p:spPr>
      </p:pic>
    </p:spTree>
    <p:extLst>
      <p:ext uri="{BB962C8B-B14F-4D97-AF65-F5344CB8AC3E}">
        <p14:creationId xmlns:p14="http://schemas.microsoft.com/office/powerpoint/2010/main" val="426091875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629841" y="889348"/>
            <a:ext cx="2949178" cy="4979640"/>
          </a:xfrm>
        </p:spPr>
        <p:txBody>
          <a:bodyPr>
            <a:normAutofit/>
          </a:bodyPr>
          <a:lstStyle/>
          <a:p>
            <a:r>
              <a:rPr lang="ru-RU" dirty="0"/>
              <a:t>Для правильной дикции и чёткого произношения на НОД по экологическому воспитанию разучиваем с детьми скороговорки, </a:t>
            </a:r>
            <a:r>
              <a:rPr lang="ru-RU" dirty="0" err="1"/>
              <a:t>потешки</a:t>
            </a:r>
            <a:r>
              <a:rPr lang="ru-RU" dirty="0"/>
              <a:t>, </a:t>
            </a:r>
            <a:r>
              <a:rPr lang="ru-RU" dirty="0" err="1"/>
              <a:t>чистоговорки</a:t>
            </a:r>
            <a:r>
              <a:rPr lang="ru-RU" dirty="0"/>
              <a:t>. Также широко используем пальчиковые игры и игры-имитации, которые являются уникальным средством для развитии мелкой моторики. При заучивании стихотворений используем пальчиковый, настольный </a:t>
            </a:r>
            <a:r>
              <a:rPr lang="ru-RU" dirty="0" smtClean="0"/>
              <a:t>театр, </a:t>
            </a:r>
            <a:r>
              <a:rPr lang="ru-RU" dirty="0"/>
              <a:t>«театр игрушек» и </a:t>
            </a:r>
            <a:r>
              <a:rPr lang="ru-RU" dirty="0" err="1"/>
              <a:t>фланелеграф</a:t>
            </a:r>
            <a:r>
              <a:rPr lang="ru-RU" dirty="0"/>
              <a:t>, схемы с символами к новому стихотворению, т.к. они совершенствуют звуковую культуру речи, развивают память. </a:t>
            </a:r>
          </a:p>
        </p:txBody>
      </p:sp>
      <p:pic>
        <p:nvPicPr>
          <p:cNvPr id="2050" name="Picture 2" descr="C:\Users\рябинка\Downloads\20191209_130852.jpg"/>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3838552" y="1651379"/>
            <a:ext cx="4678386" cy="35087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56990808"/>
      </p:ext>
    </p:extLst>
  </p:cSld>
  <p:clrMapOvr>
    <a:masterClrMapping/>
  </p:clrMapOvr>
  <p:timing>
    <p:tnLst>
      <p:par>
        <p:cTn id="1" dur="indefinite" restart="never" nodeType="tmRoot"/>
      </p:par>
    </p:tnLst>
  </p:timing>
</p:sld>
</file>

<file path=ppt/theme/theme1.xml><?xml version="1.0" encoding="utf-8"?>
<a:theme xmlns:a="http://schemas.openxmlformats.org/drawingml/2006/main" name="дети4">
  <a:themeElements>
    <a:clrScheme name="Тема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Тема 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Тема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дети3.potx" id="{8D83A0E8-0064-461C-ABE6-01FB33E13143}" vid="{171E7B72-3678-4B19-9363-C6717CB3234D}"/>
    </a:ext>
  </a:extLst>
</a:theme>
</file>

<file path=docProps/app.xml><?xml version="1.0" encoding="utf-8"?>
<Properties xmlns="http://schemas.openxmlformats.org/officeDocument/2006/extended-properties" xmlns:vt="http://schemas.openxmlformats.org/officeDocument/2006/docPropsVTypes">
  <Template>дети4</Template>
  <TotalTime>198</TotalTime>
  <Words>1074</Words>
  <Application>Microsoft Office PowerPoint</Application>
  <PresentationFormat>Экран (4:3)</PresentationFormat>
  <Paragraphs>35</Paragraphs>
  <Slides>15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дети4</vt:lpstr>
      <vt:lpstr>Сообщение на педсовет на тему: «Развитие речи дошкольников в процессе экологического воспитания»</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Детский</dc:title>
  <dc:creator>Марина</dc:creator>
  <cp:lastModifiedBy>Ryabinka10</cp:lastModifiedBy>
  <cp:revision>26</cp:revision>
  <dcterms:created xsi:type="dcterms:W3CDTF">2019-09-18T13:32:53Z</dcterms:created>
  <dcterms:modified xsi:type="dcterms:W3CDTF">2020-01-29T10:39:28Z</dcterms:modified>
</cp:coreProperties>
</file>