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12192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782435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71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661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0321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600" b="0" i="0">
                <a:solidFill>
                  <a:srgbClr val="232852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3258" y="1850517"/>
            <a:ext cx="3443604" cy="3829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8003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895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2865035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222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634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465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041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6710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4634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58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english/engfavourit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1685630"/>
            <a:ext cx="10972800" cy="7527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635">
              <a:lnSpc>
                <a:spcPct val="100000"/>
              </a:lnSpc>
              <a:spcBef>
                <a:spcPts val="110"/>
              </a:spcBef>
            </a:pPr>
            <a:r>
              <a:rPr sz="4800" b="1" spc="-80" dirty="0">
                <a:latin typeface="Bodoni MT Black" panose="02070A03080606020203" pitchFamily="18" charset="0"/>
              </a:rPr>
              <a:t>Учебно </a:t>
            </a:r>
            <a:r>
              <a:rPr sz="4800" b="1" spc="5" dirty="0">
                <a:latin typeface="Bodoni MT Black" panose="02070A03080606020203" pitchFamily="18" charset="0"/>
              </a:rPr>
              <a:t>– </a:t>
            </a:r>
            <a:r>
              <a:rPr sz="4800" b="1" spc="-20" dirty="0">
                <a:latin typeface="Bodoni MT Black" panose="02070A03080606020203" pitchFamily="18" charset="0"/>
              </a:rPr>
              <a:t>методический</a:t>
            </a:r>
            <a:r>
              <a:rPr sz="4800" b="1" spc="-535" dirty="0">
                <a:latin typeface="Bodoni MT Black" panose="02070A03080606020203" pitchFamily="18" charset="0"/>
              </a:rPr>
              <a:t> </a:t>
            </a:r>
            <a:r>
              <a:rPr sz="4800" b="1" spc="-65" dirty="0">
                <a:latin typeface="Bodoni MT Black" panose="02070A03080606020203" pitchFamily="18" charset="0"/>
              </a:rPr>
              <a:t>комплекс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12900" y="4086809"/>
            <a:ext cx="9999345" cy="149143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888605" algn="l"/>
              </a:tabLst>
            </a:pPr>
            <a:r>
              <a:rPr sz="4800" b="1" dirty="0">
                <a:latin typeface="Georgia"/>
                <a:cs typeface="Georgia"/>
              </a:rPr>
              <a:t>«</a:t>
            </a:r>
            <a:r>
              <a:rPr sz="4800" b="1" dirty="0" err="1">
                <a:latin typeface="Georgia"/>
                <a:cs typeface="Georgia"/>
              </a:rPr>
              <a:t>П</a:t>
            </a:r>
            <a:r>
              <a:rPr sz="4800" b="1" spc="-20" dirty="0" err="1">
                <a:latin typeface="Georgia"/>
                <a:cs typeface="Georgia"/>
              </a:rPr>
              <a:t>е</a:t>
            </a:r>
            <a:r>
              <a:rPr sz="4800" b="1" spc="5" dirty="0" err="1">
                <a:latin typeface="Georgia"/>
                <a:cs typeface="Georgia"/>
              </a:rPr>
              <a:t>рс</a:t>
            </a:r>
            <a:r>
              <a:rPr sz="4800" b="1" spc="10" dirty="0" err="1">
                <a:latin typeface="Georgia"/>
                <a:cs typeface="Georgia"/>
              </a:rPr>
              <a:t>п</a:t>
            </a:r>
            <a:r>
              <a:rPr sz="4800" b="1" spc="-10" dirty="0" err="1">
                <a:latin typeface="Georgia"/>
                <a:cs typeface="Georgia"/>
              </a:rPr>
              <a:t>е</a:t>
            </a:r>
            <a:r>
              <a:rPr sz="4800" b="1" dirty="0" err="1">
                <a:latin typeface="Georgia"/>
                <a:cs typeface="Georgia"/>
              </a:rPr>
              <a:t>кт</a:t>
            </a:r>
            <a:r>
              <a:rPr sz="4800" b="1" spc="-20" dirty="0" err="1">
                <a:latin typeface="Georgia"/>
                <a:cs typeface="Georgia"/>
              </a:rPr>
              <a:t>и</a:t>
            </a:r>
            <a:r>
              <a:rPr sz="4800" b="1" dirty="0" err="1">
                <a:latin typeface="Georgia"/>
                <a:cs typeface="Georgia"/>
              </a:rPr>
              <a:t>в</a:t>
            </a:r>
            <a:r>
              <a:rPr sz="4800" b="1" spc="-20" dirty="0" err="1">
                <a:latin typeface="Georgia"/>
                <a:cs typeface="Georgia"/>
              </a:rPr>
              <a:t>н</a:t>
            </a:r>
            <a:r>
              <a:rPr sz="4800" b="1" spc="-10" dirty="0" err="1">
                <a:latin typeface="Georgia"/>
                <a:cs typeface="Georgia"/>
              </a:rPr>
              <a:t>а</a:t>
            </a:r>
            <a:r>
              <a:rPr sz="4800" b="1" spc="5" dirty="0" err="1">
                <a:latin typeface="Georgia"/>
                <a:cs typeface="Georgia"/>
              </a:rPr>
              <a:t>я</a:t>
            </a:r>
            <a:r>
              <a:rPr sz="4800" b="1" spc="-90" dirty="0">
                <a:latin typeface="Georgia"/>
                <a:cs typeface="Georgia"/>
              </a:rPr>
              <a:t> </a:t>
            </a:r>
            <a:r>
              <a:rPr sz="4800" b="1" spc="5" dirty="0" err="1">
                <a:latin typeface="Georgia"/>
                <a:cs typeface="Georgia"/>
              </a:rPr>
              <a:t>на</a:t>
            </a:r>
            <a:r>
              <a:rPr sz="4800" b="1" spc="-15" dirty="0" err="1">
                <a:latin typeface="Georgia"/>
                <a:cs typeface="Georgia"/>
              </a:rPr>
              <a:t>ч</a:t>
            </a:r>
            <a:r>
              <a:rPr sz="4800" b="1" spc="-10" dirty="0" err="1">
                <a:latin typeface="Georgia"/>
                <a:cs typeface="Georgia"/>
              </a:rPr>
              <a:t>а</a:t>
            </a:r>
            <a:r>
              <a:rPr sz="4800" b="1" spc="5" dirty="0" err="1">
                <a:latin typeface="Georgia"/>
                <a:cs typeface="Georgia"/>
              </a:rPr>
              <a:t>льная</a:t>
            </a:r>
            <a:r>
              <a:rPr lang="ru-RU" sz="4800" b="1" dirty="0">
                <a:latin typeface="Georgia"/>
                <a:cs typeface="Georgia"/>
              </a:rPr>
              <a:t> </a:t>
            </a:r>
            <a:r>
              <a:rPr sz="4800" b="1" spc="-10" dirty="0" err="1">
                <a:latin typeface="Georgia"/>
                <a:cs typeface="Georgia"/>
              </a:rPr>
              <a:t>ш</a:t>
            </a:r>
            <a:r>
              <a:rPr sz="4800" b="1" dirty="0" err="1">
                <a:latin typeface="Georgia"/>
                <a:cs typeface="Georgia"/>
              </a:rPr>
              <a:t>кол</a:t>
            </a:r>
            <a:r>
              <a:rPr sz="4800" b="1" spc="-15" dirty="0" err="1">
                <a:latin typeface="Georgia"/>
                <a:cs typeface="Georgia"/>
              </a:rPr>
              <a:t>а</a:t>
            </a:r>
            <a:r>
              <a:rPr sz="4800" b="1" spc="5" dirty="0">
                <a:latin typeface="Georgia"/>
                <a:cs typeface="Georgia"/>
              </a:rPr>
              <a:t>»</a:t>
            </a:r>
            <a:endParaRPr sz="4800" dirty="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8519" y="152400"/>
            <a:ext cx="11277600" cy="112210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10"/>
              </a:spcBef>
            </a:pPr>
            <a:r>
              <a:rPr sz="3600" spc="-175" dirty="0">
                <a:solidFill>
                  <a:schemeClr val="tx1"/>
                </a:solidFill>
              </a:rPr>
              <a:t>Все </a:t>
            </a:r>
            <a:r>
              <a:rPr sz="3600" spc="-65" dirty="0">
                <a:solidFill>
                  <a:schemeClr val="tx1"/>
                </a:solidFill>
              </a:rPr>
              <a:t>учебники </a:t>
            </a:r>
            <a:r>
              <a:rPr sz="3600" spc="-60" dirty="0">
                <a:solidFill>
                  <a:schemeClr val="tx1"/>
                </a:solidFill>
              </a:rPr>
              <a:t>опираются </a:t>
            </a:r>
            <a:r>
              <a:rPr sz="3600" spc="-40" dirty="0" err="1">
                <a:solidFill>
                  <a:schemeClr val="tx1"/>
                </a:solidFill>
              </a:rPr>
              <a:t>на</a:t>
            </a:r>
            <a:r>
              <a:rPr sz="3600" spc="-40" dirty="0">
                <a:solidFill>
                  <a:schemeClr val="tx1"/>
                </a:solidFill>
              </a:rPr>
              <a:t> </a:t>
            </a:r>
            <a:br>
              <a:rPr lang="ru-RU" sz="3600" spc="-40" dirty="0">
                <a:solidFill>
                  <a:schemeClr val="tx1"/>
                </a:solidFill>
              </a:rPr>
            </a:br>
            <a:r>
              <a:rPr sz="3600" spc="-45" dirty="0" err="1">
                <a:solidFill>
                  <a:schemeClr val="tx1"/>
                </a:solidFill>
              </a:rPr>
              <a:t>коммуникативные</a:t>
            </a:r>
            <a:r>
              <a:rPr lang="ru-RU" sz="3600" spc="-45" dirty="0">
                <a:solidFill>
                  <a:schemeClr val="tx1"/>
                </a:solidFill>
              </a:rPr>
              <a:t> </a:t>
            </a:r>
            <a:r>
              <a:rPr sz="3600" spc="-690" dirty="0">
                <a:solidFill>
                  <a:schemeClr val="tx1"/>
                </a:solidFill>
              </a:rPr>
              <a:t> </a:t>
            </a:r>
            <a:r>
              <a:rPr sz="3600" spc="-75" dirty="0">
                <a:solidFill>
                  <a:schemeClr val="tx1"/>
                </a:solidFill>
              </a:rPr>
              <a:t>технологии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1295400" y="1828800"/>
            <a:ext cx="9601200" cy="3768979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869"/>
              </a:spcBef>
              <a:buNone/>
            </a:pPr>
            <a:r>
              <a:rPr sz="2800" spc="-15" dirty="0">
                <a:solidFill>
                  <a:schemeClr val="tx1"/>
                </a:solidFill>
              </a:rPr>
              <a:t>Цель </a:t>
            </a:r>
            <a:r>
              <a:rPr sz="2800" spc="-5" dirty="0">
                <a:solidFill>
                  <a:schemeClr val="tx1"/>
                </a:solidFill>
              </a:rPr>
              <a:t>– </a:t>
            </a:r>
            <a:r>
              <a:rPr sz="2800" spc="-35" dirty="0">
                <a:solidFill>
                  <a:schemeClr val="tx1"/>
                </a:solidFill>
              </a:rPr>
              <a:t>научить</a:t>
            </a:r>
            <a:r>
              <a:rPr sz="2800" spc="105" dirty="0">
                <a:solidFill>
                  <a:schemeClr val="tx1"/>
                </a:solidFill>
              </a:rPr>
              <a:t> </a:t>
            </a:r>
            <a:r>
              <a:rPr sz="2800" spc="-45" dirty="0">
                <a:solidFill>
                  <a:schemeClr val="tx1"/>
                </a:solidFill>
              </a:rPr>
              <a:t>школьников:</a:t>
            </a:r>
          </a:p>
          <a:p>
            <a:pPr marL="527050" indent="-514350">
              <a:lnSpc>
                <a:spcPct val="100000"/>
              </a:lnSpc>
              <a:spcBef>
                <a:spcPts val="770"/>
              </a:spcBef>
              <a:buClr>
                <a:srgbClr val="619DD1"/>
              </a:buClr>
              <a:buFont typeface="+mj-lt"/>
              <a:buAutoNum type="arabicParenR"/>
              <a:tabLst>
                <a:tab pos="241300" algn="l"/>
              </a:tabLst>
            </a:pPr>
            <a:r>
              <a:rPr sz="2800" spc="-15" dirty="0">
                <a:solidFill>
                  <a:schemeClr val="tx1"/>
                </a:solidFill>
              </a:rPr>
              <a:t>общаться </a:t>
            </a:r>
            <a:r>
              <a:rPr sz="2800" spc="-5" dirty="0">
                <a:solidFill>
                  <a:schemeClr val="tx1"/>
                </a:solidFill>
              </a:rPr>
              <a:t>с </a:t>
            </a:r>
            <a:r>
              <a:rPr sz="2800" spc="-15" dirty="0">
                <a:solidFill>
                  <a:schemeClr val="tx1"/>
                </a:solidFill>
              </a:rPr>
              <a:t>одноклассниками </a:t>
            </a:r>
            <a:r>
              <a:rPr sz="2800" spc="-5" dirty="0">
                <a:solidFill>
                  <a:schemeClr val="tx1"/>
                </a:solidFill>
              </a:rPr>
              <a:t>и</a:t>
            </a:r>
            <a:r>
              <a:rPr sz="2800" spc="65" dirty="0">
                <a:solidFill>
                  <a:schemeClr val="tx1"/>
                </a:solidFill>
              </a:rPr>
              <a:t> </a:t>
            </a:r>
            <a:r>
              <a:rPr sz="2800" dirty="0">
                <a:solidFill>
                  <a:schemeClr val="tx1"/>
                </a:solidFill>
              </a:rPr>
              <a:t>взрослыми;</a:t>
            </a:r>
          </a:p>
          <a:p>
            <a:pPr marL="527050" indent="-514350">
              <a:lnSpc>
                <a:spcPct val="100000"/>
              </a:lnSpc>
              <a:spcBef>
                <a:spcPts val="770"/>
              </a:spcBef>
              <a:buClr>
                <a:srgbClr val="619DD1"/>
              </a:buClr>
              <a:buFont typeface="+mj-lt"/>
              <a:buAutoNum type="arabicParenR"/>
              <a:tabLst>
                <a:tab pos="241300" algn="l"/>
              </a:tabLst>
            </a:pPr>
            <a:r>
              <a:rPr sz="2800" spc="-10" dirty="0">
                <a:solidFill>
                  <a:schemeClr val="tx1"/>
                </a:solidFill>
              </a:rPr>
              <a:t>обосновывать свою </a:t>
            </a:r>
            <a:r>
              <a:rPr sz="2800" spc="-40" dirty="0">
                <a:solidFill>
                  <a:schemeClr val="tx1"/>
                </a:solidFill>
              </a:rPr>
              <a:t>точку</a:t>
            </a:r>
            <a:r>
              <a:rPr sz="2800" spc="30" dirty="0">
                <a:solidFill>
                  <a:schemeClr val="tx1"/>
                </a:solidFill>
              </a:rPr>
              <a:t> </a:t>
            </a:r>
            <a:r>
              <a:rPr sz="2800" spc="-5" dirty="0">
                <a:solidFill>
                  <a:schemeClr val="tx1"/>
                </a:solidFill>
              </a:rPr>
              <a:t>зрения;</a:t>
            </a:r>
          </a:p>
          <a:p>
            <a:pPr marL="527050" indent="-514350">
              <a:lnSpc>
                <a:spcPct val="100000"/>
              </a:lnSpc>
              <a:spcBef>
                <a:spcPts val="770"/>
              </a:spcBef>
              <a:buClr>
                <a:srgbClr val="619DD1"/>
              </a:buClr>
              <a:buFont typeface="+mj-lt"/>
              <a:buAutoNum type="arabicParenR"/>
              <a:tabLst>
                <a:tab pos="241300" algn="l"/>
              </a:tabLst>
            </a:pPr>
            <a:r>
              <a:rPr sz="2800" spc="-25" dirty="0">
                <a:solidFill>
                  <a:schemeClr val="tx1"/>
                </a:solidFill>
              </a:rPr>
              <a:t>уважать </a:t>
            </a:r>
            <a:r>
              <a:rPr sz="2800" spc="-15" dirty="0">
                <a:solidFill>
                  <a:schemeClr val="tx1"/>
                </a:solidFill>
              </a:rPr>
              <a:t>другую </a:t>
            </a:r>
            <a:r>
              <a:rPr sz="2800" spc="-40" dirty="0">
                <a:solidFill>
                  <a:schemeClr val="tx1"/>
                </a:solidFill>
              </a:rPr>
              <a:t>точку</a:t>
            </a:r>
            <a:r>
              <a:rPr sz="2800" spc="75" dirty="0">
                <a:solidFill>
                  <a:schemeClr val="tx1"/>
                </a:solidFill>
              </a:rPr>
              <a:t> </a:t>
            </a:r>
            <a:r>
              <a:rPr sz="2800" spc="-5" dirty="0">
                <a:solidFill>
                  <a:schemeClr val="tx1"/>
                </a:solidFill>
              </a:rPr>
              <a:t>зрения;</a:t>
            </a:r>
          </a:p>
          <a:p>
            <a:pPr marL="527050" indent="-514350">
              <a:lnSpc>
                <a:spcPct val="100000"/>
              </a:lnSpc>
              <a:spcBef>
                <a:spcPts val="770"/>
              </a:spcBef>
              <a:buClr>
                <a:srgbClr val="619DD1"/>
              </a:buClr>
              <a:buFont typeface="+mj-lt"/>
              <a:buAutoNum type="arabicParenR"/>
              <a:tabLst>
                <a:tab pos="241300" algn="l"/>
              </a:tabLst>
            </a:pPr>
            <a:r>
              <a:rPr sz="2800" spc="-15" dirty="0">
                <a:solidFill>
                  <a:schemeClr val="tx1"/>
                </a:solidFill>
              </a:rPr>
              <a:t>владеть </a:t>
            </a:r>
            <a:r>
              <a:rPr sz="2800" spc="-10" dirty="0">
                <a:solidFill>
                  <a:schemeClr val="tx1"/>
                </a:solidFill>
              </a:rPr>
              <a:t>устной </a:t>
            </a:r>
            <a:r>
              <a:rPr sz="2800" spc="-15" dirty="0">
                <a:solidFill>
                  <a:schemeClr val="tx1"/>
                </a:solidFill>
              </a:rPr>
              <a:t>диалогической</a:t>
            </a:r>
            <a:r>
              <a:rPr sz="2800" spc="135" dirty="0">
                <a:solidFill>
                  <a:schemeClr val="tx1"/>
                </a:solidFill>
              </a:rPr>
              <a:t> </a:t>
            </a:r>
            <a:r>
              <a:rPr sz="2800" spc="-20" dirty="0">
                <a:solidFill>
                  <a:schemeClr val="tx1"/>
                </a:solidFill>
              </a:rPr>
              <a:t>речью;</a:t>
            </a:r>
          </a:p>
          <a:p>
            <a:pPr marL="527050" marR="5080" indent="-514350">
              <a:lnSpc>
                <a:spcPct val="100000"/>
              </a:lnSpc>
              <a:spcBef>
                <a:spcPts val="770"/>
              </a:spcBef>
              <a:buClr>
                <a:srgbClr val="619DD1"/>
              </a:buClr>
              <a:buFont typeface="+mj-lt"/>
              <a:buAutoNum type="arabicParenR"/>
              <a:tabLst>
                <a:tab pos="241300" algn="l"/>
              </a:tabLst>
            </a:pPr>
            <a:r>
              <a:rPr sz="2800" spc="-5" dirty="0">
                <a:solidFill>
                  <a:schemeClr val="tx1"/>
                </a:solidFill>
              </a:rPr>
              <a:t>смотреть </a:t>
            </a:r>
            <a:r>
              <a:rPr sz="2800" spc="-10" dirty="0">
                <a:solidFill>
                  <a:schemeClr val="tx1"/>
                </a:solidFill>
              </a:rPr>
              <a:t>на </a:t>
            </a:r>
            <a:r>
              <a:rPr sz="2800" spc="5" dirty="0">
                <a:solidFill>
                  <a:schemeClr val="tx1"/>
                </a:solidFill>
              </a:rPr>
              <a:t>любое </a:t>
            </a:r>
            <a:r>
              <a:rPr sz="2800" spc="-10" dirty="0">
                <a:solidFill>
                  <a:schemeClr val="tx1"/>
                </a:solidFill>
              </a:rPr>
              <a:t>изучаемое </a:t>
            </a:r>
            <a:r>
              <a:rPr sz="2800" spc="-15" dirty="0">
                <a:solidFill>
                  <a:schemeClr val="tx1"/>
                </a:solidFill>
              </a:rPr>
              <a:t>явление </a:t>
            </a:r>
            <a:r>
              <a:rPr sz="2800" spc="-5" dirty="0">
                <a:solidFill>
                  <a:schemeClr val="tx1"/>
                </a:solidFill>
              </a:rPr>
              <a:t>с </a:t>
            </a:r>
            <a:r>
              <a:rPr sz="2800" spc="-10" dirty="0">
                <a:solidFill>
                  <a:schemeClr val="tx1"/>
                </a:solidFill>
              </a:rPr>
              <a:t>разных </a:t>
            </a:r>
            <a:r>
              <a:rPr sz="2800" spc="-30" dirty="0">
                <a:solidFill>
                  <a:schemeClr val="tx1"/>
                </a:solidFill>
              </a:rPr>
              <a:t>точек  </a:t>
            </a:r>
            <a:r>
              <a:rPr sz="2800" spc="-5" dirty="0">
                <a:solidFill>
                  <a:schemeClr val="tx1"/>
                </a:solidFill>
              </a:rPr>
              <a:t>зрения.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6680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000" y="5253"/>
            <a:ext cx="9785350" cy="68527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3000" y="26289"/>
            <a:ext cx="9144000" cy="68317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3000" y="26288"/>
            <a:ext cx="9144000" cy="68317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8200" y="2198954"/>
            <a:ext cx="10820400" cy="259750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cs typeface="Times New Roman"/>
              </a:rPr>
              <a:t>Оптимальное </a:t>
            </a:r>
            <a:r>
              <a:rPr sz="2800" spc="-5" dirty="0">
                <a:cs typeface="Times New Roman"/>
              </a:rPr>
              <a:t>развитие </a:t>
            </a:r>
            <a:r>
              <a:rPr sz="2800" spc="-20" dirty="0">
                <a:cs typeface="Times New Roman"/>
              </a:rPr>
              <a:t>каждого </a:t>
            </a:r>
            <a:r>
              <a:rPr sz="2800" spc="-30" dirty="0">
                <a:cs typeface="Times New Roman"/>
              </a:rPr>
              <a:t>ребенка </a:t>
            </a:r>
            <a:r>
              <a:rPr sz="2800" spc="-10" dirty="0">
                <a:cs typeface="Times New Roman"/>
              </a:rPr>
              <a:t>на </a:t>
            </a:r>
            <a:r>
              <a:rPr sz="2800" spc="-5" dirty="0">
                <a:cs typeface="Times New Roman"/>
              </a:rPr>
              <a:t>основе  </a:t>
            </a:r>
            <a:r>
              <a:rPr sz="2800" spc="-40" dirty="0">
                <a:cs typeface="Times New Roman"/>
              </a:rPr>
              <a:t>педагогической </a:t>
            </a:r>
            <a:r>
              <a:rPr sz="2800" spc="-35" dirty="0">
                <a:cs typeface="Times New Roman"/>
              </a:rPr>
              <a:t>поддержки </a:t>
            </a:r>
            <a:r>
              <a:rPr sz="2800" spc="-45" dirty="0">
                <a:cs typeface="Times New Roman"/>
              </a:rPr>
              <a:t>его </a:t>
            </a:r>
            <a:r>
              <a:rPr sz="2800" spc="-5" dirty="0">
                <a:cs typeface="Times New Roman"/>
              </a:rPr>
              <a:t>индивидуальности </a:t>
            </a:r>
            <a:r>
              <a:rPr sz="2800" dirty="0">
                <a:cs typeface="Times New Roman"/>
              </a:rPr>
              <a:t>(возраста,  </a:t>
            </a:r>
            <a:r>
              <a:rPr sz="2800" spc="20" dirty="0">
                <a:cs typeface="Times New Roman"/>
              </a:rPr>
              <a:t>способностей, </a:t>
            </a:r>
            <a:r>
              <a:rPr sz="2800" spc="5" dirty="0">
                <a:cs typeface="Times New Roman"/>
              </a:rPr>
              <a:t>интересов, </a:t>
            </a:r>
            <a:r>
              <a:rPr sz="2800" spc="10" dirty="0">
                <a:cs typeface="Times New Roman"/>
              </a:rPr>
              <a:t>склонностей, </a:t>
            </a:r>
            <a:r>
              <a:rPr sz="2800" dirty="0">
                <a:cs typeface="Times New Roman"/>
              </a:rPr>
              <a:t>развития) </a:t>
            </a:r>
            <a:r>
              <a:rPr sz="2800" spc="-5" dirty="0">
                <a:cs typeface="Times New Roman"/>
              </a:rPr>
              <a:t>в </a:t>
            </a:r>
            <a:r>
              <a:rPr sz="2800" spc="-20" dirty="0">
                <a:cs typeface="Times New Roman"/>
              </a:rPr>
              <a:t>условиях  </a:t>
            </a:r>
            <a:r>
              <a:rPr sz="2800" spc="-5" dirty="0">
                <a:cs typeface="Times New Roman"/>
              </a:rPr>
              <a:t>специально </a:t>
            </a:r>
            <a:r>
              <a:rPr sz="2800" spc="-15" dirty="0">
                <a:cs typeface="Times New Roman"/>
              </a:rPr>
              <a:t>организованной </a:t>
            </a:r>
            <a:r>
              <a:rPr sz="2800" spc="-5" dirty="0">
                <a:cs typeface="Times New Roman"/>
              </a:rPr>
              <a:t>учебной </a:t>
            </a:r>
            <a:r>
              <a:rPr sz="2800" spc="5" dirty="0">
                <a:cs typeface="Times New Roman"/>
              </a:rPr>
              <a:t>деятельности, </a:t>
            </a:r>
            <a:r>
              <a:rPr sz="2800" spc="-95" dirty="0">
                <a:cs typeface="Times New Roman"/>
              </a:rPr>
              <a:t>где </a:t>
            </a:r>
            <a:r>
              <a:rPr sz="2800" spc="-5" dirty="0">
                <a:cs typeface="Times New Roman"/>
              </a:rPr>
              <a:t>ученик  </a:t>
            </a:r>
            <a:r>
              <a:rPr sz="2800" spc="-20" dirty="0">
                <a:cs typeface="Times New Roman"/>
              </a:rPr>
              <a:t>выступает </a:t>
            </a:r>
            <a:r>
              <a:rPr sz="2800" spc="-55" dirty="0">
                <a:cs typeface="Times New Roman"/>
              </a:rPr>
              <a:t>то </a:t>
            </a:r>
            <a:r>
              <a:rPr sz="2800" spc="-5" dirty="0">
                <a:cs typeface="Times New Roman"/>
              </a:rPr>
              <a:t>в </a:t>
            </a:r>
            <a:r>
              <a:rPr sz="2800" spc="-35" dirty="0">
                <a:cs typeface="Times New Roman"/>
              </a:rPr>
              <a:t>роли </a:t>
            </a:r>
            <a:r>
              <a:rPr sz="2800" spc="-40" dirty="0">
                <a:cs typeface="Times New Roman"/>
              </a:rPr>
              <a:t>обучаемого, </a:t>
            </a:r>
            <a:r>
              <a:rPr sz="2800" spc="-55" dirty="0">
                <a:cs typeface="Times New Roman"/>
              </a:rPr>
              <a:t>то </a:t>
            </a:r>
            <a:r>
              <a:rPr sz="2800" spc="-5" dirty="0">
                <a:cs typeface="Times New Roman"/>
              </a:rPr>
              <a:t>в </a:t>
            </a:r>
            <a:r>
              <a:rPr sz="2800" spc="-15" dirty="0">
                <a:cs typeface="Times New Roman"/>
              </a:rPr>
              <a:t>роли </a:t>
            </a:r>
            <a:r>
              <a:rPr sz="2800" spc="-40" dirty="0">
                <a:cs typeface="Times New Roman"/>
              </a:rPr>
              <a:t>обучающего, </a:t>
            </a:r>
            <a:r>
              <a:rPr sz="2800" spc="-45" dirty="0">
                <a:cs typeface="Times New Roman"/>
              </a:rPr>
              <a:t>то </a:t>
            </a:r>
            <a:r>
              <a:rPr sz="2800" spc="-5" dirty="0">
                <a:cs typeface="Times New Roman"/>
              </a:rPr>
              <a:t>в  </a:t>
            </a:r>
            <a:r>
              <a:rPr sz="2800" spc="-15" dirty="0">
                <a:cs typeface="Times New Roman"/>
              </a:rPr>
              <a:t>роли </a:t>
            </a:r>
            <a:r>
              <a:rPr sz="2800" spc="-20" dirty="0">
                <a:cs typeface="Times New Roman"/>
              </a:rPr>
              <a:t>организатора </a:t>
            </a:r>
            <a:r>
              <a:rPr sz="2800" spc="-5" dirty="0">
                <a:cs typeface="Times New Roman"/>
              </a:rPr>
              <a:t>учебной</a:t>
            </a:r>
            <a:r>
              <a:rPr sz="2800" spc="-95" dirty="0">
                <a:cs typeface="Times New Roman"/>
              </a:rPr>
              <a:t> </a:t>
            </a:r>
            <a:r>
              <a:rPr sz="2800" spc="-20" dirty="0">
                <a:cs typeface="Times New Roman"/>
              </a:rPr>
              <a:t>ситуации.</a:t>
            </a:r>
            <a:endParaRPr sz="2800" dirty="0"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42212" y="414420"/>
            <a:ext cx="10463988" cy="112210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3600" spc="-40" dirty="0">
                <a:solidFill>
                  <a:srgbClr val="000000"/>
                </a:solidFill>
              </a:rPr>
              <a:t>Основная </a:t>
            </a:r>
            <a:r>
              <a:rPr sz="3600" spc="-135" dirty="0" err="1">
                <a:solidFill>
                  <a:srgbClr val="000000"/>
                </a:solidFill>
              </a:rPr>
              <a:t>идея</a:t>
            </a:r>
            <a:r>
              <a:rPr sz="3600" spc="-975" dirty="0">
                <a:solidFill>
                  <a:srgbClr val="000000"/>
                </a:solidFill>
              </a:rPr>
              <a:t> </a:t>
            </a:r>
            <a:r>
              <a:rPr lang="ru-RU" sz="3600" spc="-975" dirty="0">
                <a:solidFill>
                  <a:srgbClr val="000000"/>
                </a:solidFill>
              </a:rPr>
              <a:t>             </a:t>
            </a:r>
            <a:br>
              <a:rPr lang="ru-RU" sz="3600" spc="-975" dirty="0">
                <a:solidFill>
                  <a:srgbClr val="000000"/>
                </a:solidFill>
              </a:rPr>
            </a:br>
            <a:r>
              <a:rPr sz="3600" spc="145" dirty="0">
                <a:solidFill>
                  <a:srgbClr val="000000"/>
                </a:solidFill>
              </a:rPr>
              <a:t>УМК</a:t>
            </a:r>
            <a:r>
              <a:rPr lang="ru-RU" sz="3600" spc="145" dirty="0">
                <a:solidFill>
                  <a:srgbClr val="000000"/>
                </a:solidFill>
              </a:rPr>
              <a:t> </a:t>
            </a:r>
            <a:r>
              <a:rPr sz="3600" spc="-100" dirty="0">
                <a:solidFill>
                  <a:srgbClr val="000000"/>
                </a:solidFill>
              </a:rPr>
              <a:t>«</a:t>
            </a:r>
            <a:r>
              <a:rPr lang="ru-RU" sz="3600" spc="-100" dirty="0">
                <a:solidFill>
                  <a:srgbClr val="000000"/>
                </a:solidFill>
              </a:rPr>
              <a:t>Перспективная начальная школа</a:t>
            </a:r>
            <a:r>
              <a:rPr sz="3600" spc="-85" dirty="0">
                <a:solidFill>
                  <a:srgbClr val="000000"/>
                </a:solidFill>
              </a:rPr>
              <a:t>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6800" y="152400"/>
            <a:ext cx="1043940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600" spc="-75" dirty="0" err="1">
                <a:solidFill>
                  <a:schemeClr val="tx1"/>
                </a:solidFill>
              </a:rPr>
              <a:t>Содержательные</a:t>
            </a:r>
            <a:r>
              <a:rPr sz="3600" spc="-405" dirty="0">
                <a:solidFill>
                  <a:schemeClr val="tx1"/>
                </a:solidFill>
              </a:rPr>
              <a:t> </a:t>
            </a:r>
            <a:r>
              <a:rPr sz="3600" spc="70" dirty="0" err="1">
                <a:solidFill>
                  <a:schemeClr val="tx1"/>
                </a:solidFill>
              </a:rPr>
              <a:t>линии</a:t>
            </a:r>
            <a:r>
              <a:rPr lang="ru-RU" sz="3600" spc="70" dirty="0">
                <a:solidFill>
                  <a:schemeClr val="tx1"/>
                </a:solidFill>
              </a:rPr>
              <a:t> </a:t>
            </a:r>
            <a:r>
              <a:rPr sz="3600" spc="5" dirty="0" err="1">
                <a:solidFill>
                  <a:schemeClr val="tx1"/>
                </a:solidFill>
              </a:rPr>
              <a:t>индивидуального</a:t>
            </a:r>
            <a:r>
              <a:rPr sz="3600" spc="-520" dirty="0">
                <a:solidFill>
                  <a:schemeClr val="tx1"/>
                </a:solidFill>
              </a:rPr>
              <a:t> </a:t>
            </a:r>
            <a:r>
              <a:rPr sz="3600" spc="-10" dirty="0">
                <a:solidFill>
                  <a:schemeClr val="tx1"/>
                </a:solidFill>
              </a:rPr>
              <a:t>развития</a:t>
            </a:r>
            <a:r>
              <a:rPr sz="3600" spc="-1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85967" y="990600"/>
            <a:ext cx="10801066" cy="5170262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526415" marR="6985" indent="-514350" algn="just">
              <a:lnSpc>
                <a:spcPct val="90000"/>
              </a:lnSpc>
              <a:spcBef>
                <a:spcPts val="405"/>
              </a:spcBef>
              <a:buClr>
                <a:srgbClr val="619DD1"/>
              </a:buClr>
              <a:buFont typeface="+mj-lt"/>
              <a:buAutoNum type="arabicParenR"/>
              <a:tabLst>
                <a:tab pos="241300" algn="l"/>
                <a:tab pos="1332230" algn="l"/>
              </a:tabLst>
            </a:pPr>
            <a:r>
              <a:rPr sz="2800" spc="-20" dirty="0">
                <a:cs typeface="Times New Roman"/>
              </a:rPr>
              <a:t>формирование познавательных </a:t>
            </a:r>
            <a:r>
              <a:rPr sz="2800" dirty="0">
                <a:cs typeface="Times New Roman"/>
              </a:rPr>
              <a:t>интересов </a:t>
            </a:r>
            <a:r>
              <a:rPr sz="2800" spc="-65" dirty="0">
                <a:cs typeface="Times New Roman"/>
              </a:rPr>
              <a:t>школьников </a:t>
            </a:r>
            <a:r>
              <a:rPr sz="2800" spc="-5" dirty="0">
                <a:cs typeface="Times New Roman"/>
              </a:rPr>
              <a:t>и их </a:t>
            </a:r>
            <a:r>
              <a:rPr sz="2800" spc="-25" dirty="0">
                <a:cs typeface="Times New Roman"/>
              </a:rPr>
              <a:t>готовности  </a:t>
            </a:r>
            <a:r>
              <a:rPr sz="2800" spc="-5" dirty="0">
                <a:cs typeface="Times New Roman"/>
              </a:rPr>
              <a:t>к	</a:t>
            </a:r>
            <a:r>
              <a:rPr sz="2800" spc="-15" dirty="0">
                <a:cs typeface="Times New Roman"/>
              </a:rPr>
              <a:t>самообразовательной</a:t>
            </a:r>
            <a:r>
              <a:rPr sz="2800" spc="620" dirty="0">
                <a:cs typeface="Times New Roman"/>
              </a:rPr>
              <a:t> </a:t>
            </a:r>
            <a:r>
              <a:rPr sz="2800" spc="5" dirty="0">
                <a:cs typeface="Times New Roman"/>
              </a:rPr>
              <a:t>деятельности </a:t>
            </a:r>
            <a:r>
              <a:rPr sz="2800" spc="-5" dirty="0">
                <a:cs typeface="Times New Roman"/>
              </a:rPr>
              <a:t>на </a:t>
            </a:r>
            <a:r>
              <a:rPr sz="2800" dirty="0">
                <a:cs typeface="Times New Roman"/>
              </a:rPr>
              <a:t>основе учета  </a:t>
            </a:r>
            <a:r>
              <a:rPr sz="2800" spc="-15" dirty="0">
                <a:cs typeface="Times New Roman"/>
              </a:rPr>
              <a:t>индивидуальных </a:t>
            </a:r>
            <a:r>
              <a:rPr sz="2800" dirty="0">
                <a:cs typeface="Times New Roman"/>
              </a:rPr>
              <a:t>склонностей </a:t>
            </a:r>
            <a:r>
              <a:rPr sz="2800" spc="-5" dirty="0">
                <a:cs typeface="Times New Roman"/>
              </a:rPr>
              <a:t>к </a:t>
            </a:r>
            <a:r>
              <a:rPr sz="2800" spc="-20" dirty="0">
                <a:cs typeface="Times New Roman"/>
              </a:rPr>
              <a:t>изучению </a:t>
            </a:r>
            <a:r>
              <a:rPr sz="2800" spc="-25" dirty="0">
                <a:cs typeface="Times New Roman"/>
              </a:rPr>
              <a:t>той </a:t>
            </a:r>
            <a:r>
              <a:rPr sz="2800" spc="-15" dirty="0">
                <a:cs typeface="Times New Roman"/>
              </a:rPr>
              <a:t>или иной предметной   </a:t>
            </a:r>
            <a:r>
              <a:rPr sz="2800" spc="-20" dirty="0">
                <a:cs typeface="Times New Roman"/>
              </a:rPr>
              <a:t>области; </a:t>
            </a:r>
            <a:r>
              <a:rPr sz="2800" spc="-15" dirty="0">
                <a:cs typeface="Times New Roman"/>
              </a:rPr>
              <a:t>развитие умственных </a:t>
            </a:r>
            <a:r>
              <a:rPr sz="2800" spc="5" dirty="0">
                <a:cs typeface="Times New Roman"/>
              </a:rPr>
              <a:t>способностей, </a:t>
            </a:r>
            <a:r>
              <a:rPr sz="2800" spc="-45" dirty="0">
                <a:cs typeface="Times New Roman"/>
              </a:rPr>
              <a:t>творческого </a:t>
            </a:r>
            <a:r>
              <a:rPr sz="2800" dirty="0">
                <a:cs typeface="Times New Roman"/>
              </a:rPr>
              <a:t>мышления;  </a:t>
            </a:r>
            <a:r>
              <a:rPr sz="2800" spc="5" dirty="0">
                <a:cs typeface="Times New Roman"/>
              </a:rPr>
              <a:t>воспитание </a:t>
            </a:r>
            <a:r>
              <a:rPr sz="2800" spc="-20" dirty="0">
                <a:cs typeface="Times New Roman"/>
              </a:rPr>
              <a:t>чувства </a:t>
            </a:r>
            <a:r>
              <a:rPr sz="2800" spc="-30" dirty="0">
                <a:cs typeface="Times New Roman"/>
              </a:rPr>
              <a:t>уважения </a:t>
            </a:r>
            <a:r>
              <a:rPr sz="2800" spc="-5" dirty="0">
                <a:cs typeface="Times New Roman"/>
              </a:rPr>
              <a:t>к </a:t>
            </a:r>
            <a:r>
              <a:rPr sz="2800" spc="-55" dirty="0">
                <a:cs typeface="Times New Roman"/>
              </a:rPr>
              <a:t>эрудиции </a:t>
            </a:r>
            <a:r>
              <a:rPr sz="2800" spc="-5" dirty="0">
                <a:cs typeface="Times New Roman"/>
              </a:rPr>
              <a:t>и </a:t>
            </a:r>
            <a:r>
              <a:rPr sz="2800" spc="-10" dirty="0">
                <a:cs typeface="Times New Roman"/>
              </a:rPr>
              <a:t>предметной  </a:t>
            </a:r>
            <a:r>
              <a:rPr sz="2800" spc="-20" dirty="0">
                <a:cs typeface="Times New Roman"/>
              </a:rPr>
              <a:t>компетентности;</a:t>
            </a:r>
            <a:endParaRPr sz="2800" dirty="0">
              <a:cs typeface="Times New Roman"/>
            </a:endParaRPr>
          </a:p>
          <a:p>
            <a:pPr marL="526415" marR="5080" indent="-514350" algn="just">
              <a:lnSpc>
                <a:spcPct val="90000"/>
              </a:lnSpc>
              <a:spcBef>
                <a:spcPts val="625"/>
              </a:spcBef>
              <a:buClr>
                <a:srgbClr val="619DD1"/>
              </a:buClr>
              <a:buFont typeface="+mj-lt"/>
              <a:buAutoNum type="arabicParenR"/>
              <a:tabLst>
                <a:tab pos="241300" algn="l"/>
              </a:tabLst>
            </a:pPr>
            <a:r>
              <a:rPr sz="2800" spc="5" dirty="0">
                <a:cs typeface="Times New Roman"/>
              </a:rPr>
              <a:t>воспитание </a:t>
            </a:r>
            <a:r>
              <a:rPr sz="2800" spc="-20" dirty="0">
                <a:cs typeface="Times New Roman"/>
              </a:rPr>
              <a:t>социально-психологической </a:t>
            </a:r>
            <a:r>
              <a:rPr sz="2800" spc="-10" dirty="0">
                <a:cs typeface="Times New Roman"/>
              </a:rPr>
              <a:t>адаптированности </a:t>
            </a:r>
            <a:r>
              <a:rPr sz="2800" spc="-5" dirty="0">
                <a:cs typeface="Times New Roman"/>
              </a:rPr>
              <a:t>к </a:t>
            </a:r>
            <a:r>
              <a:rPr sz="2800" spc="-15" dirty="0">
                <a:cs typeface="Times New Roman"/>
              </a:rPr>
              <a:t>учебно- </a:t>
            </a:r>
            <a:r>
              <a:rPr sz="2800" spc="620" dirty="0">
                <a:cs typeface="Times New Roman"/>
              </a:rPr>
              <a:t> </a:t>
            </a:r>
            <a:r>
              <a:rPr sz="2800" spc="-10" dirty="0">
                <a:cs typeface="Times New Roman"/>
              </a:rPr>
              <a:t>воспитательному </a:t>
            </a:r>
            <a:r>
              <a:rPr sz="2800" dirty="0">
                <a:cs typeface="Times New Roman"/>
              </a:rPr>
              <a:t>процессу </a:t>
            </a:r>
            <a:r>
              <a:rPr sz="2800" spc="-5" dirty="0">
                <a:cs typeface="Times New Roman"/>
              </a:rPr>
              <a:t>и к жизни в </a:t>
            </a:r>
            <a:r>
              <a:rPr sz="2800" spc="-45" dirty="0">
                <a:cs typeface="Times New Roman"/>
              </a:rPr>
              <a:t>коллективе: </a:t>
            </a:r>
            <a:r>
              <a:rPr sz="2800" spc="-20" dirty="0">
                <a:cs typeface="Times New Roman"/>
              </a:rPr>
              <a:t>готовности брать  </a:t>
            </a:r>
            <a:r>
              <a:rPr sz="2800" spc="-5" dirty="0">
                <a:cs typeface="Times New Roman"/>
              </a:rPr>
              <a:t>ответственность на </a:t>
            </a:r>
            <a:r>
              <a:rPr sz="2800" spc="-15" dirty="0">
                <a:cs typeface="Times New Roman"/>
              </a:rPr>
              <a:t>себя, </a:t>
            </a:r>
            <a:r>
              <a:rPr sz="2800" spc="-25" dirty="0">
                <a:cs typeface="Times New Roman"/>
              </a:rPr>
              <a:t>принимать </a:t>
            </a:r>
            <a:r>
              <a:rPr sz="2800" spc="-5" dirty="0">
                <a:cs typeface="Times New Roman"/>
              </a:rPr>
              <a:t>решение и </a:t>
            </a:r>
            <a:r>
              <a:rPr sz="2800" spc="-25" dirty="0">
                <a:cs typeface="Times New Roman"/>
              </a:rPr>
              <a:t>действовать, </a:t>
            </a:r>
            <a:r>
              <a:rPr sz="2800" spc="-20" dirty="0">
                <a:cs typeface="Times New Roman"/>
              </a:rPr>
              <a:t>работать  </a:t>
            </a:r>
            <a:r>
              <a:rPr sz="2800" spc="-5" dirty="0">
                <a:cs typeface="Times New Roman"/>
              </a:rPr>
              <a:t>в </a:t>
            </a:r>
            <a:r>
              <a:rPr sz="2800" spc="-55" dirty="0">
                <a:cs typeface="Times New Roman"/>
              </a:rPr>
              <a:t>коллективе </a:t>
            </a:r>
            <a:r>
              <a:rPr sz="2800" spc="-30" dirty="0">
                <a:cs typeface="Times New Roman"/>
              </a:rPr>
              <a:t>ведомым </a:t>
            </a:r>
            <a:r>
              <a:rPr sz="2800" spc="-5" dirty="0">
                <a:cs typeface="Times New Roman"/>
              </a:rPr>
              <a:t>и </a:t>
            </a:r>
            <a:r>
              <a:rPr sz="2800" spc="-20" dirty="0">
                <a:cs typeface="Times New Roman"/>
              </a:rPr>
              <a:t>ведущим, общаться </a:t>
            </a:r>
            <a:r>
              <a:rPr sz="2800" spc="-45" dirty="0">
                <a:cs typeface="Times New Roman"/>
              </a:rPr>
              <a:t>как </a:t>
            </a:r>
            <a:r>
              <a:rPr sz="2800" spc="-5" dirty="0">
                <a:cs typeface="Times New Roman"/>
              </a:rPr>
              <a:t>в </a:t>
            </a:r>
            <a:r>
              <a:rPr sz="2800" spc="-50" dirty="0">
                <a:cs typeface="Times New Roman"/>
              </a:rPr>
              <a:t>коллективе  </a:t>
            </a:r>
            <a:r>
              <a:rPr sz="2800" spc="-35" dirty="0">
                <a:cs typeface="Times New Roman"/>
              </a:rPr>
              <a:t>сверстников, </a:t>
            </a:r>
            <a:r>
              <a:rPr sz="2800" spc="5" dirty="0">
                <a:cs typeface="Times New Roman"/>
              </a:rPr>
              <a:t>так </a:t>
            </a:r>
            <a:r>
              <a:rPr sz="2800" spc="-5" dirty="0">
                <a:cs typeface="Times New Roman"/>
              </a:rPr>
              <a:t>и со старшими, </a:t>
            </a:r>
            <a:r>
              <a:rPr sz="2800" spc="-50" dirty="0">
                <a:cs typeface="Times New Roman"/>
              </a:rPr>
              <a:t>критиковать </a:t>
            </a:r>
            <a:r>
              <a:rPr sz="2800" spc="-5" dirty="0">
                <a:cs typeface="Times New Roman"/>
              </a:rPr>
              <a:t>и не </a:t>
            </a:r>
            <a:r>
              <a:rPr sz="2800" spc="-25" dirty="0">
                <a:cs typeface="Times New Roman"/>
              </a:rPr>
              <a:t>обижаться </a:t>
            </a:r>
            <a:r>
              <a:rPr sz="2800" spc="-5" dirty="0">
                <a:cs typeface="Times New Roman"/>
              </a:rPr>
              <a:t>на  </a:t>
            </a:r>
            <a:r>
              <a:rPr sz="2800" spc="-75" dirty="0">
                <a:cs typeface="Times New Roman"/>
              </a:rPr>
              <a:t>критику, </a:t>
            </a:r>
            <a:r>
              <a:rPr sz="2800" spc="-40" dirty="0">
                <a:cs typeface="Times New Roman"/>
              </a:rPr>
              <a:t>оказывать </a:t>
            </a:r>
            <a:r>
              <a:rPr sz="2800" spc="-15" dirty="0">
                <a:cs typeface="Times New Roman"/>
              </a:rPr>
              <a:t>помощь</a:t>
            </a:r>
            <a:r>
              <a:rPr sz="2800" spc="620" dirty="0">
                <a:cs typeface="Times New Roman"/>
              </a:rPr>
              <a:t> </a:t>
            </a:r>
            <a:r>
              <a:rPr sz="2800" spc="-20" dirty="0">
                <a:cs typeface="Times New Roman"/>
              </a:rPr>
              <a:t>другим, </a:t>
            </a:r>
            <a:r>
              <a:rPr sz="2800" spc="-25" dirty="0">
                <a:cs typeface="Times New Roman"/>
              </a:rPr>
              <a:t>объяснять </a:t>
            </a:r>
            <a:r>
              <a:rPr sz="2800" spc="-5" dirty="0">
                <a:cs typeface="Times New Roman"/>
              </a:rPr>
              <a:t>и </a:t>
            </a:r>
            <a:r>
              <a:rPr sz="2800" spc="-35" dirty="0">
                <a:cs typeface="Times New Roman"/>
              </a:rPr>
              <a:t>доказывать  </a:t>
            </a:r>
            <a:r>
              <a:rPr sz="2800" spc="-5" dirty="0" err="1">
                <a:cs typeface="Times New Roman"/>
              </a:rPr>
              <a:t>собственное</a:t>
            </a:r>
            <a:r>
              <a:rPr sz="2800" spc="45" dirty="0">
                <a:cs typeface="Times New Roman"/>
              </a:rPr>
              <a:t> </a:t>
            </a:r>
            <a:r>
              <a:rPr sz="2800" spc="-5" dirty="0" err="1">
                <a:cs typeface="Times New Roman"/>
              </a:rPr>
              <a:t>мнение</a:t>
            </a:r>
            <a:r>
              <a:rPr lang="ru-RU" sz="2800" spc="-5" dirty="0">
                <a:cs typeface="Times New Roman"/>
              </a:rPr>
              <a:t>.</a:t>
            </a:r>
            <a:endParaRPr sz="2800" dirty="0"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228600"/>
            <a:ext cx="10972800" cy="639854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26415" marR="11430" indent="-514350" algn="just">
              <a:lnSpc>
                <a:spcPct val="100000"/>
              </a:lnSpc>
              <a:spcBef>
                <a:spcPts val="95"/>
              </a:spcBef>
              <a:buClr>
                <a:srgbClr val="619DD1"/>
              </a:buClr>
              <a:buFont typeface="+mj-lt"/>
              <a:buAutoNum type="arabicParenR" startAt="3"/>
              <a:tabLst>
                <a:tab pos="241935" algn="l"/>
                <a:tab pos="1518920" algn="l"/>
                <a:tab pos="1802130" algn="l"/>
                <a:tab pos="3018790" algn="l"/>
                <a:tab pos="3442335" algn="l"/>
                <a:tab pos="4606925" algn="l"/>
                <a:tab pos="4926965" algn="l"/>
                <a:tab pos="5741035" algn="l"/>
                <a:tab pos="6548755" algn="l"/>
                <a:tab pos="7604125" algn="l"/>
                <a:tab pos="8208009" algn="l"/>
                <a:tab pos="8570595" algn="l"/>
                <a:tab pos="10305415" algn="l"/>
              </a:tabLst>
            </a:pPr>
            <a:r>
              <a:rPr lang="ru-RU" sz="2700" dirty="0">
                <a:cs typeface="Times New Roman"/>
              </a:rPr>
              <a:t>в</a:t>
            </a:r>
            <a:r>
              <a:rPr sz="2700" dirty="0" err="1">
                <a:cs typeface="Times New Roman"/>
              </a:rPr>
              <a:t>оспитание</a:t>
            </a:r>
            <a:r>
              <a:rPr lang="ru-RU" sz="2700" dirty="0">
                <a:cs typeface="Times New Roman"/>
              </a:rPr>
              <a:t> </a:t>
            </a:r>
            <a:r>
              <a:rPr sz="2700" spc="-15" dirty="0" err="1">
                <a:cs typeface="Times New Roman"/>
              </a:rPr>
              <a:t>физической</a:t>
            </a:r>
            <a:r>
              <a:rPr lang="ru-RU" sz="2700" spc="-15" dirty="0">
                <a:cs typeface="Times New Roman"/>
              </a:rPr>
              <a:t> </a:t>
            </a:r>
            <a:r>
              <a:rPr sz="2700" spc="-85" dirty="0" err="1">
                <a:cs typeface="Times New Roman"/>
              </a:rPr>
              <a:t>культуры</a:t>
            </a:r>
            <a:r>
              <a:rPr lang="ru-RU" sz="2700" spc="120" dirty="0">
                <a:cs typeface="Times New Roman"/>
              </a:rPr>
              <a:t> </a:t>
            </a:r>
            <a:r>
              <a:rPr sz="2700" spc="-20" dirty="0" err="1">
                <a:cs typeface="Times New Roman"/>
              </a:rPr>
              <a:t>младшего</a:t>
            </a:r>
            <a:r>
              <a:rPr sz="2700" spc="-35" dirty="0">
                <a:cs typeface="Times New Roman"/>
              </a:rPr>
              <a:t> </a:t>
            </a:r>
            <a:r>
              <a:rPr sz="2700" spc="-55" dirty="0" err="1">
                <a:cs typeface="Times New Roman"/>
              </a:rPr>
              <a:t>школьника</a:t>
            </a:r>
            <a:r>
              <a:rPr sz="2700" spc="-55" dirty="0">
                <a:cs typeface="Times New Roman"/>
              </a:rPr>
              <a:t>:</a:t>
            </a:r>
            <a:r>
              <a:rPr lang="ru-RU" sz="2700" spc="-55" dirty="0">
                <a:cs typeface="Times New Roman"/>
              </a:rPr>
              <a:t> </a:t>
            </a:r>
            <a:r>
              <a:rPr sz="2700" dirty="0" err="1">
                <a:cs typeface="Times New Roman"/>
              </a:rPr>
              <a:t>п</a:t>
            </a:r>
            <a:r>
              <a:rPr sz="2700" spc="-5" dirty="0" err="1">
                <a:cs typeface="Times New Roman"/>
              </a:rPr>
              <a:t>ов</a:t>
            </a:r>
            <a:r>
              <a:rPr sz="2700" dirty="0" err="1">
                <a:cs typeface="Times New Roman"/>
              </a:rPr>
              <a:t>ы</a:t>
            </a:r>
            <a:r>
              <a:rPr sz="2700" spc="-15" dirty="0" err="1">
                <a:cs typeface="Times New Roman"/>
              </a:rPr>
              <a:t>ш</a:t>
            </a:r>
            <a:r>
              <a:rPr sz="2700" spc="-5" dirty="0" err="1">
                <a:cs typeface="Times New Roman"/>
              </a:rPr>
              <a:t>ен</a:t>
            </a:r>
            <a:r>
              <a:rPr sz="2700" spc="5" dirty="0" err="1">
                <a:cs typeface="Times New Roman"/>
              </a:rPr>
              <a:t>и</a:t>
            </a:r>
            <a:r>
              <a:rPr sz="2700" spc="-5" dirty="0" err="1">
                <a:cs typeface="Times New Roman"/>
              </a:rPr>
              <a:t>е</a:t>
            </a:r>
            <a:r>
              <a:rPr lang="ru-RU" sz="2700" spc="-5" dirty="0">
                <a:cs typeface="Times New Roman"/>
              </a:rPr>
              <a:t> </a:t>
            </a:r>
            <a:r>
              <a:rPr sz="2700" spc="114" dirty="0" err="1">
                <a:cs typeface="Times New Roman"/>
              </a:rPr>
              <a:t>о</a:t>
            </a:r>
            <a:r>
              <a:rPr sz="2700" spc="-5" dirty="0" err="1">
                <a:cs typeface="Times New Roman"/>
              </a:rPr>
              <a:t>с</a:t>
            </a:r>
            <a:r>
              <a:rPr sz="2700" spc="-55" dirty="0" err="1">
                <a:cs typeface="Times New Roman"/>
              </a:rPr>
              <a:t>в</a:t>
            </a:r>
            <a:r>
              <a:rPr sz="2700" spc="-50" dirty="0" err="1">
                <a:cs typeface="Times New Roman"/>
              </a:rPr>
              <a:t>е</a:t>
            </a:r>
            <a:r>
              <a:rPr sz="2700" spc="-5" dirty="0" err="1">
                <a:cs typeface="Times New Roman"/>
              </a:rPr>
              <a:t>д</a:t>
            </a:r>
            <a:r>
              <a:rPr sz="2700" spc="-105" dirty="0" err="1">
                <a:cs typeface="Times New Roman"/>
              </a:rPr>
              <a:t>о</a:t>
            </a:r>
            <a:r>
              <a:rPr sz="2700" spc="-20" dirty="0" err="1">
                <a:cs typeface="Times New Roman"/>
              </a:rPr>
              <a:t>м</a:t>
            </a:r>
            <a:r>
              <a:rPr sz="2700" spc="-5" dirty="0" err="1">
                <a:cs typeface="Times New Roman"/>
              </a:rPr>
              <a:t>ле</a:t>
            </a:r>
            <a:r>
              <a:rPr sz="2700" spc="20" dirty="0" err="1">
                <a:cs typeface="Times New Roman"/>
              </a:rPr>
              <a:t>н</a:t>
            </a:r>
            <a:r>
              <a:rPr sz="2700" dirty="0" err="1">
                <a:cs typeface="Times New Roman"/>
              </a:rPr>
              <a:t>н</a:t>
            </a:r>
            <a:r>
              <a:rPr sz="2700" spc="114" dirty="0" err="1">
                <a:cs typeface="Times New Roman"/>
              </a:rPr>
              <a:t>о</a:t>
            </a:r>
            <a:r>
              <a:rPr sz="2700" spc="-5" dirty="0" err="1">
                <a:cs typeface="Times New Roman"/>
              </a:rPr>
              <a:t>сти</a:t>
            </a:r>
            <a:r>
              <a:rPr lang="ru-RU" sz="2700" spc="-5" dirty="0">
                <a:cs typeface="Times New Roman"/>
              </a:rPr>
              <a:t> </a:t>
            </a:r>
            <a:r>
              <a:rPr sz="2700" spc="-5" dirty="0">
                <a:cs typeface="Times New Roman"/>
              </a:rPr>
              <a:t>в  ра</a:t>
            </a:r>
            <a:r>
              <a:rPr sz="2700" dirty="0">
                <a:cs typeface="Times New Roman"/>
              </a:rPr>
              <a:t>з</a:t>
            </a:r>
            <a:r>
              <a:rPr sz="2700" spc="-10" dirty="0">
                <a:cs typeface="Times New Roman"/>
              </a:rPr>
              <a:t>н</a:t>
            </a:r>
            <a:r>
              <a:rPr sz="2700" spc="5" dirty="0">
                <a:cs typeface="Times New Roman"/>
              </a:rPr>
              <a:t>ы</a:t>
            </a:r>
            <a:r>
              <a:rPr sz="2700" spc="-5" dirty="0">
                <a:cs typeface="Times New Roman"/>
              </a:rPr>
              <a:t>х</a:t>
            </a:r>
            <a:r>
              <a:rPr sz="2700" dirty="0">
                <a:cs typeface="Times New Roman"/>
              </a:rPr>
              <a:t>	</a:t>
            </a:r>
            <a:r>
              <a:rPr sz="2700" spc="-5" dirty="0">
                <a:cs typeface="Times New Roman"/>
              </a:rPr>
              <a:t>о</a:t>
            </a:r>
            <a:r>
              <a:rPr sz="2700" spc="-125" dirty="0">
                <a:cs typeface="Times New Roman"/>
              </a:rPr>
              <a:t>б</a:t>
            </a:r>
            <a:r>
              <a:rPr sz="2700" spc="-10" dirty="0">
                <a:cs typeface="Times New Roman"/>
              </a:rPr>
              <a:t>ла</a:t>
            </a:r>
            <a:r>
              <a:rPr sz="2700" dirty="0">
                <a:cs typeface="Times New Roman"/>
              </a:rPr>
              <a:t>с</a:t>
            </a:r>
            <a:r>
              <a:rPr sz="2700" spc="-60" dirty="0">
                <a:cs typeface="Times New Roman"/>
              </a:rPr>
              <a:t>т</a:t>
            </a:r>
            <a:r>
              <a:rPr sz="2700" dirty="0">
                <a:cs typeface="Times New Roman"/>
              </a:rPr>
              <a:t>я</a:t>
            </a:r>
            <a:r>
              <a:rPr sz="2700" spc="-5" dirty="0">
                <a:cs typeface="Times New Roman"/>
              </a:rPr>
              <a:t>х</a:t>
            </a:r>
            <a:r>
              <a:rPr sz="2700" dirty="0">
                <a:cs typeface="Times New Roman"/>
              </a:rPr>
              <a:t>	</a:t>
            </a:r>
            <a:r>
              <a:rPr sz="2700" spc="-35" dirty="0">
                <a:cs typeface="Times New Roman"/>
              </a:rPr>
              <a:t>ф</a:t>
            </a:r>
            <a:r>
              <a:rPr sz="2700" spc="-10" dirty="0">
                <a:cs typeface="Times New Roman"/>
              </a:rPr>
              <a:t>и</a:t>
            </a:r>
            <a:r>
              <a:rPr sz="2700" spc="5" dirty="0">
                <a:cs typeface="Times New Roman"/>
              </a:rPr>
              <a:t>зи</a:t>
            </a:r>
            <a:r>
              <a:rPr sz="2700" spc="-15" dirty="0">
                <a:cs typeface="Times New Roman"/>
              </a:rPr>
              <a:t>ч</a:t>
            </a:r>
            <a:r>
              <a:rPr sz="2700" spc="114" dirty="0">
                <a:cs typeface="Times New Roman"/>
              </a:rPr>
              <a:t>е</a:t>
            </a:r>
            <a:r>
              <a:rPr sz="2700" spc="-5" dirty="0">
                <a:cs typeface="Times New Roman"/>
              </a:rPr>
              <a:t>с</a:t>
            </a:r>
            <a:r>
              <a:rPr sz="2700" spc="-285" dirty="0">
                <a:cs typeface="Times New Roman"/>
              </a:rPr>
              <a:t>к</a:t>
            </a:r>
            <a:r>
              <a:rPr sz="2700" spc="-5" dirty="0">
                <a:cs typeface="Times New Roman"/>
              </a:rPr>
              <a:t>ой</a:t>
            </a:r>
            <a:r>
              <a:rPr sz="2700" dirty="0">
                <a:cs typeface="Times New Roman"/>
              </a:rPr>
              <a:t>	</a:t>
            </a:r>
            <a:r>
              <a:rPr sz="2700" spc="-65" dirty="0" err="1">
                <a:cs typeface="Times New Roman"/>
              </a:rPr>
              <a:t>к</a:t>
            </a:r>
            <a:r>
              <a:rPr sz="2700" spc="-270" dirty="0" err="1">
                <a:cs typeface="Times New Roman"/>
              </a:rPr>
              <a:t>у</a:t>
            </a:r>
            <a:r>
              <a:rPr sz="2700" spc="20" dirty="0" err="1">
                <a:cs typeface="Times New Roman"/>
              </a:rPr>
              <a:t>л</a:t>
            </a:r>
            <a:r>
              <a:rPr sz="2700" spc="-204" dirty="0" err="1">
                <a:cs typeface="Times New Roman"/>
              </a:rPr>
              <a:t>ь</a:t>
            </a:r>
            <a:r>
              <a:rPr sz="2700" spc="-10" dirty="0" err="1">
                <a:cs typeface="Times New Roman"/>
              </a:rPr>
              <a:t>т</a:t>
            </a:r>
            <a:r>
              <a:rPr sz="2700" spc="-55" dirty="0" err="1">
                <a:cs typeface="Times New Roman"/>
              </a:rPr>
              <a:t>у</a:t>
            </a:r>
            <a:r>
              <a:rPr sz="2700" spc="-5" dirty="0" err="1">
                <a:cs typeface="Times New Roman"/>
              </a:rPr>
              <a:t>р</a:t>
            </a:r>
            <a:r>
              <a:rPr sz="2700" dirty="0" err="1">
                <a:cs typeface="Times New Roman"/>
              </a:rPr>
              <a:t>ы</a:t>
            </a:r>
            <a:r>
              <a:rPr sz="2700" spc="-5" dirty="0">
                <a:cs typeface="Times New Roman"/>
              </a:rPr>
              <a:t>,</a:t>
            </a:r>
            <a:r>
              <a:rPr lang="ru-RU" sz="2700" spc="-5" dirty="0">
                <a:cs typeface="Times New Roman"/>
              </a:rPr>
              <a:t> </a:t>
            </a:r>
            <a:r>
              <a:rPr sz="2700" spc="-5" dirty="0" err="1">
                <a:cs typeface="Times New Roman"/>
              </a:rPr>
              <a:t>о</a:t>
            </a:r>
            <a:r>
              <a:rPr sz="2700" spc="-55" dirty="0" err="1">
                <a:cs typeface="Times New Roman"/>
              </a:rPr>
              <a:t>б</a:t>
            </a:r>
            <a:r>
              <a:rPr sz="2700" spc="114" dirty="0" err="1">
                <a:cs typeface="Times New Roman"/>
              </a:rPr>
              <a:t>е</a:t>
            </a:r>
            <a:r>
              <a:rPr sz="2700" spc="-5" dirty="0" err="1">
                <a:cs typeface="Times New Roman"/>
              </a:rPr>
              <a:t>с</a:t>
            </a:r>
            <a:r>
              <a:rPr sz="2700" spc="-25" dirty="0" err="1">
                <a:cs typeface="Times New Roman"/>
              </a:rPr>
              <a:t>п</a:t>
            </a:r>
            <a:r>
              <a:rPr sz="2700" spc="-125" dirty="0" err="1">
                <a:cs typeface="Times New Roman"/>
              </a:rPr>
              <a:t>е</a:t>
            </a:r>
            <a:r>
              <a:rPr sz="2700" spc="-15" dirty="0" err="1">
                <a:cs typeface="Times New Roman"/>
              </a:rPr>
              <a:t>ч</a:t>
            </a:r>
            <a:r>
              <a:rPr sz="2700" spc="-5" dirty="0" err="1">
                <a:cs typeface="Times New Roman"/>
              </a:rPr>
              <a:t>ен</a:t>
            </a:r>
            <a:r>
              <a:rPr sz="2700" spc="5" dirty="0" err="1">
                <a:cs typeface="Times New Roman"/>
              </a:rPr>
              <a:t>и</a:t>
            </a:r>
            <a:r>
              <a:rPr sz="2700" spc="-5" dirty="0" err="1">
                <a:cs typeface="Times New Roman"/>
              </a:rPr>
              <a:t>е</a:t>
            </a:r>
            <a:r>
              <a:rPr lang="ru-RU" sz="2700" spc="-5" dirty="0">
                <a:cs typeface="Times New Roman"/>
              </a:rPr>
              <a:t> </a:t>
            </a:r>
            <a:r>
              <a:rPr sz="2700" spc="-30" dirty="0" err="1">
                <a:cs typeface="Times New Roman"/>
              </a:rPr>
              <a:t>б</a:t>
            </a:r>
            <a:r>
              <a:rPr sz="2700" spc="15" dirty="0" err="1">
                <a:cs typeface="Times New Roman"/>
              </a:rPr>
              <a:t>е</a:t>
            </a:r>
            <a:r>
              <a:rPr sz="2700" spc="-25" dirty="0" err="1">
                <a:cs typeface="Times New Roman"/>
              </a:rPr>
              <a:t>з</a:t>
            </a:r>
            <a:r>
              <a:rPr sz="2700" spc="-5" dirty="0" err="1">
                <a:cs typeface="Times New Roman"/>
              </a:rPr>
              <a:t>о</a:t>
            </a:r>
            <a:r>
              <a:rPr sz="2700" spc="-25" dirty="0" err="1">
                <a:cs typeface="Times New Roman"/>
              </a:rPr>
              <a:t>п</a:t>
            </a:r>
            <a:r>
              <a:rPr sz="2700" spc="-5" dirty="0" err="1">
                <a:cs typeface="Times New Roman"/>
              </a:rPr>
              <a:t>асн</a:t>
            </a:r>
            <a:r>
              <a:rPr sz="2700" spc="70" dirty="0" err="1">
                <a:cs typeface="Times New Roman"/>
              </a:rPr>
              <a:t>о</a:t>
            </a:r>
            <a:r>
              <a:rPr sz="2700" spc="-5" dirty="0" err="1">
                <a:cs typeface="Times New Roman"/>
              </a:rPr>
              <a:t>сти</a:t>
            </a:r>
            <a:r>
              <a:rPr sz="2700" spc="-5" dirty="0">
                <a:cs typeface="Times New Roman"/>
              </a:rPr>
              <a:t>  жизнедеятельности;</a:t>
            </a:r>
            <a:endParaRPr sz="2700" dirty="0">
              <a:cs typeface="Times New Roman"/>
            </a:endParaRPr>
          </a:p>
          <a:p>
            <a:pPr marL="526415" marR="5080" indent="-514350" algn="just">
              <a:lnSpc>
                <a:spcPct val="100000"/>
              </a:lnSpc>
              <a:spcBef>
                <a:spcPts val="625"/>
              </a:spcBef>
              <a:buClr>
                <a:srgbClr val="619DD1"/>
              </a:buClr>
              <a:buFont typeface="+mj-lt"/>
              <a:buAutoNum type="arabicParenR" startAt="3"/>
              <a:tabLst>
                <a:tab pos="241935" algn="l"/>
              </a:tabLst>
            </a:pPr>
            <a:r>
              <a:rPr sz="2700" spc="-15" dirty="0">
                <a:cs typeface="Times New Roman"/>
              </a:rPr>
              <a:t>формирование </a:t>
            </a:r>
            <a:r>
              <a:rPr sz="2700" spc="-40" dirty="0">
                <a:cs typeface="Times New Roman"/>
              </a:rPr>
              <a:t>эстетического </a:t>
            </a:r>
            <a:r>
              <a:rPr sz="2700" spc="-10" dirty="0">
                <a:cs typeface="Times New Roman"/>
              </a:rPr>
              <a:t>сознания младших </a:t>
            </a:r>
            <a:r>
              <a:rPr sz="2700" spc="-65" dirty="0">
                <a:cs typeface="Times New Roman"/>
              </a:rPr>
              <a:t>школьников </a:t>
            </a:r>
            <a:r>
              <a:rPr sz="2700" spc="-5" dirty="0">
                <a:cs typeface="Times New Roman"/>
              </a:rPr>
              <a:t>и  </a:t>
            </a:r>
            <a:r>
              <a:rPr sz="2700" spc="-55" dirty="0">
                <a:cs typeface="Times New Roman"/>
              </a:rPr>
              <a:t>художественного </a:t>
            </a:r>
            <a:r>
              <a:rPr sz="2700" spc="-25" dirty="0">
                <a:cs typeface="Times New Roman"/>
              </a:rPr>
              <a:t>вкуса: </a:t>
            </a:r>
            <a:r>
              <a:rPr sz="2700" spc="-35" dirty="0">
                <a:cs typeface="Times New Roman"/>
              </a:rPr>
              <a:t>эстетической </a:t>
            </a:r>
            <a:r>
              <a:rPr sz="2700" spc="-15" dirty="0">
                <a:cs typeface="Times New Roman"/>
              </a:rPr>
              <a:t>способности</a:t>
            </a:r>
            <a:r>
              <a:rPr sz="2700" spc="620" dirty="0">
                <a:cs typeface="Times New Roman"/>
              </a:rPr>
              <a:t> </a:t>
            </a:r>
            <a:r>
              <a:rPr sz="2700" spc="-40" dirty="0">
                <a:cs typeface="Times New Roman"/>
              </a:rPr>
              <a:t>чувствовать</a:t>
            </a:r>
            <a:r>
              <a:rPr sz="2700" spc="570" dirty="0">
                <a:cs typeface="Times New Roman"/>
              </a:rPr>
              <a:t> </a:t>
            </a:r>
            <a:r>
              <a:rPr sz="2700" spc="-35" dirty="0">
                <a:cs typeface="Times New Roman"/>
              </a:rPr>
              <a:t>красоту  </a:t>
            </a:r>
            <a:r>
              <a:rPr sz="2700" spc="-45" dirty="0">
                <a:cs typeface="Times New Roman"/>
              </a:rPr>
              <a:t>окружающего </a:t>
            </a:r>
            <a:r>
              <a:rPr sz="2700" spc="-25" dirty="0">
                <a:cs typeface="Times New Roman"/>
              </a:rPr>
              <a:t>мира </a:t>
            </a:r>
            <a:r>
              <a:rPr sz="2700" spc="-5" dirty="0">
                <a:cs typeface="Times New Roman"/>
              </a:rPr>
              <a:t>и </a:t>
            </a:r>
            <a:r>
              <a:rPr sz="2700" spc="-40" dirty="0">
                <a:cs typeface="Times New Roman"/>
              </a:rPr>
              <a:t>понимать</a:t>
            </a:r>
            <a:r>
              <a:rPr sz="2700" spc="570" dirty="0">
                <a:cs typeface="Times New Roman"/>
              </a:rPr>
              <a:t> </a:t>
            </a:r>
            <a:r>
              <a:rPr sz="2700" spc="-20" dirty="0">
                <a:cs typeface="Times New Roman"/>
              </a:rPr>
              <a:t>смысл </a:t>
            </a:r>
            <a:r>
              <a:rPr sz="2700" spc="-5" dirty="0">
                <a:cs typeface="Times New Roman"/>
              </a:rPr>
              <a:t>и </a:t>
            </a:r>
            <a:r>
              <a:rPr sz="2700" spc="-35" dirty="0">
                <a:cs typeface="Times New Roman"/>
              </a:rPr>
              <a:t>красоту </a:t>
            </a:r>
            <a:r>
              <a:rPr sz="2700" spc="-30" dirty="0">
                <a:cs typeface="Times New Roman"/>
              </a:rPr>
              <a:t>произведений  </a:t>
            </a:r>
            <a:r>
              <a:rPr sz="2700" spc="-55" dirty="0">
                <a:cs typeface="Times New Roman"/>
              </a:rPr>
              <a:t>художественной </a:t>
            </a:r>
            <a:r>
              <a:rPr sz="2700" spc="-70" dirty="0">
                <a:cs typeface="Times New Roman"/>
              </a:rPr>
              <a:t>культуры; </a:t>
            </a:r>
            <a:r>
              <a:rPr sz="2700" spc="-20" dirty="0">
                <a:cs typeface="Times New Roman"/>
              </a:rPr>
              <a:t>воспитание </a:t>
            </a:r>
            <a:r>
              <a:rPr sz="2700" spc="-45" dirty="0">
                <a:cs typeface="Times New Roman"/>
              </a:rPr>
              <a:t>эстетического</a:t>
            </a:r>
            <a:r>
              <a:rPr sz="2700" spc="180" dirty="0">
                <a:cs typeface="Times New Roman"/>
              </a:rPr>
              <a:t> </a:t>
            </a:r>
            <a:r>
              <a:rPr sz="2700" spc="-45" dirty="0">
                <a:cs typeface="Times New Roman"/>
              </a:rPr>
              <a:t>чувства;</a:t>
            </a:r>
            <a:endParaRPr sz="2700" dirty="0">
              <a:cs typeface="Times New Roman"/>
            </a:endParaRPr>
          </a:p>
          <a:p>
            <a:pPr marL="526415" marR="5080" indent="-514350" algn="just">
              <a:lnSpc>
                <a:spcPct val="100000"/>
              </a:lnSpc>
              <a:spcBef>
                <a:spcPts val="635"/>
              </a:spcBef>
              <a:buClr>
                <a:srgbClr val="619DD1"/>
              </a:buClr>
              <a:buFont typeface="+mj-lt"/>
              <a:buAutoNum type="arabicParenR" startAt="3"/>
              <a:tabLst>
                <a:tab pos="241935" algn="l"/>
              </a:tabLst>
            </a:pPr>
            <a:r>
              <a:rPr sz="2700" spc="-30" dirty="0">
                <a:cs typeface="Times New Roman"/>
              </a:rPr>
              <a:t>социально-нравственное </a:t>
            </a:r>
            <a:r>
              <a:rPr sz="2700" spc="-20" dirty="0">
                <a:cs typeface="Times New Roman"/>
              </a:rPr>
              <a:t>воспитание </a:t>
            </a:r>
            <a:r>
              <a:rPr sz="2700" spc="-60" dirty="0">
                <a:cs typeface="Times New Roman"/>
              </a:rPr>
              <a:t>школьников: </a:t>
            </a:r>
            <a:r>
              <a:rPr sz="2700" spc="-30" dirty="0">
                <a:cs typeface="Times New Roman"/>
              </a:rPr>
              <a:t>развитие </a:t>
            </a:r>
            <a:r>
              <a:rPr sz="2700" spc="-35" dirty="0">
                <a:cs typeface="Times New Roman"/>
              </a:rPr>
              <a:t>природных  </a:t>
            </a:r>
            <a:r>
              <a:rPr sz="2700" spc="-55" dirty="0">
                <a:cs typeface="Times New Roman"/>
              </a:rPr>
              <a:t>задатков </a:t>
            </a:r>
            <a:r>
              <a:rPr sz="2700" spc="-45" dirty="0">
                <a:cs typeface="Times New Roman"/>
              </a:rPr>
              <a:t>сочувствовать </a:t>
            </a:r>
            <a:r>
              <a:rPr sz="2700" spc="-5" dirty="0">
                <a:cs typeface="Times New Roman"/>
              </a:rPr>
              <a:t>и </a:t>
            </a:r>
            <a:r>
              <a:rPr sz="2700" spc="-35" dirty="0">
                <a:cs typeface="Times New Roman"/>
              </a:rPr>
              <a:t>сопереживать </a:t>
            </a:r>
            <a:r>
              <a:rPr sz="2700" spc="-65" dirty="0">
                <a:cs typeface="Times New Roman"/>
              </a:rPr>
              <a:t>ближнему, </a:t>
            </a:r>
            <a:r>
              <a:rPr sz="2700" spc="-35" dirty="0">
                <a:cs typeface="Times New Roman"/>
              </a:rPr>
              <a:t>формирование умения  различать </a:t>
            </a:r>
            <a:r>
              <a:rPr sz="2700" spc="-5" dirty="0">
                <a:cs typeface="Times New Roman"/>
              </a:rPr>
              <a:t>и </a:t>
            </a:r>
            <a:r>
              <a:rPr sz="2700" spc="-35" dirty="0">
                <a:cs typeface="Times New Roman"/>
              </a:rPr>
              <a:t>анализировать </a:t>
            </a:r>
            <a:r>
              <a:rPr sz="2700" spc="-30" dirty="0">
                <a:cs typeface="Times New Roman"/>
              </a:rPr>
              <a:t>собственные эмоциональные переживания </a:t>
            </a:r>
            <a:r>
              <a:rPr sz="2700" spc="-5" dirty="0">
                <a:cs typeface="Times New Roman"/>
              </a:rPr>
              <a:t>и  </a:t>
            </a:r>
            <a:r>
              <a:rPr sz="2700" spc="-30" dirty="0">
                <a:cs typeface="Times New Roman"/>
              </a:rPr>
              <a:t>состояния </a:t>
            </a:r>
            <a:r>
              <a:rPr sz="2700" spc="-5" dirty="0">
                <a:cs typeface="Times New Roman"/>
              </a:rPr>
              <a:t>и </a:t>
            </a:r>
            <a:r>
              <a:rPr sz="2700" spc="-35" dirty="0">
                <a:cs typeface="Times New Roman"/>
              </a:rPr>
              <a:t>переживания </a:t>
            </a:r>
            <a:r>
              <a:rPr sz="2700" spc="-40" dirty="0">
                <a:cs typeface="Times New Roman"/>
              </a:rPr>
              <a:t>других </a:t>
            </a:r>
            <a:r>
              <a:rPr sz="2700" spc="-45" dirty="0">
                <a:cs typeface="Times New Roman"/>
              </a:rPr>
              <a:t>людей; </a:t>
            </a:r>
            <a:r>
              <a:rPr sz="2700" spc="-20" dirty="0">
                <a:cs typeface="Times New Roman"/>
              </a:rPr>
              <a:t>воспитание </a:t>
            </a:r>
            <a:r>
              <a:rPr sz="2700" spc="-40" dirty="0">
                <a:cs typeface="Times New Roman"/>
              </a:rPr>
              <a:t>уважения </a:t>
            </a:r>
            <a:r>
              <a:rPr sz="2700" spc="-5" dirty="0">
                <a:cs typeface="Times New Roman"/>
              </a:rPr>
              <a:t>к </a:t>
            </a:r>
            <a:r>
              <a:rPr sz="2700" spc="-45" dirty="0">
                <a:cs typeface="Times New Roman"/>
              </a:rPr>
              <a:t>чужому  </a:t>
            </a:r>
            <a:r>
              <a:rPr sz="2700" spc="-30" dirty="0">
                <a:cs typeface="Times New Roman"/>
              </a:rPr>
              <a:t>мнению, развитие </a:t>
            </a:r>
            <a:r>
              <a:rPr sz="2700" spc="-40" dirty="0">
                <a:cs typeface="Times New Roman"/>
              </a:rPr>
              <a:t>умений общаться </a:t>
            </a:r>
            <a:r>
              <a:rPr sz="2700" spc="-5" dirty="0">
                <a:cs typeface="Times New Roman"/>
              </a:rPr>
              <a:t>в </a:t>
            </a:r>
            <a:r>
              <a:rPr sz="2700" spc="-20" dirty="0">
                <a:cs typeface="Times New Roman"/>
              </a:rPr>
              <a:t>обществе </a:t>
            </a:r>
            <a:r>
              <a:rPr sz="2700" spc="-5" dirty="0">
                <a:cs typeface="Times New Roman"/>
              </a:rPr>
              <a:t>и </a:t>
            </a:r>
            <a:r>
              <a:rPr sz="2700" spc="-25" dirty="0">
                <a:cs typeface="Times New Roman"/>
              </a:rPr>
              <a:t>семье, </a:t>
            </a:r>
            <a:r>
              <a:rPr sz="2700" spc="-45" dirty="0">
                <a:cs typeface="Times New Roman"/>
              </a:rPr>
              <a:t>знакомство </a:t>
            </a:r>
            <a:r>
              <a:rPr sz="2700" spc="-5" dirty="0">
                <a:cs typeface="Times New Roman"/>
              </a:rPr>
              <a:t>с  </a:t>
            </a:r>
            <a:r>
              <a:rPr sz="2700" spc="-25" dirty="0">
                <a:cs typeface="Times New Roman"/>
              </a:rPr>
              <a:t>этическими </a:t>
            </a:r>
            <a:r>
              <a:rPr sz="2700" spc="-35" dirty="0">
                <a:cs typeface="Times New Roman"/>
              </a:rPr>
              <a:t>нормами </a:t>
            </a:r>
            <a:r>
              <a:rPr sz="2700" spc="-5" dirty="0">
                <a:cs typeface="Times New Roman"/>
              </a:rPr>
              <a:t>и </a:t>
            </a:r>
            <a:r>
              <a:rPr sz="2700" spc="-15" dirty="0">
                <a:cs typeface="Times New Roman"/>
              </a:rPr>
              <a:t>их</a:t>
            </a:r>
            <a:r>
              <a:rPr sz="2700" spc="620" dirty="0">
                <a:cs typeface="Times New Roman"/>
              </a:rPr>
              <a:t> </a:t>
            </a:r>
            <a:r>
              <a:rPr sz="2700" spc="-50" dirty="0">
                <a:cs typeface="Times New Roman"/>
              </a:rPr>
              <a:t>культурно-исторической </a:t>
            </a:r>
            <a:r>
              <a:rPr sz="2700" spc="-30" dirty="0">
                <a:cs typeface="Times New Roman"/>
              </a:rPr>
              <a:t>обусловленностью,  </a:t>
            </a:r>
            <a:r>
              <a:rPr sz="2700" spc="-20" dirty="0">
                <a:cs typeface="Times New Roman"/>
              </a:rPr>
              <a:t>осознание </a:t>
            </a:r>
            <a:r>
              <a:rPr sz="2700" spc="-15" dirty="0">
                <a:cs typeface="Times New Roman"/>
              </a:rPr>
              <a:t>их </a:t>
            </a:r>
            <a:r>
              <a:rPr sz="2700" spc="-20" dirty="0">
                <a:cs typeface="Times New Roman"/>
              </a:rPr>
              <a:t>ценности </a:t>
            </a:r>
            <a:r>
              <a:rPr sz="2700" spc="-5" dirty="0">
                <a:cs typeface="Times New Roman"/>
              </a:rPr>
              <a:t>и</a:t>
            </a:r>
            <a:r>
              <a:rPr sz="2700" spc="415" dirty="0">
                <a:cs typeface="Times New Roman"/>
              </a:rPr>
              <a:t> </a:t>
            </a:r>
            <a:r>
              <a:rPr sz="2700" spc="-45" dirty="0">
                <a:cs typeface="Times New Roman"/>
              </a:rPr>
              <a:t>необходимости.</a:t>
            </a:r>
            <a:endParaRPr sz="2700" dirty="0"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3000" y="152400"/>
            <a:ext cx="9189085" cy="112210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715" algn="ctr">
              <a:lnSpc>
                <a:spcPct val="100000"/>
              </a:lnSpc>
              <a:spcBef>
                <a:spcPts val="110"/>
              </a:spcBef>
            </a:pPr>
            <a:r>
              <a:rPr sz="3600" spc="120" dirty="0">
                <a:solidFill>
                  <a:schemeClr val="tx1"/>
                </a:solidFill>
                <a:latin typeface="+mj-lt"/>
              </a:rPr>
              <a:t>Принципы</a:t>
            </a:r>
            <a:r>
              <a:rPr sz="3600" spc="-430" dirty="0">
                <a:solidFill>
                  <a:schemeClr val="tx1"/>
                </a:solidFill>
                <a:latin typeface="+mj-lt"/>
              </a:rPr>
              <a:t> </a:t>
            </a:r>
            <a:r>
              <a:rPr sz="3600" spc="145" dirty="0">
                <a:solidFill>
                  <a:schemeClr val="tx1"/>
                </a:solidFill>
                <a:latin typeface="+mj-lt"/>
              </a:rPr>
              <a:t>УМК</a:t>
            </a:r>
          </a:p>
          <a:p>
            <a:pPr algn="ctr">
              <a:lnSpc>
                <a:spcPct val="100000"/>
              </a:lnSpc>
            </a:pPr>
            <a:r>
              <a:rPr sz="3600" spc="-100" dirty="0">
                <a:solidFill>
                  <a:schemeClr val="tx1"/>
                </a:solidFill>
                <a:latin typeface="+mj-lt"/>
              </a:rPr>
              <a:t>«</a:t>
            </a:r>
            <a:r>
              <a:rPr lang="ru-RU" sz="3600" spc="-100" dirty="0">
                <a:solidFill>
                  <a:schemeClr val="tx1"/>
                </a:solidFill>
                <a:latin typeface="+mj-lt"/>
              </a:rPr>
              <a:t>Перспективная начальная школа</a:t>
            </a:r>
            <a:r>
              <a:rPr sz="3600" spc="-30" dirty="0">
                <a:solidFill>
                  <a:schemeClr val="tx1"/>
                </a:solidFill>
                <a:latin typeface="+mj-lt"/>
              </a:rPr>
              <a:t>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524000" y="1752600"/>
            <a:ext cx="9406332" cy="343812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26415" marR="348615" indent="-514350">
              <a:lnSpc>
                <a:spcPct val="100000"/>
              </a:lnSpc>
              <a:spcBef>
                <a:spcPts val="90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  <a:tab pos="2207260" algn="l"/>
                <a:tab pos="5106670" algn="l"/>
              </a:tabLst>
            </a:pPr>
            <a:r>
              <a:rPr lang="ru-RU" sz="2800" spc="-10" dirty="0">
                <a:cs typeface="Times New Roman"/>
              </a:rPr>
              <a:t>П</a:t>
            </a:r>
            <a:r>
              <a:rPr lang="ru-RU" sz="2800" dirty="0">
                <a:cs typeface="Times New Roman"/>
              </a:rPr>
              <a:t>р</a:t>
            </a:r>
            <a:r>
              <a:rPr lang="ru-RU" sz="2800" spc="-10" dirty="0">
                <a:cs typeface="Times New Roman"/>
              </a:rPr>
              <a:t>ин</a:t>
            </a:r>
            <a:r>
              <a:rPr lang="ru-RU" sz="2800" spc="-20" dirty="0">
                <a:cs typeface="Times New Roman"/>
              </a:rPr>
              <a:t>ц</a:t>
            </a:r>
            <a:r>
              <a:rPr lang="ru-RU" sz="2800" spc="-10" dirty="0">
                <a:cs typeface="Times New Roman"/>
              </a:rPr>
              <a:t>и</a:t>
            </a:r>
            <a:r>
              <a:rPr lang="ru-RU" sz="2800" spc="-5" dirty="0">
                <a:cs typeface="Times New Roman"/>
              </a:rPr>
              <a:t>п </a:t>
            </a:r>
            <a:r>
              <a:rPr lang="ru-RU" sz="2800" spc="-10" dirty="0">
                <a:cs typeface="Times New Roman"/>
              </a:rPr>
              <a:t>н</a:t>
            </a:r>
            <a:r>
              <a:rPr lang="ru-RU" sz="2800" spc="-30" dirty="0">
                <a:cs typeface="Times New Roman"/>
              </a:rPr>
              <a:t>е</a:t>
            </a:r>
            <a:r>
              <a:rPr lang="ru-RU" sz="2800" spc="-10" dirty="0">
                <a:cs typeface="Times New Roman"/>
              </a:rPr>
              <a:t>п</a:t>
            </a:r>
            <a:r>
              <a:rPr lang="ru-RU" sz="2800" spc="5" dirty="0">
                <a:cs typeface="Times New Roman"/>
              </a:rPr>
              <a:t>р</a:t>
            </a:r>
            <a:r>
              <a:rPr lang="ru-RU" sz="2800" spc="10" dirty="0">
                <a:cs typeface="Times New Roman"/>
              </a:rPr>
              <a:t>е</a:t>
            </a:r>
            <a:r>
              <a:rPr lang="ru-RU" sz="2800" dirty="0">
                <a:cs typeface="Times New Roman"/>
              </a:rPr>
              <a:t>р</a:t>
            </a:r>
            <a:r>
              <a:rPr lang="ru-RU" sz="2800" spc="-5" dirty="0">
                <a:cs typeface="Times New Roman"/>
              </a:rPr>
              <a:t>ывн</a:t>
            </a:r>
            <a:r>
              <a:rPr lang="ru-RU" sz="2800" spc="-20" dirty="0">
                <a:cs typeface="Times New Roman"/>
              </a:rPr>
              <a:t>о</a:t>
            </a:r>
            <a:r>
              <a:rPr lang="ru-RU" sz="2800" spc="-140" dirty="0">
                <a:cs typeface="Times New Roman"/>
              </a:rPr>
              <a:t>г</a:t>
            </a:r>
            <a:r>
              <a:rPr lang="ru-RU" sz="2800" spc="-5" dirty="0">
                <a:cs typeface="Times New Roman"/>
              </a:rPr>
              <a:t>о </a:t>
            </a:r>
            <a:r>
              <a:rPr lang="ru-RU" sz="2800" spc="-20" dirty="0">
                <a:cs typeface="Times New Roman"/>
              </a:rPr>
              <a:t>о</a:t>
            </a:r>
            <a:r>
              <a:rPr lang="ru-RU" sz="2800" dirty="0">
                <a:cs typeface="Times New Roman"/>
              </a:rPr>
              <a:t>б</a:t>
            </a:r>
            <a:r>
              <a:rPr lang="ru-RU" sz="2800" spc="-45" dirty="0">
                <a:cs typeface="Times New Roman"/>
              </a:rPr>
              <a:t>щ</a:t>
            </a:r>
            <a:r>
              <a:rPr lang="ru-RU" sz="2800" spc="-10" dirty="0">
                <a:cs typeface="Times New Roman"/>
              </a:rPr>
              <a:t>е</a:t>
            </a:r>
            <a:r>
              <a:rPr lang="ru-RU" sz="2800" spc="-165" dirty="0">
                <a:cs typeface="Times New Roman"/>
              </a:rPr>
              <a:t>г</a:t>
            </a:r>
            <a:r>
              <a:rPr lang="ru-RU" sz="2800" spc="-5" dirty="0">
                <a:cs typeface="Times New Roman"/>
              </a:rPr>
              <a:t>о  </a:t>
            </a:r>
            <a:r>
              <a:rPr lang="ru-RU" sz="2800" spc="-15" dirty="0">
                <a:cs typeface="Times New Roman"/>
              </a:rPr>
              <a:t>ребенка.</a:t>
            </a:r>
            <a:endParaRPr lang="ru-RU" sz="2800" dirty="0">
              <a:cs typeface="Times New Roman"/>
            </a:endParaRPr>
          </a:p>
          <a:p>
            <a:pPr marL="527050" indent="-514350">
              <a:lnSpc>
                <a:spcPct val="100000"/>
              </a:lnSpc>
              <a:spcBef>
                <a:spcPts val="775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</a:tabLst>
            </a:pPr>
            <a:r>
              <a:rPr lang="ru-RU" sz="2800" spc="-10" dirty="0">
                <a:cs typeface="Times New Roman"/>
              </a:rPr>
              <a:t>Принцип </a:t>
            </a:r>
            <a:r>
              <a:rPr lang="ru-RU" sz="2800" spc="5" dirty="0">
                <a:cs typeface="Times New Roman"/>
              </a:rPr>
              <a:t>целостности </a:t>
            </a:r>
            <a:r>
              <a:rPr lang="ru-RU" sz="2800" spc="-20" dirty="0">
                <a:cs typeface="Times New Roman"/>
              </a:rPr>
              <a:t>картины</a:t>
            </a:r>
            <a:r>
              <a:rPr lang="ru-RU" sz="2800" spc="-35" dirty="0">
                <a:cs typeface="Times New Roman"/>
              </a:rPr>
              <a:t> </a:t>
            </a:r>
            <a:r>
              <a:rPr lang="ru-RU" sz="2800" spc="-5" dirty="0">
                <a:cs typeface="Times New Roman"/>
              </a:rPr>
              <a:t>мира.</a:t>
            </a:r>
            <a:endParaRPr lang="ru-RU" sz="2800" dirty="0">
              <a:cs typeface="Times New Roman"/>
            </a:endParaRPr>
          </a:p>
          <a:p>
            <a:pPr marL="526415" marR="111125" indent="-514350">
              <a:lnSpc>
                <a:spcPct val="100000"/>
              </a:lnSpc>
              <a:spcBef>
                <a:spcPts val="770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  <a:tab pos="2225675" algn="l"/>
                <a:tab pos="2826385" algn="l"/>
                <a:tab pos="3658870" algn="l"/>
              </a:tabLst>
            </a:pPr>
            <a:r>
              <a:rPr lang="ru-RU" sz="2800" spc="-10" dirty="0">
                <a:cs typeface="Times New Roman"/>
              </a:rPr>
              <a:t>Принц</a:t>
            </a:r>
            <a:r>
              <a:rPr lang="ru-RU" sz="2800" spc="-20" dirty="0">
                <a:cs typeface="Times New Roman"/>
              </a:rPr>
              <a:t>и</a:t>
            </a:r>
            <a:r>
              <a:rPr lang="ru-RU" sz="2800" spc="-5" dirty="0">
                <a:cs typeface="Times New Roman"/>
              </a:rPr>
              <a:t>п </a:t>
            </a:r>
            <a:r>
              <a:rPr lang="ru-RU" sz="2800" spc="-20" dirty="0">
                <a:cs typeface="Times New Roman"/>
              </a:rPr>
              <a:t>у</a:t>
            </a:r>
            <a:r>
              <a:rPr lang="ru-RU" sz="2800" spc="-5" dirty="0">
                <a:cs typeface="Times New Roman"/>
              </a:rPr>
              <a:t>че</a:t>
            </a:r>
            <a:r>
              <a:rPr lang="ru-RU" sz="2800" spc="30" dirty="0">
                <a:cs typeface="Times New Roman"/>
              </a:rPr>
              <a:t>т</a:t>
            </a:r>
            <a:r>
              <a:rPr lang="ru-RU" sz="2800" spc="-5" dirty="0">
                <a:cs typeface="Times New Roman"/>
              </a:rPr>
              <a:t>а </a:t>
            </a:r>
            <a:r>
              <a:rPr lang="ru-RU" sz="2800" spc="-10" dirty="0">
                <a:cs typeface="Times New Roman"/>
              </a:rPr>
              <a:t>и</a:t>
            </a:r>
            <a:r>
              <a:rPr lang="ru-RU" sz="2800" spc="-20" dirty="0">
                <a:cs typeface="Times New Roman"/>
              </a:rPr>
              <a:t>н</a:t>
            </a:r>
            <a:r>
              <a:rPr lang="ru-RU" sz="2800" spc="-5" dirty="0">
                <a:cs typeface="Times New Roman"/>
              </a:rPr>
              <a:t>дивид</a:t>
            </a:r>
            <a:r>
              <a:rPr lang="ru-RU" sz="2800" spc="-60" dirty="0">
                <a:cs typeface="Times New Roman"/>
              </a:rPr>
              <a:t>у</a:t>
            </a:r>
            <a:r>
              <a:rPr lang="ru-RU" sz="2800" spc="10" dirty="0">
                <a:cs typeface="Times New Roman"/>
              </a:rPr>
              <a:t>а</a:t>
            </a:r>
            <a:r>
              <a:rPr lang="ru-RU" sz="2800" spc="-15" dirty="0">
                <a:cs typeface="Times New Roman"/>
              </a:rPr>
              <a:t>л</a:t>
            </a:r>
            <a:r>
              <a:rPr lang="ru-RU" sz="2800" spc="-10" dirty="0">
                <a:cs typeface="Times New Roman"/>
              </a:rPr>
              <a:t>ь</a:t>
            </a:r>
            <a:r>
              <a:rPr lang="ru-RU" sz="2800" spc="15" dirty="0">
                <a:cs typeface="Times New Roman"/>
              </a:rPr>
              <a:t>н</a:t>
            </a:r>
            <a:r>
              <a:rPr lang="ru-RU" sz="2800" spc="-15" dirty="0">
                <a:cs typeface="Times New Roman"/>
              </a:rPr>
              <a:t>ы</a:t>
            </a:r>
            <a:r>
              <a:rPr lang="ru-RU" sz="2800" spc="-5" dirty="0">
                <a:cs typeface="Times New Roman"/>
              </a:rPr>
              <a:t>х  </a:t>
            </a:r>
            <a:r>
              <a:rPr lang="ru-RU" sz="2800" spc="5" dirty="0">
                <a:cs typeface="Times New Roman"/>
              </a:rPr>
              <a:t>способностей </a:t>
            </a:r>
            <a:r>
              <a:rPr lang="ru-RU" sz="2800" spc="-40" dirty="0">
                <a:cs typeface="Times New Roman"/>
              </a:rPr>
              <a:t>школьников.</a:t>
            </a:r>
            <a:endParaRPr lang="ru-RU" sz="2800" dirty="0">
              <a:cs typeface="Times New Roman"/>
            </a:endParaRPr>
          </a:p>
          <a:p>
            <a:pPr marL="527050" indent="-514350">
              <a:lnSpc>
                <a:spcPct val="100000"/>
              </a:lnSpc>
              <a:spcBef>
                <a:spcPts val="770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</a:tabLst>
            </a:pPr>
            <a:r>
              <a:rPr lang="ru-RU" sz="2800" spc="-10" dirty="0">
                <a:cs typeface="Times New Roman"/>
              </a:rPr>
              <a:t>Принципы </a:t>
            </a:r>
            <a:r>
              <a:rPr lang="ru-RU" sz="2800" spc="-5" dirty="0">
                <a:cs typeface="Times New Roman"/>
              </a:rPr>
              <a:t>прочности и</a:t>
            </a:r>
            <a:r>
              <a:rPr lang="ru-RU" sz="2800" spc="-65" dirty="0">
                <a:cs typeface="Times New Roman"/>
              </a:rPr>
              <a:t> </a:t>
            </a:r>
            <a:r>
              <a:rPr lang="ru-RU" sz="2800" spc="-15" dirty="0">
                <a:cs typeface="Times New Roman"/>
              </a:rPr>
              <a:t>наглядности.</a:t>
            </a:r>
            <a:endParaRPr lang="ru-RU" sz="2800" dirty="0">
              <a:cs typeface="Times New Roman"/>
            </a:endParaRPr>
          </a:p>
          <a:p>
            <a:pPr marL="526415" marR="5080" indent="-514350">
              <a:lnSpc>
                <a:spcPct val="100000"/>
              </a:lnSpc>
              <a:spcBef>
                <a:spcPts val="770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  <a:tab pos="2232025" algn="l"/>
                <a:tab pos="3987800" algn="l"/>
                <a:tab pos="4241165" algn="l"/>
                <a:tab pos="4692015" algn="l"/>
              </a:tabLst>
            </a:pPr>
            <a:r>
              <a:rPr lang="ru-RU" sz="2800" spc="-10" dirty="0">
                <a:cs typeface="Times New Roman"/>
              </a:rPr>
              <a:t>Принц</a:t>
            </a:r>
            <a:r>
              <a:rPr lang="ru-RU" sz="2800" spc="-20" dirty="0">
                <a:cs typeface="Times New Roman"/>
              </a:rPr>
              <a:t>и</a:t>
            </a:r>
            <a:r>
              <a:rPr lang="ru-RU" sz="2800" spc="-5" dirty="0">
                <a:cs typeface="Times New Roman"/>
              </a:rPr>
              <a:t>п </a:t>
            </a:r>
            <a:r>
              <a:rPr lang="ru-RU" sz="2800" spc="-70" dirty="0">
                <a:cs typeface="Times New Roman"/>
              </a:rPr>
              <a:t>о</a:t>
            </a:r>
            <a:r>
              <a:rPr lang="ru-RU" sz="2800" spc="-20" dirty="0">
                <a:cs typeface="Times New Roman"/>
              </a:rPr>
              <a:t>х</a:t>
            </a:r>
            <a:r>
              <a:rPr lang="ru-RU" sz="2800" dirty="0">
                <a:cs typeface="Times New Roman"/>
              </a:rPr>
              <a:t>р</a:t>
            </a:r>
            <a:r>
              <a:rPr lang="ru-RU" sz="2800" spc="-5" dirty="0">
                <a:cs typeface="Times New Roman"/>
              </a:rPr>
              <a:t>аны и </a:t>
            </a:r>
            <a:r>
              <a:rPr lang="ru-RU" sz="2800" spc="-20" dirty="0">
                <a:cs typeface="Times New Roman"/>
              </a:rPr>
              <a:t>у</a:t>
            </a:r>
            <a:r>
              <a:rPr lang="ru-RU" sz="2800" spc="-5" dirty="0">
                <a:cs typeface="Times New Roman"/>
              </a:rPr>
              <a:t>к</a:t>
            </a:r>
            <a:r>
              <a:rPr lang="ru-RU" sz="2800" spc="10" dirty="0">
                <a:cs typeface="Times New Roman"/>
              </a:rPr>
              <a:t>р</a:t>
            </a:r>
            <a:r>
              <a:rPr lang="ru-RU" sz="2800" spc="-5" dirty="0">
                <a:cs typeface="Times New Roman"/>
              </a:rPr>
              <a:t>еп</a:t>
            </a:r>
            <a:r>
              <a:rPr lang="ru-RU" sz="2800" spc="-25" dirty="0">
                <a:cs typeface="Times New Roman"/>
              </a:rPr>
              <a:t>л</a:t>
            </a:r>
            <a:r>
              <a:rPr lang="ru-RU" sz="2800" spc="-5" dirty="0">
                <a:cs typeface="Times New Roman"/>
              </a:rPr>
              <a:t>е</a:t>
            </a:r>
            <a:r>
              <a:rPr lang="ru-RU" sz="2800" spc="5" dirty="0">
                <a:cs typeface="Times New Roman"/>
              </a:rPr>
              <a:t>н</a:t>
            </a:r>
            <a:r>
              <a:rPr lang="ru-RU" sz="2800" spc="-10" dirty="0">
                <a:cs typeface="Times New Roman"/>
              </a:rPr>
              <a:t>ия  </a:t>
            </a:r>
            <a:r>
              <a:rPr lang="ru-RU" sz="2800" spc="-20" dirty="0">
                <a:cs typeface="Times New Roman"/>
              </a:rPr>
              <a:t>физического </a:t>
            </a:r>
            <a:r>
              <a:rPr lang="ru-RU" sz="2800" spc="-10" dirty="0">
                <a:cs typeface="Times New Roman"/>
              </a:rPr>
              <a:t>здоровья </a:t>
            </a:r>
            <a:r>
              <a:rPr lang="ru-RU" sz="2800" spc="-5" dirty="0">
                <a:cs typeface="Times New Roman"/>
              </a:rPr>
              <a:t>детей.</a:t>
            </a:r>
            <a:endParaRPr lang="ru-RU" sz="2800" dirty="0"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8800" y="388715"/>
            <a:ext cx="9371965" cy="5681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31445">
              <a:lnSpc>
                <a:spcPct val="100000"/>
              </a:lnSpc>
              <a:spcBef>
                <a:spcPts val="110"/>
              </a:spcBef>
            </a:pPr>
            <a:r>
              <a:rPr sz="3600" spc="-5" dirty="0">
                <a:solidFill>
                  <a:schemeClr val="tx1"/>
                </a:solidFill>
              </a:rPr>
              <a:t>Отличительные </a:t>
            </a:r>
            <a:r>
              <a:rPr sz="3600" spc="-35" dirty="0" err="1">
                <a:solidFill>
                  <a:schemeClr val="tx1"/>
                </a:solidFill>
              </a:rPr>
              <a:t>особенности</a:t>
            </a:r>
            <a:r>
              <a:rPr sz="3600" spc="-780" dirty="0">
                <a:solidFill>
                  <a:schemeClr val="tx1"/>
                </a:solidFill>
              </a:rPr>
              <a:t> </a:t>
            </a:r>
            <a:r>
              <a:rPr lang="ru-RU" sz="3600" spc="-780" dirty="0">
                <a:solidFill>
                  <a:schemeClr val="tx1"/>
                </a:solidFill>
              </a:rPr>
              <a:t>    </a:t>
            </a:r>
            <a:r>
              <a:rPr sz="3600" spc="145" dirty="0">
                <a:solidFill>
                  <a:schemeClr val="tx1"/>
                </a:solidFill>
              </a:rPr>
              <a:t>УМК</a:t>
            </a:r>
            <a:r>
              <a:rPr lang="ru-RU" sz="3600" spc="-10" dirty="0">
                <a:solidFill>
                  <a:schemeClr val="tx1"/>
                </a:solidFill>
              </a:rPr>
              <a:t>«ПНШ</a:t>
            </a:r>
            <a:r>
              <a:rPr lang="ru-RU" sz="3600" spc="-30" dirty="0">
                <a:solidFill>
                  <a:schemeClr val="tx1"/>
                </a:solidFill>
              </a:rPr>
              <a:t>»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75868" y="1850516"/>
            <a:ext cx="11006532" cy="381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0765" marR="5080" indent="-514350" algn="just">
              <a:lnSpc>
                <a:spcPct val="100000"/>
              </a:lnSpc>
              <a:spcBef>
                <a:spcPts val="100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  <a:tab pos="2689225" algn="l"/>
                <a:tab pos="4789805" algn="l"/>
                <a:tab pos="7292975" algn="l"/>
                <a:tab pos="8963660" algn="l"/>
              </a:tabLst>
            </a:pPr>
            <a:r>
              <a:rPr lang="ru-RU" sz="2800" spc="-75" dirty="0">
                <a:cs typeface="Times New Roman"/>
              </a:rPr>
              <a:t>М</a:t>
            </a:r>
            <a:r>
              <a:rPr lang="ru-RU" sz="2800" spc="-15" dirty="0">
                <a:cs typeface="Times New Roman"/>
              </a:rPr>
              <a:t>а</a:t>
            </a:r>
            <a:r>
              <a:rPr lang="ru-RU" sz="2800" spc="-140" dirty="0">
                <a:cs typeface="Times New Roman"/>
              </a:rPr>
              <a:t>к</a:t>
            </a:r>
            <a:r>
              <a:rPr lang="ru-RU" sz="2800" spc="-15" dirty="0">
                <a:cs typeface="Times New Roman"/>
              </a:rPr>
              <a:t>с</a:t>
            </a:r>
            <a:r>
              <a:rPr lang="ru-RU" sz="2800" spc="5" dirty="0">
                <a:cs typeface="Times New Roman"/>
              </a:rPr>
              <a:t>и</a:t>
            </a:r>
            <a:r>
              <a:rPr lang="ru-RU" sz="2800" spc="-30" dirty="0">
                <a:cs typeface="Times New Roman"/>
              </a:rPr>
              <a:t>м</a:t>
            </a:r>
            <a:r>
              <a:rPr lang="ru-RU" sz="2800" spc="35" dirty="0">
                <a:cs typeface="Times New Roman"/>
              </a:rPr>
              <a:t>а</a:t>
            </a:r>
            <a:r>
              <a:rPr lang="ru-RU" sz="2800" spc="-10" dirty="0">
                <a:cs typeface="Times New Roman"/>
              </a:rPr>
              <a:t>л</a:t>
            </a:r>
            <a:r>
              <a:rPr lang="ru-RU" sz="2800" dirty="0">
                <a:cs typeface="Times New Roman"/>
              </a:rPr>
              <a:t>ьн</a:t>
            </a:r>
            <a:r>
              <a:rPr lang="ru-RU" sz="2800" spc="85" dirty="0">
                <a:cs typeface="Times New Roman"/>
              </a:rPr>
              <a:t>о</a:t>
            </a:r>
            <a:r>
              <a:rPr lang="ru-RU" sz="2800" dirty="0">
                <a:cs typeface="Times New Roman"/>
              </a:rPr>
              <a:t>е </a:t>
            </a:r>
            <a:r>
              <a:rPr lang="ru-RU" sz="2800" spc="10" dirty="0">
                <a:cs typeface="Times New Roman"/>
              </a:rPr>
              <a:t>р</a:t>
            </a:r>
            <a:r>
              <a:rPr lang="ru-RU" sz="2800" spc="-15" dirty="0">
                <a:cs typeface="Times New Roman"/>
              </a:rPr>
              <a:t>а</a:t>
            </a:r>
            <a:r>
              <a:rPr lang="ru-RU" sz="2800" spc="-110" dirty="0">
                <a:cs typeface="Times New Roman"/>
              </a:rPr>
              <a:t>з</a:t>
            </a:r>
            <a:r>
              <a:rPr lang="ru-RU" sz="2800" spc="-5" dirty="0">
                <a:cs typeface="Times New Roman"/>
              </a:rPr>
              <a:t>м</a:t>
            </a:r>
            <a:r>
              <a:rPr lang="ru-RU" sz="2800" spc="-35" dirty="0">
                <a:cs typeface="Times New Roman"/>
              </a:rPr>
              <a:t>е</a:t>
            </a:r>
            <a:r>
              <a:rPr lang="ru-RU" sz="2800" spc="15" dirty="0">
                <a:cs typeface="Times New Roman"/>
              </a:rPr>
              <a:t>щ</a:t>
            </a:r>
            <a:r>
              <a:rPr lang="ru-RU" sz="2800" spc="-40" dirty="0">
                <a:cs typeface="Times New Roman"/>
              </a:rPr>
              <a:t>е</a:t>
            </a:r>
            <a:r>
              <a:rPr lang="ru-RU" sz="2800" dirty="0">
                <a:cs typeface="Times New Roman"/>
              </a:rPr>
              <a:t>ние </a:t>
            </a:r>
            <a:r>
              <a:rPr lang="ru-RU" sz="2800" spc="-5" dirty="0">
                <a:cs typeface="Times New Roman"/>
              </a:rPr>
              <a:t>м</a:t>
            </a:r>
            <a:r>
              <a:rPr lang="ru-RU" sz="2800" spc="-40" dirty="0">
                <a:cs typeface="Times New Roman"/>
              </a:rPr>
              <a:t>е</a:t>
            </a:r>
            <a:r>
              <a:rPr lang="ru-RU" sz="2800" spc="-90" dirty="0">
                <a:cs typeface="Times New Roman"/>
              </a:rPr>
              <a:t>т</a:t>
            </a:r>
            <a:r>
              <a:rPr lang="ru-RU" sz="2800" spc="-180" dirty="0">
                <a:cs typeface="Times New Roman"/>
              </a:rPr>
              <a:t>о</a:t>
            </a:r>
            <a:r>
              <a:rPr lang="ru-RU" sz="2800" spc="5" dirty="0">
                <a:cs typeface="Times New Roman"/>
              </a:rPr>
              <a:t>д</a:t>
            </a:r>
            <a:r>
              <a:rPr lang="ru-RU" sz="2800" dirty="0">
                <a:cs typeface="Times New Roman"/>
              </a:rPr>
              <a:t>ич</a:t>
            </a:r>
            <a:r>
              <a:rPr lang="ru-RU" sz="2800" spc="130" dirty="0">
                <a:cs typeface="Times New Roman"/>
              </a:rPr>
              <a:t>е</a:t>
            </a:r>
            <a:r>
              <a:rPr lang="ru-RU" sz="2800" spc="-15" dirty="0">
                <a:cs typeface="Times New Roman"/>
              </a:rPr>
              <a:t>с</a:t>
            </a:r>
            <a:r>
              <a:rPr lang="ru-RU" sz="2800" spc="-310" dirty="0">
                <a:cs typeface="Times New Roman"/>
              </a:rPr>
              <a:t>к</a:t>
            </a:r>
            <a:r>
              <a:rPr lang="ru-RU" sz="2800" spc="10" dirty="0">
                <a:cs typeface="Times New Roman"/>
              </a:rPr>
              <a:t>о</a:t>
            </a:r>
            <a:r>
              <a:rPr lang="ru-RU" sz="2800" spc="-150" dirty="0">
                <a:cs typeface="Times New Roman"/>
              </a:rPr>
              <a:t>г</a:t>
            </a:r>
            <a:r>
              <a:rPr lang="ru-RU" sz="2800" dirty="0">
                <a:cs typeface="Times New Roman"/>
              </a:rPr>
              <a:t>о </a:t>
            </a:r>
            <a:r>
              <a:rPr lang="ru-RU" sz="2800" spc="-110" dirty="0">
                <a:cs typeface="Times New Roman"/>
              </a:rPr>
              <a:t>а</a:t>
            </a:r>
            <a:r>
              <a:rPr lang="ru-RU" sz="2800" dirty="0">
                <a:cs typeface="Times New Roman"/>
              </a:rPr>
              <a:t>пп</a:t>
            </a:r>
            <a:r>
              <a:rPr lang="ru-RU" sz="2800" spc="-20" dirty="0">
                <a:cs typeface="Times New Roman"/>
              </a:rPr>
              <a:t>а</a:t>
            </a:r>
            <a:r>
              <a:rPr lang="ru-RU" sz="2800" spc="10" dirty="0">
                <a:cs typeface="Times New Roman"/>
              </a:rPr>
              <a:t>р</a:t>
            </a:r>
            <a:r>
              <a:rPr lang="ru-RU" sz="2800" spc="-180" dirty="0">
                <a:cs typeface="Times New Roman"/>
              </a:rPr>
              <a:t>а</a:t>
            </a:r>
            <a:r>
              <a:rPr lang="ru-RU" sz="2800" spc="80" dirty="0">
                <a:cs typeface="Times New Roman"/>
              </a:rPr>
              <a:t>т</a:t>
            </a:r>
            <a:r>
              <a:rPr lang="ru-RU" sz="2800" spc="-10" dirty="0">
                <a:cs typeface="Times New Roman"/>
              </a:rPr>
              <a:t>а</a:t>
            </a:r>
            <a:r>
              <a:rPr lang="ru-RU" sz="2800" dirty="0">
                <a:cs typeface="Times New Roman"/>
              </a:rPr>
              <a:t>, </a:t>
            </a:r>
            <a:r>
              <a:rPr lang="ru-RU" sz="2800" spc="-5" dirty="0">
                <a:cs typeface="Times New Roman"/>
              </a:rPr>
              <a:t>в</a:t>
            </a:r>
            <a:r>
              <a:rPr lang="ru-RU" sz="2800" spc="-20" dirty="0">
                <a:cs typeface="Times New Roman"/>
              </a:rPr>
              <a:t>к</a:t>
            </a:r>
            <a:r>
              <a:rPr lang="ru-RU" sz="2800" spc="-10" dirty="0">
                <a:cs typeface="Times New Roman"/>
              </a:rPr>
              <a:t>л</a:t>
            </a:r>
            <a:r>
              <a:rPr lang="ru-RU" sz="2800" spc="-250" dirty="0">
                <a:cs typeface="Times New Roman"/>
              </a:rPr>
              <a:t>ю</a:t>
            </a:r>
            <a:r>
              <a:rPr lang="ru-RU" sz="2800" spc="25" dirty="0">
                <a:cs typeface="Times New Roman"/>
              </a:rPr>
              <a:t>ч</a:t>
            </a:r>
            <a:r>
              <a:rPr lang="ru-RU" sz="2800" spc="-10" dirty="0">
                <a:cs typeface="Times New Roman"/>
              </a:rPr>
              <a:t>а</a:t>
            </a:r>
            <a:r>
              <a:rPr lang="ru-RU" sz="2800" dirty="0">
                <a:cs typeface="Times New Roman"/>
              </a:rPr>
              <a:t>я  </a:t>
            </a:r>
            <a:r>
              <a:rPr lang="ru-RU" sz="2800" spc="-5" dirty="0">
                <a:cs typeface="Times New Roman"/>
              </a:rPr>
              <a:t>организационные формы работы, </a:t>
            </a:r>
            <a:r>
              <a:rPr lang="ru-RU" sz="2800" dirty="0">
                <a:cs typeface="Times New Roman"/>
              </a:rPr>
              <a:t>в </a:t>
            </a:r>
            <a:r>
              <a:rPr lang="ru-RU" sz="2800" spc="-20" dirty="0">
                <a:cs typeface="Times New Roman"/>
              </a:rPr>
              <a:t>корпусе </a:t>
            </a:r>
            <a:r>
              <a:rPr lang="ru-RU" sz="2800" spc="-10" dirty="0">
                <a:cs typeface="Times New Roman"/>
              </a:rPr>
              <a:t>самого</a:t>
            </a:r>
            <a:r>
              <a:rPr lang="ru-RU" sz="2800" spc="-295" dirty="0">
                <a:cs typeface="Times New Roman"/>
              </a:rPr>
              <a:t> </a:t>
            </a:r>
            <a:r>
              <a:rPr lang="ru-RU" sz="2800" spc="-10" dirty="0">
                <a:cs typeface="Times New Roman"/>
              </a:rPr>
              <a:t>учебника.</a:t>
            </a:r>
            <a:endParaRPr lang="ru-RU" sz="2800" dirty="0">
              <a:cs typeface="Times New Roman"/>
            </a:endParaRPr>
          </a:p>
          <a:p>
            <a:pPr marL="1040765" marR="7620" indent="-514350" algn="just">
              <a:lnSpc>
                <a:spcPct val="100000"/>
              </a:lnSpc>
              <a:spcBef>
                <a:spcPts val="725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  <a:tab pos="2856865" algn="l"/>
                <a:tab pos="4250055" algn="l"/>
                <a:tab pos="5859780" algn="l"/>
                <a:tab pos="7661909" algn="l"/>
                <a:tab pos="9945370" algn="l"/>
              </a:tabLst>
            </a:pPr>
            <a:r>
              <a:rPr lang="ru-RU" sz="2800" spc="-5" dirty="0">
                <a:cs typeface="Times New Roman"/>
              </a:rPr>
              <a:t>Исп</a:t>
            </a:r>
            <a:r>
              <a:rPr lang="ru-RU" sz="2800" spc="-40" dirty="0">
                <a:cs typeface="Times New Roman"/>
              </a:rPr>
              <a:t>о</a:t>
            </a:r>
            <a:r>
              <a:rPr lang="ru-RU" sz="2800" spc="-5" dirty="0">
                <a:cs typeface="Times New Roman"/>
              </a:rPr>
              <a:t>ль</a:t>
            </a:r>
            <a:r>
              <a:rPr lang="ru-RU" sz="2800" spc="-40" dirty="0">
                <a:cs typeface="Times New Roman"/>
              </a:rPr>
              <a:t>з</a:t>
            </a:r>
            <a:r>
              <a:rPr lang="ru-RU" sz="2800" spc="5" dirty="0">
                <a:cs typeface="Times New Roman"/>
              </a:rPr>
              <a:t>о</a:t>
            </a:r>
            <a:r>
              <a:rPr lang="ru-RU" sz="2800" spc="-50" dirty="0">
                <a:cs typeface="Times New Roman"/>
              </a:rPr>
              <a:t>в</a:t>
            </a:r>
            <a:r>
              <a:rPr lang="ru-RU" sz="2800" spc="-15" dirty="0">
                <a:cs typeface="Times New Roman"/>
              </a:rPr>
              <a:t>а</a:t>
            </a:r>
            <a:r>
              <a:rPr lang="ru-RU" sz="2800" spc="-25" dirty="0">
                <a:cs typeface="Times New Roman"/>
              </a:rPr>
              <a:t>н</a:t>
            </a:r>
            <a:r>
              <a:rPr lang="ru-RU" sz="2800" spc="-5" dirty="0">
                <a:cs typeface="Times New Roman"/>
              </a:rPr>
              <a:t>и</a:t>
            </a:r>
            <a:r>
              <a:rPr lang="ru-RU" sz="2800" dirty="0">
                <a:cs typeface="Times New Roman"/>
              </a:rPr>
              <a:t>е </a:t>
            </a:r>
            <a:r>
              <a:rPr lang="ru-RU" sz="2800" spc="-60" dirty="0">
                <a:cs typeface="Times New Roman"/>
              </a:rPr>
              <a:t>е</a:t>
            </a:r>
            <a:r>
              <a:rPr lang="ru-RU" sz="2800" spc="5" dirty="0">
                <a:cs typeface="Times New Roman"/>
              </a:rPr>
              <a:t>д</a:t>
            </a:r>
            <a:r>
              <a:rPr lang="ru-RU" sz="2800" spc="-5" dirty="0">
                <a:cs typeface="Times New Roman"/>
              </a:rPr>
              <a:t>и</a:t>
            </a:r>
            <a:r>
              <a:rPr lang="ru-RU" sz="2800" spc="-20" dirty="0">
                <a:cs typeface="Times New Roman"/>
              </a:rPr>
              <a:t>н</a:t>
            </a:r>
            <a:r>
              <a:rPr lang="ru-RU" sz="2800" spc="5" dirty="0">
                <a:cs typeface="Times New Roman"/>
              </a:rPr>
              <a:t>о</a:t>
            </a:r>
            <a:r>
              <a:rPr lang="ru-RU" sz="2800" dirty="0">
                <a:cs typeface="Times New Roman"/>
              </a:rPr>
              <a:t>й </a:t>
            </a:r>
            <a:r>
              <a:rPr lang="ru-RU" sz="2800" spc="-15" dirty="0">
                <a:cs typeface="Times New Roman"/>
              </a:rPr>
              <a:t>с</a:t>
            </a:r>
            <a:r>
              <a:rPr lang="ru-RU" sz="2800" spc="-5" dirty="0">
                <a:cs typeface="Times New Roman"/>
              </a:rPr>
              <a:t>истем</a:t>
            </a:r>
            <a:r>
              <a:rPr lang="ru-RU" sz="2800" dirty="0">
                <a:cs typeface="Times New Roman"/>
              </a:rPr>
              <a:t>ы </a:t>
            </a:r>
            <a:r>
              <a:rPr lang="ru-RU" sz="2800" spc="-15" dirty="0">
                <a:cs typeface="Times New Roman"/>
              </a:rPr>
              <a:t>ус</a:t>
            </a:r>
            <a:r>
              <a:rPr lang="ru-RU" sz="2800" spc="-5" dirty="0">
                <a:cs typeface="Times New Roman"/>
              </a:rPr>
              <a:t>лов</a:t>
            </a:r>
            <a:r>
              <a:rPr lang="ru-RU" sz="2800" spc="-15" dirty="0">
                <a:cs typeface="Times New Roman"/>
              </a:rPr>
              <a:t>н</a:t>
            </a:r>
            <a:r>
              <a:rPr lang="ru-RU" sz="2800" dirty="0">
                <a:cs typeface="Times New Roman"/>
              </a:rPr>
              <a:t>ых </a:t>
            </a:r>
            <a:r>
              <a:rPr lang="ru-RU" sz="2800" spc="-15" dirty="0">
                <a:cs typeface="Times New Roman"/>
              </a:rPr>
              <a:t>об</a:t>
            </a:r>
            <a:r>
              <a:rPr lang="ru-RU" sz="2800" spc="5" dirty="0">
                <a:cs typeface="Times New Roman"/>
              </a:rPr>
              <a:t>о</a:t>
            </a:r>
            <a:r>
              <a:rPr lang="ru-RU" sz="2800" spc="-5" dirty="0">
                <a:cs typeface="Times New Roman"/>
              </a:rPr>
              <a:t>зн</a:t>
            </a:r>
            <a:r>
              <a:rPr lang="ru-RU" sz="2800" spc="-140" dirty="0">
                <a:cs typeface="Times New Roman"/>
              </a:rPr>
              <a:t>а</a:t>
            </a:r>
            <a:r>
              <a:rPr lang="ru-RU" sz="2800" dirty="0">
                <a:cs typeface="Times New Roman"/>
              </a:rPr>
              <a:t>че</a:t>
            </a:r>
            <a:r>
              <a:rPr lang="ru-RU" sz="2800" spc="-30" dirty="0">
                <a:cs typeface="Times New Roman"/>
              </a:rPr>
              <a:t>н</a:t>
            </a:r>
            <a:r>
              <a:rPr lang="ru-RU" sz="2800" spc="-5" dirty="0">
                <a:cs typeface="Times New Roman"/>
              </a:rPr>
              <a:t>и</a:t>
            </a:r>
            <a:r>
              <a:rPr lang="ru-RU" sz="2800" dirty="0">
                <a:cs typeface="Times New Roman"/>
              </a:rPr>
              <a:t>й </a:t>
            </a:r>
            <a:r>
              <a:rPr lang="ru-RU" sz="2800" spc="-50" dirty="0">
                <a:cs typeface="Times New Roman"/>
              </a:rPr>
              <a:t>во  </a:t>
            </a:r>
            <a:r>
              <a:rPr lang="ru-RU" sz="2800" dirty="0">
                <a:cs typeface="Times New Roman"/>
              </a:rPr>
              <a:t>всем</a:t>
            </a:r>
            <a:r>
              <a:rPr lang="ru-RU" sz="2800" spc="-20" dirty="0">
                <a:cs typeface="Times New Roman"/>
              </a:rPr>
              <a:t> </a:t>
            </a:r>
            <a:r>
              <a:rPr lang="ru-RU" sz="2800" spc="-5" dirty="0">
                <a:cs typeface="Times New Roman"/>
              </a:rPr>
              <a:t>УМК.</a:t>
            </a:r>
            <a:endParaRPr lang="ru-RU" sz="2800" dirty="0">
              <a:cs typeface="Times New Roman"/>
            </a:endParaRPr>
          </a:p>
          <a:p>
            <a:pPr marL="1041400" indent="-514350" algn="just">
              <a:lnSpc>
                <a:spcPct val="100000"/>
              </a:lnSpc>
              <a:spcBef>
                <a:spcPts val="720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</a:tabLst>
            </a:pPr>
            <a:r>
              <a:rPr lang="ru-RU" sz="2800" spc="-5" dirty="0">
                <a:cs typeface="Times New Roman"/>
              </a:rPr>
              <a:t>Система </a:t>
            </a:r>
            <a:r>
              <a:rPr lang="ru-RU" sz="2800" dirty="0">
                <a:cs typeface="Times New Roman"/>
              </a:rPr>
              <a:t>перекрестных </a:t>
            </a:r>
            <a:r>
              <a:rPr lang="ru-RU" sz="2800" spc="-5" dirty="0">
                <a:cs typeface="Times New Roman"/>
              </a:rPr>
              <a:t>взаимных ссылок между</a:t>
            </a:r>
            <a:r>
              <a:rPr lang="ru-RU" sz="2800" spc="-130" dirty="0">
                <a:cs typeface="Times New Roman"/>
              </a:rPr>
              <a:t> </a:t>
            </a:r>
            <a:r>
              <a:rPr lang="ru-RU" sz="2800" spc="-10" dirty="0">
                <a:cs typeface="Times New Roman"/>
              </a:rPr>
              <a:t>учебниками.</a:t>
            </a:r>
            <a:endParaRPr lang="ru-RU" sz="2800" dirty="0">
              <a:cs typeface="Times New Roman"/>
            </a:endParaRPr>
          </a:p>
          <a:p>
            <a:pPr marL="1041400" indent="-514350" algn="just">
              <a:lnSpc>
                <a:spcPct val="100000"/>
              </a:lnSpc>
              <a:spcBef>
                <a:spcPts val="725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</a:tabLst>
            </a:pPr>
            <a:r>
              <a:rPr lang="ru-RU" sz="2800" spc="-15" dirty="0">
                <a:cs typeface="Times New Roman"/>
              </a:rPr>
              <a:t>Использование </a:t>
            </a:r>
            <a:r>
              <a:rPr lang="ru-RU" sz="2800" spc="-10" dirty="0">
                <a:cs typeface="Times New Roman"/>
              </a:rPr>
              <a:t>единых </a:t>
            </a:r>
            <a:r>
              <a:rPr lang="ru-RU" sz="2800" spc="-5" dirty="0">
                <a:cs typeface="Times New Roman"/>
              </a:rPr>
              <a:t>сквозных героев (брата </a:t>
            </a:r>
            <a:r>
              <a:rPr lang="ru-RU" sz="2800" dirty="0">
                <a:cs typeface="Times New Roman"/>
              </a:rPr>
              <a:t>и</a:t>
            </a:r>
            <a:r>
              <a:rPr lang="ru-RU" sz="2800" spc="-240" dirty="0">
                <a:cs typeface="Times New Roman"/>
              </a:rPr>
              <a:t> </a:t>
            </a:r>
            <a:r>
              <a:rPr lang="ru-RU" sz="2800" spc="15" dirty="0">
                <a:cs typeface="Times New Roman"/>
              </a:rPr>
              <a:t>сестры).</a:t>
            </a:r>
            <a:endParaRPr lang="ru-RU" sz="2800" dirty="0">
              <a:cs typeface="Times New Roman"/>
            </a:endParaRPr>
          </a:p>
          <a:p>
            <a:pPr marL="1040765" marR="6350" indent="-514350" algn="just">
              <a:lnSpc>
                <a:spcPct val="100000"/>
              </a:lnSpc>
              <a:spcBef>
                <a:spcPts val="720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  <a:tab pos="2640330" algn="l"/>
                <a:tab pos="4274185" algn="l"/>
                <a:tab pos="6743700" algn="l"/>
                <a:tab pos="7125334" algn="l"/>
                <a:tab pos="9969500" algn="l"/>
              </a:tabLst>
            </a:pPr>
            <a:r>
              <a:rPr lang="ru-RU" sz="2800" spc="-5" dirty="0">
                <a:cs typeface="Times New Roman"/>
              </a:rPr>
              <a:t>П</a:t>
            </a:r>
            <a:r>
              <a:rPr lang="ru-RU" sz="2800" spc="10" dirty="0">
                <a:cs typeface="Times New Roman"/>
              </a:rPr>
              <a:t>о</a:t>
            </a:r>
            <a:r>
              <a:rPr lang="ru-RU" sz="2800" spc="-5" dirty="0">
                <a:cs typeface="Times New Roman"/>
              </a:rPr>
              <a:t>ш</a:t>
            </a:r>
            <a:r>
              <a:rPr lang="ru-RU" sz="2800" spc="-20" dirty="0">
                <a:cs typeface="Times New Roman"/>
              </a:rPr>
              <a:t>а</a:t>
            </a:r>
            <a:r>
              <a:rPr lang="ru-RU" sz="2800" spc="-80" dirty="0">
                <a:cs typeface="Times New Roman"/>
              </a:rPr>
              <a:t>г</a:t>
            </a:r>
            <a:r>
              <a:rPr lang="ru-RU" sz="2800" spc="5" dirty="0">
                <a:cs typeface="Times New Roman"/>
              </a:rPr>
              <a:t>о</a:t>
            </a:r>
            <a:r>
              <a:rPr lang="ru-RU" sz="2800" spc="-25" dirty="0">
                <a:cs typeface="Times New Roman"/>
              </a:rPr>
              <a:t>в</a:t>
            </a:r>
            <a:r>
              <a:rPr lang="ru-RU" sz="2800" spc="55" dirty="0">
                <a:cs typeface="Times New Roman"/>
              </a:rPr>
              <a:t>о</a:t>
            </a:r>
            <a:r>
              <a:rPr lang="ru-RU" sz="2800" dirty="0">
                <a:cs typeface="Times New Roman"/>
              </a:rPr>
              <a:t>е </a:t>
            </a:r>
            <a:r>
              <a:rPr lang="ru-RU" sz="2800" spc="-5" dirty="0">
                <a:cs typeface="Times New Roman"/>
              </a:rPr>
              <a:t>в</a:t>
            </a:r>
            <a:r>
              <a:rPr lang="ru-RU" sz="2800" spc="-25" dirty="0">
                <a:cs typeface="Times New Roman"/>
              </a:rPr>
              <a:t>в</a:t>
            </a:r>
            <a:r>
              <a:rPr lang="ru-RU" sz="2800" spc="-60" dirty="0">
                <a:cs typeface="Times New Roman"/>
              </a:rPr>
              <a:t>е</a:t>
            </a:r>
            <a:r>
              <a:rPr lang="ru-RU" sz="2800" spc="5" dirty="0">
                <a:cs typeface="Times New Roman"/>
              </a:rPr>
              <a:t>д</a:t>
            </a:r>
            <a:r>
              <a:rPr lang="ru-RU" sz="2800" spc="-15" dirty="0">
                <a:cs typeface="Times New Roman"/>
              </a:rPr>
              <a:t>е</a:t>
            </a:r>
            <a:r>
              <a:rPr lang="ru-RU" sz="2800" spc="-5" dirty="0">
                <a:cs typeface="Times New Roman"/>
              </a:rPr>
              <a:t>ни</a:t>
            </a:r>
            <a:r>
              <a:rPr lang="ru-RU" sz="2800" dirty="0">
                <a:cs typeface="Times New Roman"/>
              </a:rPr>
              <a:t>е </a:t>
            </a:r>
            <a:r>
              <a:rPr lang="ru-RU" sz="2800" spc="5" dirty="0">
                <a:cs typeface="Times New Roman"/>
              </a:rPr>
              <a:t>т</a:t>
            </a:r>
            <a:r>
              <a:rPr lang="ru-RU" sz="2800" spc="-15" dirty="0">
                <a:cs typeface="Times New Roman"/>
              </a:rPr>
              <a:t>е</a:t>
            </a:r>
            <a:r>
              <a:rPr lang="ru-RU" sz="2800" spc="-40" dirty="0">
                <a:cs typeface="Times New Roman"/>
              </a:rPr>
              <a:t>р</a:t>
            </a:r>
            <a:r>
              <a:rPr lang="ru-RU" sz="2800" dirty="0">
                <a:cs typeface="Times New Roman"/>
              </a:rPr>
              <a:t>м</a:t>
            </a:r>
            <a:r>
              <a:rPr lang="ru-RU" sz="2800" spc="-25" dirty="0">
                <a:cs typeface="Times New Roman"/>
              </a:rPr>
              <a:t>и</a:t>
            </a:r>
            <a:r>
              <a:rPr lang="ru-RU" sz="2800" spc="-5" dirty="0">
                <a:cs typeface="Times New Roman"/>
              </a:rPr>
              <a:t>н</a:t>
            </a:r>
            <a:r>
              <a:rPr lang="ru-RU" sz="2800" spc="-55" dirty="0">
                <a:cs typeface="Times New Roman"/>
              </a:rPr>
              <a:t>о</a:t>
            </a:r>
            <a:r>
              <a:rPr lang="ru-RU" sz="2800" spc="-5" dirty="0">
                <a:cs typeface="Times New Roman"/>
              </a:rPr>
              <a:t>лог</a:t>
            </a:r>
            <a:r>
              <a:rPr lang="ru-RU" sz="2800" spc="-20" dirty="0">
                <a:cs typeface="Times New Roman"/>
              </a:rPr>
              <a:t>и</a:t>
            </a:r>
            <a:r>
              <a:rPr lang="ru-RU" sz="2800" dirty="0">
                <a:cs typeface="Times New Roman"/>
              </a:rPr>
              <a:t>и и м</a:t>
            </a:r>
            <a:r>
              <a:rPr lang="ru-RU" sz="2800" spc="-60" dirty="0">
                <a:cs typeface="Times New Roman"/>
              </a:rPr>
              <a:t>о</a:t>
            </a:r>
            <a:r>
              <a:rPr lang="ru-RU" sz="2800" spc="5" dirty="0">
                <a:cs typeface="Times New Roman"/>
              </a:rPr>
              <a:t>т</a:t>
            </a:r>
            <a:r>
              <a:rPr lang="ru-RU" sz="2800" spc="-5" dirty="0">
                <a:cs typeface="Times New Roman"/>
              </a:rPr>
              <a:t>и</a:t>
            </a:r>
            <a:r>
              <a:rPr lang="ru-RU" sz="2800" spc="-20" dirty="0">
                <a:cs typeface="Times New Roman"/>
              </a:rPr>
              <a:t>в</a:t>
            </a:r>
            <a:r>
              <a:rPr lang="ru-RU" sz="2800" spc="-25" dirty="0">
                <a:cs typeface="Times New Roman"/>
              </a:rPr>
              <a:t>и</a:t>
            </a:r>
            <a:r>
              <a:rPr lang="ru-RU" sz="2800" spc="5" dirty="0">
                <a:cs typeface="Times New Roman"/>
              </a:rPr>
              <a:t>р</a:t>
            </a:r>
            <a:r>
              <a:rPr lang="ru-RU" sz="2800" spc="-15" dirty="0">
                <a:cs typeface="Times New Roman"/>
              </a:rPr>
              <a:t>о</a:t>
            </a:r>
            <a:r>
              <a:rPr lang="ru-RU" sz="2800" spc="-50" dirty="0">
                <a:cs typeface="Times New Roman"/>
              </a:rPr>
              <a:t>в</a:t>
            </a:r>
            <a:r>
              <a:rPr lang="ru-RU" sz="2800" spc="-15" dirty="0">
                <a:cs typeface="Times New Roman"/>
              </a:rPr>
              <a:t>а</a:t>
            </a:r>
            <a:r>
              <a:rPr lang="ru-RU" sz="2800" spc="-5" dirty="0">
                <a:cs typeface="Times New Roman"/>
              </a:rPr>
              <a:t>н</a:t>
            </a:r>
            <a:r>
              <a:rPr lang="ru-RU" sz="2800" spc="-20" dirty="0">
                <a:cs typeface="Times New Roman"/>
              </a:rPr>
              <a:t>н</a:t>
            </a:r>
            <a:r>
              <a:rPr lang="ru-RU" sz="2800" spc="55" dirty="0">
                <a:cs typeface="Times New Roman"/>
              </a:rPr>
              <a:t>о</a:t>
            </a:r>
            <a:r>
              <a:rPr lang="ru-RU" sz="2800" dirty="0">
                <a:cs typeface="Times New Roman"/>
              </a:rPr>
              <a:t>е </a:t>
            </a:r>
            <a:r>
              <a:rPr lang="ru-RU" sz="2800" spc="-15" dirty="0">
                <a:cs typeface="Times New Roman"/>
              </a:rPr>
              <a:t>ее  использование.</a:t>
            </a:r>
            <a:endParaRPr lang="ru-RU" sz="2800" dirty="0"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243684"/>
            <a:ext cx="10972800" cy="5681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065" algn="ctr">
              <a:lnSpc>
                <a:spcPct val="100000"/>
              </a:lnSpc>
              <a:spcBef>
                <a:spcPts val="110"/>
              </a:spcBef>
            </a:pPr>
            <a:r>
              <a:rPr sz="3600" spc="-25" dirty="0" err="1">
                <a:solidFill>
                  <a:schemeClr val="tx1"/>
                </a:solidFill>
              </a:rPr>
              <a:t>Основные</a:t>
            </a:r>
            <a:r>
              <a:rPr sz="3600" spc="-25" dirty="0">
                <a:solidFill>
                  <a:schemeClr val="tx1"/>
                </a:solidFill>
              </a:rPr>
              <a:t> </a:t>
            </a:r>
            <a:r>
              <a:rPr sz="3600" spc="-35" dirty="0" err="1">
                <a:solidFill>
                  <a:schemeClr val="tx1"/>
                </a:solidFill>
              </a:rPr>
              <a:t>особенности</a:t>
            </a:r>
            <a:r>
              <a:rPr lang="ru-RU" sz="3600" spc="-35" dirty="0">
                <a:solidFill>
                  <a:schemeClr val="tx1"/>
                </a:solidFill>
              </a:rPr>
              <a:t> </a:t>
            </a:r>
            <a:r>
              <a:rPr sz="3600" spc="-844" dirty="0">
                <a:solidFill>
                  <a:schemeClr val="tx1"/>
                </a:solidFill>
              </a:rPr>
              <a:t> </a:t>
            </a:r>
            <a:r>
              <a:rPr sz="3600" spc="145" dirty="0">
                <a:solidFill>
                  <a:schemeClr val="tx1"/>
                </a:solidFill>
              </a:rPr>
              <a:t>УМК</a:t>
            </a:r>
            <a:r>
              <a:rPr lang="ru-RU" sz="3600" spc="145" dirty="0">
                <a:solidFill>
                  <a:schemeClr val="tx1"/>
                </a:solidFill>
              </a:rPr>
              <a:t> </a:t>
            </a:r>
            <a:r>
              <a:rPr sz="3600" spc="-100" dirty="0">
                <a:solidFill>
                  <a:schemeClr val="tx1"/>
                </a:solidFill>
              </a:rPr>
              <a:t>«</a:t>
            </a:r>
            <a:r>
              <a:rPr lang="ru-RU" sz="3600" spc="-100" dirty="0">
                <a:solidFill>
                  <a:schemeClr val="tx1"/>
                </a:solidFill>
              </a:rPr>
              <a:t>ПНШ</a:t>
            </a:r>
            <a:r>
              <a:rPr sz="3600" spc="-30" dirty="0">
                <a:solidFill>
                  <a:schemeClr val="tx1"/>
                </a:solidFill>
              </a:rPr>
              <a:t>»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7964" y="1600200"/>
            <a:ext cx="10701732" cy="3106491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527050" marR="5715" indent="-514350" algn="just">
              <a:lnSpc>
                <a:spcPct val="90000"/>
              </a:lnSpc>
              <a:spcBef>
                <a:spcPts val="475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</a:tabLst>
            </a:pPr>
            <a:r>
              <a:rPr lang="ru-RU" sz="2800" spc="-10" dirty="0">
                <a:cs typeface="Times New Roman"/>
              </a:rPr>
              <a:t>УМК по </a:t>
            </a:r>
            <a:r>
              <a:rPr lang="ru-RU" sz="2800" spc="-20" dirty="0">
                <a:cs typeface="Times New Roman"/>
              </a:rPr>
              <a:t>каждому </a:t>
            </a:r>
            <a:r>
              <a:rPr lang="ru-RU" sz="2800" spc="-10" dirty="0">
                <a:cs typeface="Times New Roman"/>
              </a:rPr>
              <a:t>учебному </a:t>
            </a:r>
            <a:r>
              <a:rPr lang="ru-RU" sz="2800" spc="-45" dirty="0">
                <a:cs typeface="Times New Roman"/>
              </a:rPr>
              <a:t>предмету, </a:t>
            </a:r>
            <a:r>
              <a:rPr lang="ru-RU" sz="2800" spc="-20" dirty="0">
                <a:cs typeface="Times New Roman"/>
              </a:rPr>
              <a:t>как </a:t>
            </a:r>
            <a:r>
              <a:rPr lang="ru-RU" sz="2800" spc="-5" dirty="0">
                <a:cs typeface="Times New Roman"/>
              </a:rPr>
              <a:t>правило,  </a:t>
            </a:r>
            <a:r>
              <a:rPr lang="ru-RU" sz="2800" spc="-20" dirty="0">
                <a:cs typeface="Times New Roman"/>
              </a:rPr>
              <a:t>включает </a:t>
            </a:r>
            <a:r>
              <a:rPr lang="ru-RU" sz="2800" spc="-5" dirty="0">
                <a:cs typeface="Times New Roman"/>
              </a:rPr>
              <a:t>в себя учебник, </a:t>
            </a:r>
            <a:r>
              <a:rPr lang="ru-RU" sz="2800" spc="-15" dirty="0">
                <a:cs typeface="Times New Roman"/>
              </a:rPr>
              <a:t>хрестоматию, </a:t>
            </a:r>
            <a:r>
              <a:rPr lang="ru-RU" sz="2800" dirty="0">
                <a:cs typeface="Times New Roman"/>
              </a:rPr>
              <a:t>тетрадь </a:t>
            </a:r>
            <a:r>
              <a:rPr lang="ru-RU" sz="2800" spc="-5" dirty="0">
                <a:cs typeface="Times New Roman"/>
              </a:rPr>
              <a:t>для  самостоятельной </a:t>
            </a:r>
            <a:r>
              <a:rPr lang="ru-RU" sz="2800" spc="-10" dirty="0">
                <a:cs typeface="Times New Roman"/>
              </a:rPr>
              <a:t>работы, </a:t>
            </a:r>
            <a:r>
              <a:rPr lang="ru-RU" sz="2800" spc="-20" dirty="0">
                <a:cs typeface="Times New Roman"/>
              </a:rPr>
              <a:t>методическое </a:t>
            </a:r>
            <a:r>
              <a:rPr lang="ru-RU" sz="2800" spc="5" dirty="0">
                <a:cs typeface="Times New Roman"/>
              </a:rPr>
              <a:t>пособие </a:t>
            </a:r>
            <a:r>
              <a:rPr lang="ru-RU" sz="2800" spc="-5" dirty="0">
                <a:cs typeface="Times New Roman"/>
              </a:rPr>
              <a:t>для  </a:t>
            </a:r>
            <a:r>
              <a:rPr lang="ru-RU" sz="2800" spc="-10" dirty="0">
                <a:cs typeface="Times New Roman"/>
              </a:rPr>
              <a:t>учителя</a:t>
            </a:r>
            <a:r>
              <a:rPr lang="ru-RU" sz="2800" spc="50" dirty="0">
                <a:cs typeface="Times New Roman"/>
              </a:rPr>
              <a:t> </a:t>
            </a:r>
            <a:r>
              <a:rPr lang="ru-RU" sz="2800" spc="-15" dirty="0">
                <a:cs typeface="Times New Roman"/>
              </a:rPr>
              <a:t>(методиста).</a:t>
            </a:r>
            <a:endParaRPr lang="ru-RU" sz="2800" dirty="0">
              <a:cs typeface="Times New Roman"/>
            </a:endParaRPr>
          </a:p>
          <a:p>
            <a:pPr marL="527050" marR="5080" indent="-514350" algn="just">
              <a:lnSpc>
                <a:spcPct val="90000"/>
              </a:lnSpc>
              <a:spcBef>
                <a:spcPts val="770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</a:tabLst>
            </a:pPr>
            <a:r>
              <a:rPr lang="ru-RU" sz="2800" spc="-5" dirty="0">
                <a:cs typeface="Times New Roman"/>
              </a:rPr>
              <a:t>Межпредметные </a:t>
            </a:r>
            <a:r>
              <a:rPr lang="ru-RU" sz="2800" spc="-15" dirty="0">
                <a:cs typeface="Times New Roman"/>
              </a:rPr>
              <a:t>связи: </a:t>
            </a:r>
            <a:r>
              <a:rPr lang="ru-RU" sz="2800" spc="-5" dirty="0">
                <a:cs typeface="Times New Roman"/>
              </a:rPr>
              <a:t>2 </a:t>
            </a:r>
            <a:r>
              <a:rPr lang="ru-RU" sz="2800" dirty="0">
                <a:cs typeface="Times New Roman"/>
              </a:rPr>
              <a:t>часть </a:t>
            </a:r>
            <a:r>
              <a:rPr lang="ru-RU" sz="2800" spc="-40" dirty="0">
                <a:cs typeface="Times New Roman"/>
              </a:rPr>
              <a:t>русского </a:t>
            </a:r>
            <a:r>
              <a:rPr lang="ru-RU" sz="2800" spc="-20" dirty="0">
                <a:cs typeface="Times New Roman"/>
              </a:rPr>
              <a:t>языка  включает </a:t>
            </a:r>
            <a:r>
              <a:rPr lang="ru-RU" sz="2800" spc="-5" dirty="0">
                <a:cs typeface="Times New Roman"/>
              </a:rPr>
              <a:t>в </a:t>
            </a:r>
            <a:r>
              <a:rPr lang="ru-RU" sz="2800" spc="-10" dirty="0">
                <a:cs typeface="Times New Roman"/>
              </a:rPr>
              <a:t>себя </a:t>
            </a:r>
            <a:r>
              <a:rPr lang="ru-RU" sz="2800" spc="-5" dirty="0">
                <a:cs typeface="Times New Roman"/>
              </a:rPr>
              <a:t>ряд </a:t>
            </a:r>
            <a:r>
              <a:rPr lang="ru-RU" sz="2800" spc="-10" dirty="0">
                <a:cs typeface="Times New Roman"/>
              </a:rPr>
              <a:t>словарей </a:t>
            </a:r>
            <a:r>
              <a:rPr lang="ru-RU" sz="2800" spc="5" dirty="0">
                <a:cs typeface="Times New Roman"/>
              </a:rPr>
              <a:t>для </a:t>
            </a:r>
            <a:r>
              <a:rPr lang="ru-RU" sz="2800" spc="-15" dirty="0">
                <a:cs typeface="Times New Roman"/>
              </a:rPr>
              <a:t>использования </a:t>
            </a:r>
            <a:r>
              <a:rPr lang="ru-RU" sz="2800" spc="-10" dirty="0">
                <a:cs typeface="Times New Roman"/>
              </a:rPr>
              <a:t>на  </a:t>
            </a:r>
            <a:r>
              <a:rPr lang="ru-RU" sz="2800" spc="-15" dirty="0">
                <a:cs typeface="Times New Roman"/>
              </a:rPr>
              <a:t>всех</a:t>
            </a:r>
            <a:r>
              <a:rPr lang="ru-RU" sz="2800" spc="25" dirty="0">
                <a:cs typeface="Times New Roman"/>
              </a:rPr>
              <a:t> </a:t>
            </a:r>
            <a:r>
              <a:rPr lang="ru-RU" sz="2800" spc="-5" dirty="0">
                <a:cs typeface="Times New Roman"/>
              </a:rPr>
              <a:t>предметах.</a:t>
            </a:r>
            <a:endParaRPr lang="ru-RU" sz="2800" dirty="0">
              <a:cs typeface="Times New Roman"/>
            </a:endParaRPr>
          </a:p>
          <a:p>
            <a:pPr marL="527050" indent="-514350" algn="just">
              <a:lnSpc>
                <a:spcPct val="100000"/>
              </a:lnSpc>
              <a:spcBef>
                <a:spcPts val="390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</a:tabLst>
            </a:pPr>
            <a:r>
              <a:rPr lang="ru-RU" sz="2800" spc="-10" dirty="0">
                <a:cs typeface="Times New Roman"/>
              </a:rPr>
              <a:t>Занятия </a:t>
            </a:r>
            <a:r>
              <a:rPr lang="ru-RU" sz="2800" spc="-5" dirty="0">
                <a:cs typeface="Times New Roman"/>
              </a:rPr>
              <a:t>в </a:t>
            </a:r>
            <a:r>
              <a:rPr lang="ru-RU" sz="2800" spc="-15" dirty="0">
                <a:cs typeface="Times New Roman"/>
              </a:rPr>
              <a:t>форме </a:t>
            </a:r>
            <a:r>
              <a:rPr lang="ru-RU" sz="2800" spc="-5" dirty="0">
                <a:cs typeface="Times New Roman"/>
              </a:rPr>
              <a:t>заседания</a:t>
            </a:r>
            <a:r>
              <a:rPr lang="ru-RU" sz="2800" spc="130" dirty="0">
                <a:cs typeface="Times New Roman"/>
              </a:rPr>
              <a:t> </a:t>
            </a:r>
            <a:r>
              <a:rPr lang="ru-RU" sz="2800" spc="-15" dirty="0">
                <a:cs typeface="Times New Roman"/>
              </a:rPr>
              <a:t>клуба.</a:t>
            </a:r>
            <a:endParaRPr lang="ru-RU" sz="2800" dirty="0">
              <a:cs typeface="Times New Roman"/>
            </a:endParaRPr>
          </a:p>
          <a:p>
            <a:pPr marL="527050" marR="6985" indent="-514350" algn="just">
              <a:lnSpc>
                <a:spcPts val="3460"/>
              </a:lnSpc>
              <a:spcBef>
                <a:spcPts val="815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</a:tabLst>
            </a:pPr>
            <a:r>
              <a:rPr lang="ru-RU" sz="2800" spc="-5" dirty="0">
                <a:cs typeface="Times New Roman"/>
              </a:rPr>
              <a:t>Задания </a:t>
            </a:r>
            <a:r>
              <a:rPr lang="ru-RU" sz="2800" spc="-10" dirty="0">
                <a:cs typeface="Times New Roman"/>
              </a:rPr>
              <a:t>направлены на </a:t>
            </a:r>
            <a:r>
              <a:rPr lang="ru-RU" sz="2800" spc="-5" dirty="0">
                <a:cs typeface="Times New Roman"/>
              </a:rPr>
              <a:t>самостоятельную </a:t>
            </a:r>
            <a:r>
              <a:rPr lang="ru-RU" sz="2800" spc="5" dirty="0">
                <a:cs typeface="Times New Roman"/>
              </a:rPr>
              <a:t>деятельность  </a:t>
            </a:r>
            <a:r>
              <a:rPr lang="ru-RU" sz="2800" spc="-15" dirty="0">
                <a:cs typeface="Times New Roman"/>
              </a:rPr>
              <a:t>ученика.</a:t>
            </a:r>
            <a:endParaRPr lang="ru-RU" sz="2800" dirty="0"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20898"/>
            <a:ext cx="10972800" cy="112210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604" algn="ctr">
              <a:lnSpc>
                <a:spcPct val="100000"/>
              </a:lnSpc>
              <a:spcBef>
                <a:spcPts val="110"/>
              </a:spcBef>
            </a:pPr>
            <a:r>
              <a:rPr sz="3600" spc="-55" dirty="0">
                <a:solidFill>
                  <a:schemeClr val="tx1"/>
                </a:solidFill>
              </a:rPr>
              <a:t>Методические </a:t>
            </a:r>
            <a:r>
              <a:rPr sz="3600" spc="-30" dirty="0">
                <a:solidFill>
                  <a:schemeClr val="tx1"/>
                </a:solidFill>
              </a:rPr>
              <a:t>особенности</a:t>
            </a:r>
            <a:r>
              <a:rPr sz="3600" spc="-785" dirty="0">
                <a:solidFill>
                  <a:schemeClr val="tx1"/>
                </a:solidFill>
              </a:rPr>
              <a:t> </a:t>
            </a:r>
            <a:r>
              <a:rPr sz="3600" spc="145" dirty="0">
                <a:solidFill>
                  <a:schemeClr val="tx1"/>
                </a:solidFill>
              </a:rPr>
              <a:t>УМК</a:t>
            </a:r>
          </a:p>
          <a:p>
            <a:pPr algn="ctr">
              <a:lnSpc>
                <a:spcPct val="100000"/>
              </a:lnSpc>
            </a:pPr>
            <a:r>
              <a:rPr sz="3600" spc="-100" dirty="0">
                <a:solidFill>
                  <a:schemeClr val="tx1"/>
                </a:solidFill>
              </a:rPr>
              <a:t>«Перспективная </a:t>
            </a:r>
            <a:r>
              <a:rPr sz="3600" spc="-30" dirty="0">
                <a:solidFill>
                  <a:schemeClr val="tx1"/>
                </a:solidFill>
              </a:rPr>
              <a:t>начальная</a:t>
            </a:r>
            <a:r>
              <a:rPr sz="3600" spc="-1085" dirty="0">
                <a:solidFill>
                  <a:schemeClr val="tx1"/>
                </a:solidFill>
              </a:rPr>
              <a:t> </a:t>
            </a:r>
            <a:r>
              <a:rPr sz="3600" spc="-30" dirty="0">
                <a:solidFill>
                  <a:schemeClr val="tx1"/>
                </a:solidFill>
              </a:rPr>
              <a:t>школа»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04468" y="1774317"/>
            <a:ext cx="10972800" cy="4552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7050" marR="5080" indent="-514350" algn="just">
              <a:lnSpc>
                <a:spcPct val="100000"/>
              </a:lnSpc>
              <a:spcBef>
                <a:spcPts val="105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</a:tabLst>
            </a:pPr>
            <a:r>
              <a:rPr sz="2800" spc="5" dirty="0">
                <a:cs typeface="Times New Roman"/>
              </a:rPr>
              <a:t>УМК </a:t>
            </a:r>
            <a:r>
              <a:rPr sz="2800" spc="-5" dirty="0">
                <a:cs typeface="Times New Roman"/>
              </a:rPr>
              <a:t>по </a:t>
            </a:r>
            <a:r>
              <a:rPr sz="2800" spc="-10" dirty="0">
                <a:cs typeface="Times New Roman"/>
              </a:rPr>
              <a:t>каждому учебному </a:t>
            </a:r>
            <a:r>
              <a:rPr sz="2800" spc="-45" dirty="0">
                <a:cs typeface="Times New Roman"/>
              </a:rPr>
              <a:t>предмету, </a:t>
            </a:r>
            <a:r>
              <a:rPr sz="2800" spc="-5" dirty="0">
                <a:cs typeface="Times New Roman"/>
              </a:rPr>
              <a:t>как </a:t>
            </a:r>
            <a:r>
              <a:rPr sz="2800" dirty="0">
                <a:cs typeface="Times New Roman"/>
              </a:rPr>
              <a:t>правило, </a:t>
            </a:r>
            <a:r>
              <a:rPr sz="2800" spc="-20" dirty="0">
                <a:cs typeface="Times New Roman"/>
              </a:rPr>
              <a:t>включает </a:t>
            </a:r>
            <a:r>
              <a:rPr sz="2800" dirty="0">
                <a:cs typeface="Times New Roman"/>
              </a:rPr>
              <a:t>в  </a:t>
            </a:r>
            <a:r>
              <a:rPr sz="2800" spc="-10" dirty="0">
                <a:cs typeface="Times New Roman"/>
              </a:rPr>
              <a:t>себя </a:t>
            </a:r>
            <a:r>
              <a:rPr sz="2800" spc="-5" dirty="0">
                <a:cs typeface="Times New Roman"/>
              </a:rPr>
              <a:t>учебник, </a:t>
            </a:r>
            <a:r>
              <a:rPr sz="2800" spc="-10" dirty="0">
                <a:cs typeface="Times New Roman"/>
              </a:rPr>
              <a:t>хрестоматию, </a:t>
            </a:r>
            <a:r>
              <a:rPr sz="2800" spc="-20" dirty="0">
                <a:cs typeface="Times New Roman"/>
              </a:rPr>
              <a:t>Тетрадь </a:t>
            </a:r>
            <a:r>
              <a:rPr sz="2800" dirty="0">
                <a:cs typeface="Times New Roman"/>
              </a:rPr>
              <a:t>для </a:t>
            </a:r>
            <a:r>
              <a:rPr sz="2800" spc="-5" dirty="0">
                <a:cs typeface="Times New Roman"/>
              </a:rPr>
              <a:t>самостоятельной  работы, </a:t>
            </a:r>
            <a:r>
              <a:rPr sz="2800" spc="-10" dirty="0">
                <a:cs typeface="Times New Roman"/>
              </a:rPr>
              <a:t>методическое </a:t>
            </a:r>
            <a:r>
              <a:rPr sz="2800" spc="15" dirty="0">
                <a:cs typeface="Times New Roman"/>
              </a:rPr>
              <a:t>пособие </a:t>
            </a:r>
            <a:r>
              <a:rPr sz="2800" dirty="0">
                <a:cs typeface="Times New Roman"/>
              </a:rPr>
              <a:t>для </a:t>
            </a:r>
            <a:r>
              <a:rPr sz="2800" spc="-5" dirty="0">
                <a:cs typeface="Times New Roman"/>
              </a:rPr>
              <a:t>учителя</a:t>
            </a:r>
            <a:r>
              <a:rPr sz="2800" spc="-170" dirty="0">
                <a:cs typeface="Times New Roman"/>
              </a:rPr>
              <a:t> </a:t>
            </a:r>
            <a:r>
              <a:rPr sz="2800" spc="-5" dirty="0">
                <a:cs typeface="Times New Roman"/>
              </a:rPr>
              <a:t>(методиста).</a:t>
            </a:r>
            <a:endParaRPr sz="2800" dirty="0">
              <a:cs typeface="Times New Roman"/>
            </a:endParaRPr>
          </a:p>
          <a:p>
            <a:pPr marL="527050" indent="-514350" algn="just">
              <a:lnSpc>
                <a:spcPct val="100000"/>
              </a:lnSpc>
              <a:spcBef>
                <a:spcPts val="680"/>
              </a:spcBef>
              <a:buClr>
                <a:srgbClr val="619DD1"/>
              </a:buClr>
              <a:buFont typeface="+mj-lt"/>
              <a:buAutoNum type="arabicPeriod"/>
              <a:tabLst>
                <a:tab pos="241300" algn="l"/>
              </a:tabLst>
            </a:pPr>
            <a:r>
              <a:rPr sz="2800" dirty="0">
                <a:cs typeface="Times New Roman"/>
              </a:rPr>
              <a:t>Каждое </a:t>
            </a:r>
            <a:r>
              <a:rPr sz="2800" spc="-10" dirty="0">
                <a:cs typeface="Times New Roman"/>
              </a:rPr>
              <a:t>методическое </a:t>
            </a:r>
            <a:r>
              <a:rPr sz="2800" spc="15" dirty="0">
                <a:cs typeface="Times New Roman"/>
              </a:rPr>
              <a:t>пособие </a:t>
            </a:r>
            <a:r>
              <a:rPr sz="2800" dirty="0">
                <a:cs typeface="Times New Roman"/>
              </a:rPr>
              <a:t>состоит </a:t>
            </a:r>
            <a:r>
              <a:rPr sz="2800" spc="5" dirty="0">
                <a:cs typeface="Times New Roman"/>
              </a:rPr>
              <a:t>из </a:t>
            </a:r>
            <a:r>
              <a:rPr sz="2800" spc="-30" dirty="0">
                <a:cs typeface="Times New Roman"/>
              </a:rPr>
              <a:t>двух</a:t>
            </a:r>
            <a:r>
              <a:rPr sz="2800" spc="-235" dirty="0">
                <a:cs typeface="Times New Roman"/>
              </a:rPr>
              <a:t> </a:t>
            </a:r>
            <a:r>
              <a:rPr sz="2800" spc="5" dirty="0">
                <a:cs typeface="Times New Roman"/>
              </a:rPr>
              <a:t>частей:</a:t>
            </a:r>
            <a:endParaRPr sz="2800" dirty="0">
              <a:cs typeface="Times New Roman"/>
            </a:endParaRPr>
          </a:p>
          <a:p>
            <a:pPr marL="526415" marR="8890" indent="-514350" algn="just">
              <a:lnSpc>
                <a:spcPct val="100000"/>
              </a:lnSpc>
              <a:spcBef>
                <a:spcPts val="670"/>
              </a:spcBef>
              <a:buClr>
                <a:srgbClr val="619DD1"/>
              </a:buClr>
              <a:buFont typeface="+mj-lt"/>
              <a:buAutoNum type="alphaLcPeriod"/>
              <a:tabLst>
                <a:tab pos="469900" algn="l"/>
              </a:tabLst>
            </a:pPr>
            <a:r>
              <a:rPr sz="2800" dirty="0">
                <a:cs typeface="Times New Roman"/>
              </a:rPr>
              <a:t>теоретическая, </a:t>
            </a:r>
            <a:r>
              <a:rPr sz="2800" spc="-35" dirty="0">
                <a:cs typeface="Times New Roman"/>
              </a:rPr>
              <a:t>которая </a:t>
            </a:r>
            <a:r>
              <a:rPr sz="2800" spc="-25" dirty="0">
                <a:cs typeface="Times New Roman"/>
              </a:rPr>
              <a:t>может </a:t>
            </a:r>
            <a:r>
              <a:rPr sz="2800" spc="5" dirty="0">
                <a:cs typeface="Times New Roman"/>
              </a:rPr>
              <a:t>быть </a:t>
            </a:r>
            <a:r>
              <a:rPr sz="2800" spc="-15" dirty="0">
                <a:cs typeface="Times New Roman"/>
              </a:rPr>
              <a:t>использована </a:t>
            </a:r>
            <a:r>
              <a:rPr sz="2800" spc="-5" dirty="0">
                <a:cs typeface="Times New Roman"/>
              </a:rPr>
              <a:t>учителем  теоретическое </a:t>
            </a:r>
            <a:r>
              <a:rPr sz="2800" dirty="0">
                <a:cs typeface="Times New Roman"/>
              </a:rPr>
              <a:t>основание повышения </a:t>
            </a:r>
            <a:r>
              <a:rPr sz="2800" spc="-20" dirty="0">
                <a:cs typeface="Times New Roman"/>
              </a:rPr>
              <a:t>его</a:t>
            </a:r>
            <a:r>
              <a:rPr sz="2800" spc="-135" dirty="0">
                <a:cs typeface="Times New Roman"/>
              </a:rPr>
              <a:t> </a:t>
            </a:r>
            <a:r>
              <a:rPr sz="2800" dirty="0">
                <a:cs typeface="Times New Roman"/>
              </a:rPr>
              <a:t>квалификации;</a:t>
            </a:r>
          </a:p>
          <a:p>
            <a:pPr marL="526415" marR="5715" indent="-514350" algn="just">
              <a:lnSpc>
                <a:spcPct val="100000"/>
              </a:lnSpc>
              <a:spcBef>
                <a:spcPts val="675"/>
              </a:spcBef>
              <a:buClr>
                <a:srgbClr val="619DD1"/>
              </a:buClr>
              <a:buFont typeface="+mj-lt"/>
              <a:buAutoNum type="alphaLcPeriod"/>
              <a:tabLst>
                <a:tab pos="469900" algn="l"/>
              </a:tabLst>
            </a:pPr>
            <a:r>
              <a:rPr sz="2800" spc="-5" dirty="0">
                <a:cs typeface="Times New Roman"/>
              </a:rPr>
              <a:t>непосредственно </a:t>
            </a:r>
            <a:r>
              <a:rPr sz="2800" spc="-20" dirty="0">
                <a:cs typeface="Times New Roman"/>
              </a:rPr>
              <a:t>поурочно-тематическое </a:t>
            </a:r>
            <a:r>
              <a:rPr sz="2800" spc="-5" dirty="0">
                <a:cs typeface="Times New Roman"/>
              </a:rPr>
              <a:t>планирование, </a:t>
            </a:r>
            <a:r>
              <a:rPr sz="2800" spc="-50" dirty="0">
                <a:cs typeface="Times New Roman"/>
              </a:rPr>
              <a:t>где  </a:t>
            </a:r>
            <a:r>
              <a:rPr sz="2800" dirty="0">
                <a:cs typeface="Times New Roman"/>
              </a:rPr>
              <a:t>расписан </a:t>
            </a:r>
            <a:r>
              <a:rPr sz="2800" spc="-60" dirty="0">
                <a:cs typeface="Times New Roman"/>
              </a:rPr>
              <a:t>ход </a:t>
            </a:r>
            <a:r>
              <a:rPr sz="2800" spc="-25" dirty="0">
                <a:cs typeface="Times New Roman"/>
              </a:rPr>
              <a:t>каждого </a:t>
            </a:r>
            <a:r>
              <a:rPr sz="2800" spc="-15" dirty="0">
                <a:cs typeface="Times New Roman"/>
              </a:rPr>
              <a:t>урока, сформулированы </a:t>
            </a:r>
            <a:r>
              <a:rPr sz="2800" spc="-25" dirty="0">
                <a:cs typeface="Times New Roman"/>
              </a:rPr>
              <a:t>его </a:t>
            </a:r>
            <a:r>
              <a:rPr sz="2800" spc="-5" dirty="0">
                <a:cs typeface="Times New Roman"/>
              </a:rPr>
              <a:t>цели </a:t>
            </a:r>
            <a:r>
              <a:rPr sz="2800" spc="5" dirty="0">
                <a:cs typeface="Times New Roman"/>
              </a:rPr>
              <a:t>и  </a:t>
            </a:r>
            <a:r>
              <a:rPr sz="2800" spc="-20" dirty="0">
                <a:cs typeface="Times New Roman"/>
              </a:rPr>
              <a:t>задачи, </a:t>
            </a:r>
            <a:r>
              <a:rPr sz="2800" dirty="0">
                <a:cs typeface="Times New Roman"/>
              </a:rPr>
              <a:t>а </a:t>
            </a:r>
            <a:r>
              <a:rPr sz="2800" spc="-10" dirty="0">
                <a:cs typeface="Times New Roman"/>
              </a:rPr>
              <a:t>также </a:t>
            </a:r>
            <a:r>
              <a:rPr sz="2800" spc="-20" dirty="0">
                <a:cs typeface="Times New Roman"/>
              </a:rPr>
              <a:t>содержатся </a:t>
            </a:r>
            <a:r>
              <a:rPr sz="2800" spc="-5" dirty="0">
                <a:cs typeface="Times New Roman"/>
              </a:rPr>
              <a:t>идеи </a:t>
            </a:r>
            <a:r>
              <a:rPr sz="2800" spc="-20" dirty="0">
                <a:cs typeface="Times New Roman"/>
              </a:rPr>
              <a:t>ответов </a:t>
            </a:r>
            <a:r>
              <a:rPr sz="2800" spc="5" dirty="0">
                <a:cs typeface="Times New Roman"/>
              </a:rPr>
              <a:t>на </a:t>
            </a:r>
            <a:r>
              <a:rPr sz="2800" dirty="0">
                <a:cs typeface="Times New Roman"/>
              </a:rPr>
              <a:t>все </a:t>
            </a:r>
            <a:r>
              <a:rPr sz="2800" spc="-10" dirty="0">
                <a:cs typeface="Times New Roman"/>
              </a:rPr>
              <a:t>заданные </a:t>
            </a:r>
            <a:r>
              <a:rPr sz="2800" dirty="0">
                <a:cs typeface="Times New Roman"/>
              </a:rPr>
              <a:t>в  </a:t>
            </a:r>
            <a:r>
              <a:rPr sz="2800" spc="-10" dirty="0">
                <a:cs typeface="Times New Roman"/>
              </a:rPr>
              <a:t>учебнике</a:t>
            </a:r>
            <a:r>
              <a:rPr sz="2800" spc="-20" dirty="0">
                <a:cs typeface="Times New Roman"/>
              </a:rPr>
              <a:t> </a:t>
            </a:r>
            <a:r>
              <a:rPr sz="2800" spc="15" dirty="0">
                <a:cs typeface="Times New Roman"/>
              </a:rPr>
              <a:t>вопросы.</a:t>
            </a:r>
            <a:endParaRPr sz="2800" dirty="0"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2314" y="139553"/>
            <a:ext cx="11373485" cy="118109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 marR="5080" indent="-10795" algn="ctr">
              <a:lnSpc>
                <a:spcPct val="100000"/>
              </a:lnSpc>
              <a:spcBef>
                <a:spcPts val="90"/>
              </a:spcBef>
            </a:pPr>
            <a:r>
              <a:rPr sz="3600" spc="185" dirty="0">
                <a:solidFill>
                  <a:schemeClr val="tx1"/>
                </a:solidFill>
              </a:rPr>
              <a:t>УМК </a:t>
            </a:r>
            <a:r>
              <a:rPr sz="3600" spc="-15" dirty="0">
                <a:solidFill>
                  <a:schemeClr val="tx1"/>
                </a:solidFill>
              </a:rPr>
              <a:t>«</a:t>
            </a:r>
            <a:r>
              <a:rPr lang="ru-RU" sz="3600" spc="-15" dirty="0">
                <a:solidFill>
                  <a:schemeClr val="tx1"/>
                </a:solidFill>
              </a:rPr>
              <a:t>ПНШ</a:t>
            </a:r>
            <a:r>
              <a:rPr sz="3600" spc="-40" dirty="0">
                <a:solidFill>
                  <a:schemeClr val="tx1"/>
                </a:solidFill>
              </a:rPr>
              <a:t>»  </a:t>
            </a:r>
            <a:r>
              <a:rPr sz="3600" dirty="0">
                <a:solidFill>
                  <a:schemeClr val="tx1"/>
                </a:solidFill>
              </a:rPr>
              <a:t>включает </a:t>
            </a:r>
            <a:r>
              <a:rPr sz="3600" spc="25" dirty="0">
                <a:solidFill>
                  <a:schemeClr val="tx1"/>
                </a:solidFill>
              </a:rPr>
              <a:t>в </a:t>
            </a:r>
            <a:r>
              <a:rPr sz="3600" spc="-155" dirty="0">
                <a:solidFill>
                  <a:schemeClr val="tx1"/>
                </a:solidFill>
              </a:rPr>
              <a:t>себя </a:t>
            </a:r>
            <a:r>
              <a:rPr sz="3600" spc="-60" dirty="0">
                <a:solidFill>
                  <a:schemeClr val="tx1"/>
                </a:solidFill>
              </a:rPr>
              <a:t>следующие</a:t>
            </a:r>
            <a:r>
              <a:rPr sz="3600" spc="-505" dirty="0">
                <a:solidFill>
                  <a:schemeClr val="tx1"/>
                </a:solidFill>
              </a:rPr>
              <a:t> </a:t>
            </a:r>
            <a:r>
              <a:rPr sz="3600" spc="-105" dirty="0">
                <a:solidFill>
                  <a:schemeClr val="tx1"/>
                </a:solidFill>
              </a:rPr>
              <a:t>завершенные  </a:t>
            </a:r>
            <a:r>
              <a:rPr sz="3600" spc="-25" dirty="0">
                <a:solidFill>
                  <a:schemeClr val="tx1"/>
                </a:solidFill>
              </a:rPr>
              <a:t>предметные </a:t>
            </a:r>
            <a:r>
              <a:rPr sz="3600" spc="60" dirty="0">
                <a:solidFill>
                  <a:schemeClr val="tx1"/>
                </a:solidFill>
              </a:rPr>
              <a:t>линии</a:t>
            </a:r>
            <a:r>
              <a:rPr sz="3600" spc="235" dirty="0">
                <a:solidFill>
                  <a:schemeClr val="tx1"/>
                </a:solidFill>
              </a:rPr>
              <a:t> </a:t>
            </a:r>
            <a:r>
              <a:rPr sz="3600" spc="-75" dirty="0">
                <a:solidFill>
                  <a:schemeClr val="tx1"/>
                </a:solidFill>
              </a:rPr>
              <a:t>учебников</a:t>
            </a:r>
            <a:r>
              <a:rPr sz="4000" spc="-75" dirty="0"/>
              <a:t>: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749139" y="1315659"/>
            <a:ext cx="11449685" cy="55528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  <a:buSzPct val="80555"/>
              <a:tabLst>
                <a:tab pos="299085" algn="l"/>
                <a:tab pos="299720" algn="l"/>
              </a:tabLst>
            </a:pPr>
            <a:r>
              <a:rPr sz="2400" b="1" spc="-10" dirty="0">
                <a:solidFill>
                  <a:srgbClr val="0D57C4"/>
                </a:solidFill>
                <a:cs typeface="Times New Roman"/>
              </a:rPr>
              <a:t>Русский </a:t>
            </a:r>
            <a:r>
              <a:rPr sz="2400" b="1" spc="-5" dirty="0">
                <a:solidFill>
                  <a:srgbClr val="0D57C4"/>
                </a:solidFill>
                <a:cs typeface="Times New Roman"/>
              </a:rPr>
              <a:t>язык</a:t>
            </a:r>
            <a:r>
              <a:rPr sz="2400" b="1" spc="-5" dirty="0">
                <a:cs typeface="Times New Roman"/>
              </a:rPr>
              <a:t>. </a:t>
            </a:r>
            <a:r>
              <a:rPr sz="2400" spc="-45" dirty="0">
                <a:cs typeface="Times New Roman"/>
              </a:rPr>
              <a:t>Азбука. </a:t>
            </a:r>
            <a:r>
              <a:rPr sz="2400" i="1" dirty="0">
                <a:cs typeface="Times New Roman"/>
              </a:rPr>
              <a:t>Авторы: </a:t>
            </a:r>
            <a:r>
              <a:rPr sz="2400" spc="-45" dirty="0">
                <a:cs typeface="Times New Roman"/>
              </a:rPr>
              <a:t>Агаркова </a:t>
            </a:r>
            <a:r>
              <a:rPr sz="2400" spc="-80" dirty="0">
                <a:cs typeface="Times New Roman"/>
              </a:rPr>
              <a:t>Н.Г., </a:t>
            </a:r>
            <a:r>
              <a:rPr sz="2400" spc="-40" dirty="0">
                <a:cs typeface="Times New Roman"/>
              </a:rPr>
              <a:t>Агарков</a:t>
            </a:r>
            <a:r>
              <a:rPr sz="2400" spc="220" dirty="0">
                <a:cs typeface="Times New Roman"/>
              </a:rPr>
              <a:t> </a:t>
            </a:r>
            <a:r>
              <a:rPr sz="2400" spc="-10" dirty="0">
                <a:cs typeface="Times New Roman"/>
              </a:rPr>
              <a:t>Ю.А.</a:t>
            </a:r>
            <a:endParaRPr sz="2400" dirty="0">
              <a:cs typeface="Times New Roman"/>
            </a:endParaRPr>
          </a:p>
          <a:p>
            <a:pPr marL="12065">
              <a:lnSpc>
                <a:spcPct val="100000"/>
              </a:lnSpc>
              <a:buClr>
                <a:srgbClr val="0D57C4"/>
              </a:buClr>
              <a:tabLst>
                <a:tab pos="299085" algn="l"/>
                <a:tab pos="299720" algn="l"/>
              </a:tabLst>
            </a:pPr>
            <a:r>
              <a:rPr sz="2400" spc="-10" dirty="0">
                <a:cs typeface="Times New Roman"/>
              </a:rPr>
              <a:t>Русский </a:t>
            </a:r>
            <a:r>
              <a:rPr sz="2400" spc="-5" dirty="0">
                <a:cs typeface="Times New Roman"/>
              </a:rPr>
              <a:t>язык. </a:t>
            </a:r>
            <a:r>
              <a:rPr sz="2400" i="1" dirty="0">
                <a:cs typeface="Times New Roman"/>
              </a:rPr>
              <a:t>Авторы: </a:t>
            </a:r>
            <a:r>
              <a:rPr sz="2400" spc="-40" dirty="0">
                <a:cs typeface="Times New Roman"/>
              </a:rPr>
              <a:t>Чуракова </a:t>
            </a:r>
            <a:r>
              <a:rPr sz="2400" spc="-10" dirty="0">
                <a:cs typeface="Times New Roman"/>
              </a:rPr>
              <a:t>Н.А., </a:t>
            </a:r>
            <a:r>
              <a:rPr sz="2400" spc="-15" dirty="0">
                <a:cs typeface="Times New Roman"/>
              </a:rPr>
              <a:t>Каленчук </a:t>
            </a:r>
            <a:r>
              <a:rPr sz="2400" dirty="0">
                <a:cs typeface="Times New Roman"/>
              </a:rPr>
              <a:t>М.Л., </a:t>
            </a:r>
            <a:r>
              <a:rPr sz="2400" spc="-15" dirty="0">
                <a:cs typeface="Times New Roman"/>
              </a:rPr>
              <a:t>Малаховская </a:t>
            </a:r>
            <a:r>
              <a:rPr sz="2400" spc="-5" dirty="0">
                <a:cs typeface="Times New Roman"/>
              </a:rPr>
              <a:t>О.В., </a:t>
            </a:r>
            <a:r>
              <a:rPr sz="2400" spc="-45" dirty="0">
                <a:cs typeface="Times New Roman"/>
              </a:rPr>
              <a:t>Байкова</a:t>
            </a:r>
            <a:r>
              <a:rPr sz="2400" spc="85" dirty="0">
                <a:cs typeface="Times New Roman"/>
              </a:rPr>
              <a:t> </a:t>
            </a:r>
            <a:r>
              <a:rPr sz="2400" spc="-100" dirty="0">
                <a:cs typeface="Times New Roman"/>
              </a:rPr>
              <a:t>Т.А.</a:t>
            </a:r>
            <a:endParaRPr sz="2400" dirty="0">
              <a:cs typeface="Times New Roman"/>
            </a:endParaRPr>
          </a:p>
          <a:p>
            <a:pPr marL="12065">
              <a:lnSpc>
                <a:spcPct val="100000"/>
              </a:lnSpc>
              <a:spcBef>
                <a:spcPts val="5"/>
              </a:spcBef>
              <a:buSzPct val="80555"/>
              <a:tabLst>
                <a:tab pos="299085" algn="l"/>
                <a:tab pos="299720" algn="l"/>
              </a:tabLst>
            </a:pPr>
            <a:r>
              <a:rPr sz="2400" b="1" spc="-20" dirty="0">
                <a:solidFill>
                  <a:srgbClr val="0D57C4"/>
                </a:solidFill>
                <a:cs typeface="Times New Roman"/>
              </a:rPr>
              <a:t>Литературное </a:t>
            </a:r>
            <a:r>
              <a:rPr sz="2400" b="1" spc="-10" dirty="0">
                <a:solidFill>
                  <a:srgbClr val="0D57C4"/>
                </a:solidFill>
                <a:cs typeface="Times New Roman"/>
              </a:rPr>
              <a:t>чтение. </a:t>
            </a:r>
            <a:r>
              <a:rPr sz="2400" i="1" dirty="0">
                <a:cs typeface="Times New Roman"/>
              </a:rPr>
              <a:t>Автор</a:t>
            </a:r>
            <a:r>
              <a:rPr sz="2400" dirty="0">
                <a:cs typeface="Times New Roman"/>
              </a:rPr>
              <a:t>: </a:t>
            </a:r>
            <a:r>
              <a:rPr sz="2400" spc="-45" dirty="0">
                <a:cs typeface="Times New Roman"/>
              </a:rPr>
              <a:t>Чуракова</a:t>
            </a:r>
            <a:r>
              <a:rPr sz="2400" spc="60" dirty="0">
                <a:cs typeface="Times New Roman"/>
              </a:rPr>
              <a:t> </a:t>
            </a:r>
            <a:r>
              <a:rPr sz="2400" spc="-10" dirty="0">
                <a:cs typeface="Times New Roman"/>
              </a:rPr>
              <a:t>Н.А.</a:t>
            </a:r>
            <a:endParaRPr sz="2400" dirty="0">
              <a:cs typeface="Times New Roman"/>
            </a:endParaRPr>
          </a:p>
          <a:p>
            <a:pPr marL="12065">
              <a:lnSpc>
                <a:spcPct val="100000"/>
              </a:lnSpc>
              <a:buSzPct val="80555"/>
              <a:tabLst>
                <a:tab pos="299085" algn="l"/>
                <a:tab pos="299720" algn="l"/>
              </a:tabLst>
            </a:pPr>
            <a:r>
              <a:rPr sz="2400" b="1" spc="-40" dirty="0">
                <a:solidFill>
                  <a:srgbClr val="0D57C4"/>
                </a:solidFill>
                <a:cs typeface="Times New Roman"/>
              </a:rPr>
              <a:t>Математика. </a:t>
            </a:r>
            <a:r>
              <a:rPr sz="2400" i="1" dirty="0">
                <a:cs typeface="Times New Roman"/>
              </a:rPr>
              <a:t>Автор: </a:t>
            </a:r>
            <a:r>
              <a:rPr sz="2400" spc="-10" dirty="0">
                <a:cs typeface="Times New Roman"/>
              </a:rPr>
              <a:t>Чекин</a:t>
            </a:r>
            <a:r>
              <a:rPr sz="2400" spc="-300" dirty="0">
                <a:cs typeface="Times New Roman"/>
              </a:rPr>
              <a:t> </a:t>
            </a:r>
            <a:r>
              <a:rPr sz="2400" spc="-10" dirty="0">
                <a:cs typeface="Times New Roman"/>
              </a:rPr>
              <a:t>А.Л.</a:t>
            </a:r>
            <a:endParaRPr sz="2400" dirty="0">
              <a:cs typeface="Times New Roman"/>
            </a:endParaRPr>
          </a:p>
          <a:p>
            <a:pPr marL="12065">
              <a:lnSpc>
                <a:spcPct val="100000"/>
              </a:lnSpc>
              <a:buSzPct val="80555"/>
              <a:tabLst>
                <a:tab pos="299085" algn="l"/>
                <a:tab pos="299720" algn="l"/>
              </a:tabLst>
            </a:pPr>
            <a:r>
              <a:rPr sz="2400" b="1" spc="-35" dirty="0">
                <a:solidFill>
                  <a:srgbClr val="0D57C4"/>
                </a:solidFill>
                <a:cs typeface="Times New Roman"/>
              </a:rPr>
              <a:t>Информатика </a:t>
            </a:r>
            <a:r>
              <a:rPr sz="2400" b="1" dirty="0">
                <a:solidFill>
                  <a:srgbClr val="0D57C4"/>
                </a:solidFill>
                <a:cs typeface="Times New Roman"/>
              </a:rPr>
              <a:t>и </a:t>
            </a:r>
            <a:r>
              <a:rPr sz="2400" b="1" spc="-10" dirty="0">
                <a:solidFill>
                  <a:srgbClr val="0D57C4"/>
                </a:solidFill>
                <a:cs typeface="Times New Roman"/>
              </a:rPr>
              <a:t>ИКТ </a:t>
            </a:r>
            <a:r>
              <a:rPr sz="2400" dirty="0">
                <a:cs typeface="Times New Roman"/>
              </a:rPr>
              <a:t>(2-4 </a:t>
            </a:r>
            <a:r>
              <a:rPr sz="2400" spc="-10" dirty="0">
                <a:cs typeface="Times New Roman"/>
              </a:rPr>
              <a:t>классы). </a:t>
            </a:r>
            <a:r>
              <a:rPr sz="2400" i="1" dirty="0">
                <a:cs typeface="Times New Roman"/>
              </a:rPr>
              <a:t>Авторы: </a:t>
            </a:r>
            <a:r>
              <a:rPr sz="2400" spc="-10" dirty="0">
                <a:cs typeface="Times New Roman"/>
              </a:rPr>
              <a:t>Бененсон </a:t>
            </a:r>
            <a:r>
              <a:rPr sz="2400" spc="-5" dirty="0">
                <a:cs typeface="Times New Roman"/>
              </a:rPr>
              <a:t>Е.П., </a:t>
            </a:r>
            <a:r>
              <a:rPr sz="2400" spc="-50" dirty="0">
                <a:cs typeface="Times New Roman"/>
              </a:rPr>
              <a:t>Паутова</a:t>
            </a:r>
            <a:r>
              <a:rPr sz="2400" spc="150" dirty="0">
                <a:cs typeface="Times New Roman"/>
              </a:rPr>
              <a:t> </a:t>
            </a:r>
            <a:r>
              <a:rPr sz="2400" spc="-95" dirty="0">
                <a:cs typeface="Times New Roman"/>
              </a:rPr>
              <a:t>А.Г.</a:t>
            </a:r>
            <a:endParaRPr sz="2400" dirty="0">
              <a:cs typeface="Times New Roman"/>
            </a:endParaRPr>
          </a:p>
          <a:p>
            <a:pPr marL="12065">
              <a:lnSpc>
                <a:spcPct val="100000"/>
              </a:lnSpc>
              <a:buSzPct val="80555"/>
              <a:tabLst>
                <a:tab pos="299085" algn="l"/>
                <a:tab pos="299720" algn="l"/>
              </a:tabLst>
            </a:pPr>
            <a:r>
              <a:rPr sz="2400" b="1" spc="-20" dirty="0">
                <a:solidFill>
                  <a:srgbClr val="0D57C4"/>
                </a:solidFill>
                <a:cs typeface="Times New Roman"/>
              </a:rPr>
              <a:t>Окружающий </a:t>
            </a:r>
            <a:r>
              <a:rPr sz="2400" b="1" spc="-10" dirty="0">
                <a:solidFill>
                  <a:srgbClr val="0D57C4"/>
                </a:solidFill>
                <a:cs typeface="Times New Roman"/>
              </a:rPr>
              <a:t>мир. </a:t>
            </a:r>
            <a:r>
              <a:rPr sz="2400" i="1" dirty="0">
                <a:cs typeface="Times New Roman"/>
              </a:rPr>
              <a:t>Авторы: </a:t>
            </a:r>
            <a:r>
              <a:rPr sz="2400" spc="-35" dirty="0">
                <a:cs typeface="Times New Roman"/>
              </a:rPr>
              <a:t>Федотова </a:t>
            </a:r>
            <a:r>
              <a:rPr sz="2400" spc="-5" dirty="0">
                <a:cs typeface="Times New Roman"/>
              </a:rPr>
              <a:t>О.Н., </a:t>
            </a:r>
            <a:r>
              <a:rPr sz="2400" spc="-40" dirty="0">
                <a:cs typeface="Times New Roman"/>
              </a:rPr>
              <a:t>Трафимова </a:t>
            </a:r>
            <a:r>
              <a:rPr sz="2400" spc="-80" dirty="0">
                <a:cs typeface="Times New Roman"/>
              </a:rPr>
              <a:t>Г.В., </a:t>
            </a:r>
            <a:r>
              <a:rPr sz="2400" spc="-15" dirty="0">
                <a:cs typeface="Times New Roman"/>
              </a:rPr>
              <a:t>Трафимов </a:t>
            </a:r>
            <a:r>
              <a:rPr sz="2400" spc="-5" dirty="0">
                <a:cs typeface="Times New Roman"/>
              </a:rPr>
              <a:t>С.А., </a:t>
            </a:r>
            <a:r>
              <a:rPr sz="2400" spc="-10" dirty="0">
                <a:cs typeface="Times New Roman"/>
              </a:rPr>
              <a:t>Царева </a:t>
            </a:r>
            <a:r>
              <a:rPr sz="2400" dirty="0">
                <a:cs typeface="Times New Roman"/>
              </a:rPr>
              <a:t>Л.</a:t>
            </a:r>
            <a:r>
              <a:rPr sz="2400" spc="175" dirty="0">
                <a:cs typeface="Times New Roman"/>
              </a:rPr>
              <a:t> </a:t>
            </a:r>
            <a:r>
              <a:rPr sz="2400" spc="-30" dirty="0">
                <a:cs typeface="Times New Roman"/>
              </a:rPr>
              <a:t>А.</a:t>
            </a:r>
            <a:endParaRPr sz="2400" dirty="0">
              <a:cs typeface="Times New Roman"/>
            </a:endParaRPr>
          </a:p>
          <a:p>
            <a:pPr marL="12065">
              <a:lnSpc>
                <a:spcPct val="100000"/>
              </a:lnSpc>
              <a:buSzPct val="80555"/>
              <a:tabLst>
                <a:tab pos="299085" algn="l"/>
                <a:tab pos="299720" algn="l"/>
                <a:tab pos="6786245" algn="l"/>
              </a:tabLst>
            </a:pPr>
            <a:r>
              <a:rPr sz="2400" b="1" spc="-15" dirty="0">
                <a:solidFill>
                  <a:srgbClr val="0D57C4"/>
                </a:solidFill>
                <a:cs typeface="Times New Roman"/>
              </a:rPr>
              <a:t>Основы  </a:t>
            </a:r>
            <a:r>
              <a:rPr sz="2400" b="1" spc="-10" dirty="0">
                <a:solidFill>
                  <a:srgbClr val="0D57C4"/>
                </a:solidFill>
                <a:cs typeface="Times New Roman"/>
              </a:rPr>
              <a:t>религиозных  </a:t>
            </a:r>
            <a:r>
              <a:rPr sz="2400" b="1" spc="-50" dirty="0">
                <a:solidFill>
                  <a:srgbClr val="0D57C4"/>
                </a:solidFill>
                <a:cs typeface="Times New Roman"/>
              </a:rPr>
              <a:t>культур  </a:t>
            </a:r>
            <a:r>
              <a:rPr sz="2400" b="1" dirty="0">
                <a:solidFill>
                  <a:srgbClr val="0D57C4"/>
                </a:solidFill>
                <a:cs typeface="Times New Roman"/>
              </a:rPr>
              <a:t>и  </a:t>
            </a:r>
            <a:r>
              <a:rPr sz="2400" b="1" spc="-10" dirty="0">
                <a:solidFill>
                  <a:srgbClr val="0D57C4"/>
                </a:solidFill>
                <a:cs typeface="Times New Roman"/>
              </a:rPr>
              <a:t>светской  этики</a:t>
            </a:r>
            <a:r>
              <a:rPr sz="2400" b="1" spc="75" dirty="0">
                <a:solidFill>
                  <a:srgbClr val="0D57C4"/>
                </a:solidFill>
                <a:cs typeface="Times New Roman"/>
              </a:rPr>
              <a:t> </a:t>
            </a:r>
            <a:r>
              <a:rPr sz="2400" dirty="0">
                <a:cs typeface="Times New Roman"/>
              </a:rPr>
              <a:t>(4</a:t>
            </a:r>
            <a:r>
              <a:rPr sz="2400" spc="360" dirty="0">
                <a:cs typeface="Times New Roman"/>
              </a:rPr>
              <a:t> </a:t>
            </a:r>
            <a:r>
              <a:rPr sz="2400" spc="-10" dirty="0">
                <a:cs typeface="Times New Roman"/>
              </a:rPr>
              <a:t>класс).	</a:t>
            </a:r>
            <a:r>
              <a:rPr sz="2400" spc="-5" dirty="0">
                <a:cs typeface="Times New Roman"/>
              </a:rPr>
              <a:t>Основы </a:t>
            </a:r>
            <a:r>
              <a:rPr sz="2400" spc="-15" dirty="0" err="1">
                <a:cs typeface="Times New Roman"/>
              </a:rPr>
              <a:t>духовно-нравственной</a:t>
            </a:r>
            <a:r>
              <a:rPr sz="2400" spc="-125" dirty="0">
                <a:cs typeface="Times New Roman"/>
              </a:rPr>
              <a:t> </a:t>
            </a:r>
            <a:r>
              <a:rPr sz="2400" spc="-60" dirty="0" err="1">
                <a:cs typeface="Times New Roman"/>
              </a:rPr>
              <a:t>культуры</a:t>
            </a:r>
            <a:r>
              <a:rPr lang="ru-RU" sz="2400" dirty="0">
                <a:cs typeface="Times New Roman"/>
              </a:rPr>
              <a:t> </a:t>
            </a:r>
            <a:r>
              <a:rPr sz="2400" spc="-10" dirty="0" err="1">
                <a:cs typeface="Times New Roman"/>
              </a:rPr>
              <a:t>народов</a:t>
            </a:r>
            <a:r>
              <a:rPr sz="2400" spc="-10" dirty="0">
                <a:cs typeface="Times New Roman"/>
              </a:rPr>
              <a:t> </a:t>
            </a:r>
            <a:r>
              <a:rPr sz="2400" dirty="0">
                <a:cs typeface="Times New Roman"/>
              </a:rPr>
              <a:t>России. </a:t>
            </a:r>
            <a:r>
              <a:rPr sz="2400" spc="-5" dirty="0">
                <a:cs typeface="Times New Roman"/>
              </a:rPr>
              <a:t>Основы </a:t>
            </a:r>
            <a:r>
              <a:rPr sz="2400" spc="-15" dirty="0">
                <a:cs typeface="Times New Roman"/>
              </a:rPr>
              <a:t>светской </a:t>
            </a:r>
            <a:r>
              <a:rPr sz="2400" spc="-10" dirty="0">
                <a:cs typeface="Times New Roman"/>
              </a:rPr>
              <a:t>этики. </a:t>
            </a:r>
            <a:r>
              <a:rPr sz="2400" i="1" dirty="0">
                <a:cs typeface="Times New Roman"/>
              </a:rPr>
              <a:t>Авторы: </a:t>
            </a:r>
            <a:r>
              <a:rPr sz="2400" spc="-15" dirty="0">
                <a:cs typeface="Times New Roman"/>
              </a:rPr>
              <a:t>Васильева </a:t>
            </a:r>
            <a:r>
              <a:rPr sz="2400" spc="-65" dirty="0">
                <a:cs typeface="Times New Roman"/>
              </a:rPr>
              <a:t>Т.Д., </a:t>
            </a:r>
            <a:r>
              <a:rPr sz="2400" spc="-50" dirty="0">
                <a:cs typeface="Times New Roman"/>
              </a:rPr>
              <a:t>Савченко </a:t>
            </a:r>
            <a:r>
              <a:rPr sz="2400" dirty="0">
                <a:cs typeface="Times New Roman"/>
              </a:rPr>
              <a:t>К.В., </a:t>
            </a:r>
            <a:r>
              <a:rPr sz="2400" spc="-55" dirty="0">
                <a:cs typeface="Times New Roman"/>
              </a:rPr>
              <a:t>Тюляева</a:t>
            </a:r>
            <a:r>
              <a:rPr sz="2400" spc="-150" dirty="0">
                <a:cs typeface="Times New Roman"/>
              </a:rPr>
              <a:t> </a:t>
            </a:r>
            <a:r>
              <a:rPr sz="2400" spc="-95" dirty="0">
                <a:cs typeface="Times New Roman"/>
              </a:rPr>
              <a:t>Т.И.</a:t>
            </a:r>
            <a:endParaRPr sz="2400" dirty="0">
              <a:cs typeface="Times New Roman"/>
            </a:endParaRPr>
          </a:p>
          <a:p>
            <a:pPr marL="12065">
              <a:lnSpc>
                <a:spcPct val="100000"/>
              </a:lnSpc>
              <a:buSzPct val="80555"/>
              <a:tabLst>
                <a:tab pos="299085" algn="l"/>
                <a:tab pos="299720" algn="l"/>
              </a:tabLst>
            </a:pPr>
            <a:r>
              <a:rPr sz="2400" b="1" spc="-10" dirty="0">
                <a:solidFill>
                  <a:srgbClr val="0D57C4"/>
                </a:solidFill>
                <a:cs typeface="Times New Roman"/>
              </a:rPr>
              <a:t>Изобразительное </a:t>
            </a:r>
            <a:r>
              <a:rPr sz="2400" b="1" spc="-35" dirty="0">
                <a:solidFill>
                  <a:srgbClr val="0D57C4"/>
                </a:solidFill>
                <a:cs typeface="Times New Roman"/>
              </a:rPr>
              <a:t>искусство. </a:t>
            </a:r>
            <a:r>
              <a:rPr sz="2400" i="1" dirty="0">
                <a:cs typeface="Times New Roman"/>
              </a:rPr>
              <a:t>Авторы: </a:t>
            </a:r>
            <a:r>
              <a:rPr sz="2400" spc="-45" dirty="0">
                <a:cs typeface="Times New Roman"/>
              </a:rPr>
              <a:t>Кашекова </a:t>
            </a:r>
            <a:r>
              <a:rPr sz="2400" dirty="0">
                <a:cs typeface="Times New Roman"/>
              </a:rPr>
              <a:t>И.Э., </a:t>
            </a:r>
            <a:r>
              <a:rPr sz="2400" spc="-45" dirty="0">
                <a:cs typeface="Times New Roman"/>
              </a:rPr>
              <a:t>Кашеков</a:t>
            </a:r>
            <a:r>
              <a:rPr sz="2400" spc="195" dirty="0">
                <a:cs typeface="Times New Roman"/>
              </a:rPr>
              <a:t> </a:t>
            </a:r>
            <a:r>
              <a:rPr sz="2400" spc="-10" dirty="0">
                <a:cs typeface="Times New Roman"/>
              </a:rPr>
              <a:t>А.Л.</a:t>
            </a:r>
            <a:endParaRPr sz="2400" dirty="0">
              <a:cs typeface="Times New Roman"/>
            </a:endParaRPr>
          </a:p>
          <a:p>
            <a:pPr marL="12065">
              <a:lnSpc>
                <a:spcPct val="100000"/>
              </a:lnSpc>
              <a:buSzPct val="80555"/>
              <a:tabLst>
                <a:tab pos="299085" algn="l"/>
                <a:tab pos="299720" algn="l"/>
              </a:tabLst>
            </a:pPr>
            <a:r>
              <a:rPr sz="2400" b="1" spc="-10" dirty="0">
                <a:solidFill>
                  <a:srgbClr val="0D57C4"/>
                </a:solidFill>
                <a:cs typeface="Times New Roman"/>
              </a:rPr>
              <a:t>Музыка. </a:t>
            </a:r>
            <a:r>
              <a:rPr sz="2400" i="1" dirty="0">
                <a:cs typeface="Times New Roman"/>
              </a:rPr>
              <a:t>Авторы: </a:t>
            </a:r>
            <a:r>
              <a:rPr sz="2400" spc="-10" dirty="0">
                <a:cs typeface="Times New Roman"/>
              </a:rPr>
              <a:t>Челышева </a:t>
            </a:r>
            <a:r>
              <a:rPr sz="2400" spc="-65" dirty="0">
                <a:cs typeface="Times New Roman"/>
              </a:rPr>
              <a:t>Т.В., </a:t>
            </a:r>
            <a:r>
              <a:rPr sz="2400" spc="-50" dirty="0">
                <a:cs typeface="Times New Roman"/>
              </a:rPr>
              <a:t>Кузнецова</a:t>
            </a:r>
            <a:r>
              <a:rPr sz="2400" spc="-70" dirty="0">
                <a:cs typeface="Times New Roman"/>
              </a:rPr>
              <a:t> </a:t>
            </a:r>
            <a:r>
              <a:rPr sz="2400" dirty="0">
                <a:cs typeface="Times New Roman"/>
              </a:rPr>
              <a:t>В.В.</a:t>
            </a:r>
          </a:p>
          <a:p>
            <a:pPr marL="12065">
              <a:lnSpc>
                <a:spcPct val="100000"/>
              </a:lnSpc>
              <a:buSzPct val="80555"/>
              <a:tabLst>
                <a:tab pos="299085" algn="l"/>
                <a:tab pos="299720" algn="l"/>
              </a:tabLst>
            </a:pPr>
            <a:r>
              <a:rPr sz="2400" b="1" spc="-40" dirty="0">
                <a:solidFill>
                  <a:srgbClr val="0D57C4"/>
                </a:solidFill>
                <a:cs typeface="Times New Roman"/>
              </a:rPr>
              <a:t>Технология. </a:t>
            </a:r>
            <a:r>
              <a:rPr sz="2400" i="1" dirty="0">
                <a:cs typeface="Times New Roman"/>
              </a:rPr>
              <a:t>Авторы: </a:t>
            </a:r>
            <a:r>
              <a:rPr sz="2400" spc="-10" dirty="0">
                <a:cs typeface="Times New Roman"/>
              </a:rPr>
              <a:t>Рагозина </a:t>
            </a:r>
            <a:r>
              <a:rPr sz="2400" spc="-60" dirty="0">
                <a:cs typeface="Times New Roman"/>
              </a:rPr>
              <a:t>Т.М., </a:t>
            </a:r>
            <a:r>
              <a:rPr sz="2400" spc="-50" dirty="0">
                <a:cs typeface="Times New Roman"/>
              </a:rPr>
              <a:t>Гринева </a:t>
            </a:r>
            <a:r>
              <a:rPr sz="2400" spc="-10" dirty="0">
                <a:cs typeface="Times New Roman"/>
              </a:rPr>
              <a:t>А.А., </a:t>
            </a:r>
            <a:r>
              <a:rPr sz="2400" spc="-50" dirty="0">
                <a:cs typeface="Times New Roman"/>
              </a:rPr>
              <a:t>Голованова </a:t>
            </a:r>
            <a:r>
              <a:rPr sz="2400" spc="-5" dirty="0">
                <a:cs typeface="Times New Roman"/>
              </a:rPr>
              <a:t>И.Л., </a:t>
            </a:r>
            <a:r>
              <a:rPr sz="2400" spc="-10" dirty="0">
                <a:cs typeface="Times New Roman"/>
              </a:rPr>
              <a:t>Мылова</a:t>
            </a:r>
            <a:r>
              <a:rPr sz="2400" spc="65" dirty="0">
                <a:cs typeface="Times New Roman"/>
              </a:rPr>
              <a:t> </a:t>
            </a:r>
            <a:r>
              <a:rPr sz="2400" spc="-5" dirty="0">
                <a:cs typeface="Times New Roman"/>
              </a:rPr>
              <a:t>И.Б.</a:t>
            </a:r>
            <a:endParaRPr sz="2400" dirty="0">
              <a:cs typeface="Times New Roman"/>
            </a:endParaRPr>
          </a:p>
          <a:p>
            <a:pPr marL="12065">
              <a:lnSpc>
                <a:spcPct val="100000"/>
              </a:lnSpc>
              <a:buSzPct val="80555"/>
              <a:tabLst>
                <a:tab pos="299085" algn="l"/>
                <a:tab pos="299720" algn="l"/>
              </a:tabLst>
            </a:pPr>
            <a:r>
              <a:rPr sz="2400" b="1" spc="-10" dirty="0">
                <a:solidFill>
                  <a:srgbClr val="0D57C4"/>
                </a:solidFill>
                <a:cs typeface="Times New Roman"/>
              </a:rPr>
              <a:t>Физическая </a:t>
            </a:r>
            <a:r>
              <a:rPr sz="2400" b="1" spc="-45" dirty="0">
                <a:solidFill>
                  <a:srgbClr val="0D57C4"/>
                </a:solidFill>
                <a:cs typeface="Times New Roman"/>
              </a:rPr>
              <a:t>культура. </a:t>
            </a:r>
            <a:r>
              <a:rPr sz="2400" i="1" dirty="0">
                <a:cs typeface="Times New Roman"/>
              </a:rPr>
              <a:t>Авторы: </a:t>
            </a:r>
            <a:r>
              <a:rPr sz="2400" spc="-5" dirty="0">
                <a:cs typeface="Times New Roman"/>
              </a:rPr>
              <a:t>Шишкина </a:t>
            </a:r>
            <a:r>
              <a:rPr sz="2400" spc="-10" dirty="0">
                <a:cs typeface="Times New Roman"/>
              </a:rPr>
              <a:t>А.В., </a:t>
            </a:r>
            <a:r>
              <a:rPr sz="2400" spc="-15" dirty="0">
                <a:cs typeface="Times New Roman"/>
              </a:rPr>
              <a:t>Алимпиева </a:t>
            </a:r>
            <a:r>
              <a:rPr sz="2400" spc="-5" dirty="0">
                <a:cs typeface="Times New Roman"/>
              </a:rPr>
              <a:t>О.П., </a:t>
            </a:r>
            <a:r>
              <a:rPr sz="2400" spc="-40" dirty="0">
                <a:cs typeface="Times New Roman"/>
              </a:rPr>
              <a:t>Брехов</a:t>
            </a:r>
            <a:r>
              <a:rPr sz="2400" spc="60" dirty="0">
                <a:cs typeface="Times New Roman"/>
              </a:rPr>
              <a:t> </a:t>
            </a:r>
            <a:r>
              <a:rPr sz="2400" dirty="0">
                <a:cs typeface="Times New Roman"/>
              </a:rPr>
              <a:t>Л.В.</a:t>
            </a:r>
          </a:p>
          <a:p>
            <a:pPr marL="12065">
              <a:lnSpc>
                <a:spcPct val="100000"/>
              </a:lnSpc>
              <a:spcBef>
                <a:spcPts val="5"/>
              </a:spcBef>
              <a:buSzPct val="80555"/>
              <a:tabLst>
                <a:tab pos="299085" algn="l"/>
                <a:tab pos="299720" algn="l"/>
              </a:tabLst>
            </a:pPr>
            <a:r>
              <a:rPr sz="2400" b="1" spc="-40" dirty="0">
                <a:solidFill>
                  <a:srgbClr val="0D57C4"/>
                </a:solidFill>
                <a:cs typeface="Times New Roman"/>
              </a:rPr>
              <a:t>Английский </a:t>
            </a:r>
            <a:r>
              <a:rPr sz="2400" b="1" spc="-5" dirty="0">
                <a:solidFill>
                  <a:srgbClr val="0D57C4"/>
                </a:solidFill>
                <a:cs typeface="Times New Roman"/>
              </a:rPr>
              <a:t>язык </a:t>
            </a:r>
            <a:r>
              <a:rPr sz="2400" spc="-15" dirty="0">
                <a:solidFill>
                  <a:srgbClr val="9353C3"/>
                </a:solidFill>
                <a:cs typeface="Times New Roman"/>
                <a:hlinkClick r:id="rId2"/>
              </a:rPr>
              <a:t>«Favourite» </a:t>
            </a:r>
            <a:r>
              <a:rPr sz="2400" dirty="0">
                <a:cs typeface="Times New Roman"/>
              </a:rPr>
              <a:t>(2-4 </a:t>
            </a:r>
            <a:r>
              <a:rPr sz="2400" spc="-10" dirty="0">
                <a:cs typeface="Times New Roman"/>
              </a:rPr>
              <a:t>классы). </a:t>
            </a:r>
            <a:r>
              <a:rPr sz="2400" i="1" dirty="0">
                <a:cs typeface="Times New Roman"/>
              </a:rPr>
              <a:t>Авторы: </a:t>
            </a:r>
            <a:r>
              <a:rPr sz="2400" spc="-15" dirty="0">
                <a:cs typeface="Times New Roman"/>
              </a:rPr>
              <a:t>Тер-Минасова </a:t>
            </a:r>
            <a:r>
              <a:rPr sz="2400" spc="-80" dirty="0">
                <a:cs typeface="Times New Roman"/>
              </a:rPr>
              <a:t>С.Г., </a:t>
            </a:r>
            <a:r>
              <a:rPr sz="2400" spc="-65" dirty="0">
                <a:cs typeface="Times New Roman"/>
              </a:rPr>
              <a:t>Узунова </a:t>
            </a:r>
            <a:r>
              <a:rPr sz="2400" dirty="0">
                <a:cs typeface="Times New Roman"/>
              </a:rPr>
              <a:t>Л.М., </a:t>
            </a:r>
            <a:r>
              <a:rPr sz="2400" spc="-20" dirty="0">
                <a:cs typeface="Times New Roman"/>
              </a:rPr>
              <a:t>Сухина</a:t>
            </a:r>
            <a:r>
              <a:rPr sz="2400" spc="229" dirty="0">
                <a:cs typeface="Times New Roman"/>
              </a:rPr>
              <a:t> </a:t>
            </a:r>
            <a:r>
              <a:rPr sz="2400" spc="-5" dirty="0">
                <a:cs typeface="Times New Roman"/>
              </a:rPr>
              <a:t>Е.И.</a:t>
            </a:r>
            <a:endParaRPr sz="2400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91918" y="5838202"/>
            <a:ext cx="1146175" cy="12700"/>
          </a:xfrm>
          <a:custGeom>
            <a:avLst/>
            <a:gdLst/>
            <a:ahLst/>
            <a:cxnLst/>
            <a:rect l="l" t="t" r="r" b="b"/>
            <a:pathLst>
              <a:path w="1146175" h="12700">
                <a:moveTo>
                  <a:pt x="1146048" y="0"/>
                </a:moveTo>
                <a:lnTo>
                  <a:pt x="54864" y="0"/>
                </a:lnTo>
                <a:lnTo>
                  <a:pt x="0" y="0"/>
                </a:lnTo>
                <a:lnTo>
                  <a:pt x="0" y="12179"/>
                </a:lnTo>
                <a:lnTo>
                  <a:pt x="54864" y="12179"/>
                </a:lnTo>
                <a:lnTo>
                  <a:pt x="1146048" y="12179"/>
                </a:lnTo>
                <a:lnTo>
                  <a:pt x="1146048" y="0"/>
                </a:lnTo>
                <a:close/>
              </a:path>
            </a:pathLst>
          </a:custGeom>
          <a:solidFill>
            <a:srgbClr val="8F8F8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20</TotalTime>
  <Words>814</Words>
  <Application>Microsoft Office PowerPoint</Application>
  <PresentationFormat>Широкоэкранный</PresentationFormat>
  <Paragraphs>54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Bodoni MT Black</vt:lpstr>
      <vt:lpstr>Franklin Gothic Book</vt:lpstr>
      <vt:lpstr>Georgia</vt:lpstr>
      <vt:lpstr>Times New Roman</vt:lpstr>
      <vt:lpstr>Trebuchet MS</vt:lpstr>
      <vt:lpstr>Уголки</vt:lpstr>
      <vt:lpstr>Учебно – методический комплекс</vt:lpstr>
      <vt:lpstr>Основная идея               УМК «Перспективная начальная школа»</vt:lpstr>
      <vt:lpstr>Содержательные линии индивидуального развития:</vt:lpstr>
      <vt:lpstr>Презентация PowerPoint</vt:lpstr>
      <vt:lpstr>Принципы УМК «Перспективная начальная школа»</vt:lpstr>
      <vt:lpstr>Отличительные особенности     УМК«ПНШ»</vt:lpstr>
      <vt:lpstr>Основные особенности  УМК «ПНШ»</vt:lpstr>
      <vt:lpstr>Методические особенности УМК «Перспективная начальная школа»</vt:lpstr>
      <vt:lpstr>УМК «ПНШ»  включает в себя следующие завершенные  предметные линии учебников:</vt:lpstr>
      <vt:lpstr>Все учебники опираются на  коммуникативные 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Барьеры в общении</dc:title>
  <dc:creator>Adam</dc:creator>
  <cp:lastModifiedBy>Елена Онегина</cp:lastModifiedBy>
  <cp:revision>4</cp:revision>
  <dcterms:created xsi:type="dcterms:W3CDTF">2020-05-03T08:40:20Z</dcterms:created>
  <dcterms:modified xsi:type="dcterms:W3CDTF">2020-05-21T16:22:57Z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2020-05-02T00:00:00Z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2020-05-03T00:00:00Z</vt:filetime>
  </property>
</Properties>
</file>