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4" r:id="rId10"/>
    <p:sldId id="265" r:id="rId11"/>
    <p:sldId id="266" r:id="rId12"/>
    <p:sldId id="267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Двадцать третье апреля.</a:t>
            </a:r>
            <a:br>
              <a:rPr lang="ru-RU" dirty="0" smtClean="0"/>
            </a:br>
            <a:r>
              <a:rPr lang="ru-RU" dirty="0" smtClean="0"/>
              <a:t>Классная работа.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Вид глагола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0002-002-Sovershennyj-i-nesovershennyj-vid-glago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221088"/>
            <a:ext cx="2376487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0007-004-Sovershennyj-i-nesovershennyj-vid-glago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797152"/>
            <a:ext cx="1751285" cy="191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Arial" charset="0"/>
              </a:rPr>
              <a:t>подобрать видовую пару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1347788">
              <a:buFont typeface="Arial" charset="0"/>
              <a:buNone/>
            </a:pPr>
            <a:r>
              <a:rPr lang="ru-RU" i="1" dirty="0" smtClean="0">
                <a:latin typeface="Arial" charset="0"/>
              </a:rPr>
              <a:t>покупал –</a:t>
            </a:r>
          </a:p>
          <a:p>
            <a:pPr marL="0" indent="1347788">
              <a:buFont typeface="Arial" charset="0"/>
              <a:buNone/>
            </a:pPr>
            <a:r>
              <a:rPr lang="ru-RU" i="1" dirty="0" smtClean="0">
                <a:latin typeface="Arial" charset="0"/>
              </a:rPr>
              <a:t>копал </a:t>
            </a:r>
            <a:r>
              <a:rPr lang="ru-RU" i="1" dirty="0" smtClean="0">
                <a:latin typeface="Arial" charset="0"/>
              </a:rPr>
              <a:t>–</a:t>
            </a:r>
          </a:p>
          <a:p>
            <a:pPr marL="0" indent="1347788">
              <a:buFont typeface="Arial" charset="0"/>
              <a:buNone/>
            </a:pPr>
            <a:r>
              <a:rPr lang="ru-RU" i="1" dirty="0" smtClean="0">
                <a:latin typeface="Arial" charset="0"/>
              </a:rPr>
              <a:t>объяснял </a:t>
            </a:r>
            <a:r>
              <a:rPr lang="ru-RU" i="1" dirty="0" smtClean="0">
                <a:latin typeface="Arial" charset="0"/>
              </a:rPr>
              <a:t>-</a:t>
            </a:r>
          </a:p>
          <a:p>
            <a:pPr marL="0" indent="1347788">
              <a:buFont typeface="Arial" charset="0"/>
              <a:buNone/>
            </a:pPr>
            <a:r>
              <a:rPr lang="ru-RU" i="1" dirty="0" smtClean="0">
                <a:latin typeface="Arial" charset="0"/>
              </a:rPr>
              <a:t>открывал </a:t>
            </a:r>
            <a:r>
              <a:rPr lang="ru-RU" i="1" dirty="0" smtClean="0">
                <a:latin typeface="Arial" charset="0"/>
              </a:rPr>
              <a:t>–</a:t>
            </a:r>
          </a:p>
          <a:p>
            <a:pPr marL="0" indent="1347788">
              <a:buFont typeface="Arial" charset="0"/>
              <a:buNone/>
            </a:pPr>
            <a:r>
              <a:rPr lang="ru-RU" i="1" dirty="0" smtClean="0">
                <a:latin typeface="Arial" charset="0"/>
              </a:rPr>
              <a:t>решал –</a:t>
            </a:r>
          </a:p>
          <a:p>
            <a:pPr marL="0" indent="1347788">
              <a:buFont typeface="Arial" charset="0"/>
              <a:buNone/>
            </a:pPr>
            <a:r>
              <a:rPr lang="ru-RU" i="1" dirty="0" smtClean="0">
                <a:latin typeface="Arial" charset="0"/>
              </a:rPr>
              <a:t>мыл –</a:t>
            </a:r>
          </a:p>
          <a:p>
            <a:pPr marL="0" indent="1347788">
              <a:buFont typeface="Arial" charset="0"/>
              <a:buNone/>
            </a:pPr>
            <a:r>
              <a:rPr lang="ru-RU" i="1" dirty="0" smtClean="0">
                <a:latin typeface="Arial" charset="0"/>
              </a:rPr>
              <a:t>сочинял </a:t>
            </a:r>
            <a:r>
              <a:rPr lang="ru-RU" i="1" dirty="0" smtClean="0">
                <a:latin typeface="Arial" charset="0"/>
              </a:rPr>
              <a:t>-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i="1" dirty="0" smtClean="0">
                <a:latin typeface="Arial" charset="0"/>
              </a:rPr>
              <a:t>купил</a:t>
            </a:r>
          </a:p>
          <a:p>
            <a:pPr>
              <a:buFont typeface="Arial" charset="0"/>
              <a:buNone/>
            </a:pPr>
            <a:r>
              <a:rPr lang="ru-RU" i="1" dirty="0" smtClean="0">
                <a:latin typeface="Arial" charset="0"/>
              </a:rPr>
              <a:t>выкопал</a:t>
            </a:r>
          </a:p>
          <a:p>
            <a:pPr>
              <a:buFont typeface="Arial" charset="0"/>
              <a:buNone/>
            </a:pPr>
            <a:r>
              <a:rPr lang="ru-RU" i="1" dirty="0" smtClean="0">
                <a:latin typeface="Arial" charset="0"/>
              </a:rPr>
              <a:t>объяснил</a:t>
            </a:r>
          </a:p>
          <a:p>
            <a:pPr>
              <a:buFont typeface="Arial" charset="0"/>
              <a:buNone/>
            </a:pPr>
            <a:r>
              <a:rPr lang="ru-RU" i="1" dirty="0" smtClean="0">
                <a:latin typeface="Arial" charset="0"/>
              </a:rPr>
              <a:t>открыл</a:t>
            </a:r>
          </a:p>
          <a:p>
            <a:pPr>
              <a:buFont typeface="Arial" charset="0"/>
              <a:buNone/>
            </a:pPr>
            <a:r>
              <a:rPr lang="ru-RU" i="1" dirty="0" smtClean="0">
                <a:latin typeface="Arial" charset="0"/>
              </a:rPr>
              <a:t>решил</a:t>
            </a:r>
          </a:p>
          <a:p>
            <a:pPr>
              <a:buFont typeface="Arial" charset="0"/>
              <a:buNone/>
            </a:pPr>
            <a:r>
              <a:rPr lang="ru-RU" i="1" dirty="0" smtClean="0">
                <a:latin typeface="Arial" charset="0"/>
              </a:rPr>
              <a:t>вымыл</a:t>
            </a:r>
          </a:p>
          <a:p>
            <a:pPr>
              <a:buFont typeface="Arial" charset="0"/>
              <a:buNone/>
            </a:pPr>
            <a:r>
              <a:rPr lang="ru-RU" i="1" dirty="0" smtClean="0">
                <a:latin typeface="Arial" charset="0"/>
              </a:rPr>
              <a:t>сочинил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Упр.642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Про-, вы-  </a:t>
            </a:r>
            <a:r>
              <a:rPr lang="ru-RU" dirty="0" smtClean="0"/>
              <a:t>, вылью, вышьешь, проползти, прогрызть, вырастут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-</a:t>
            </a:r>
            <a:r>
              <a:rPr lang="ru-RU" b="1" dirty="0" smtClean="0">
                <a:solidFill>
                  <a:srgbClr val="C00000"/>
                </a:solidFill>
              </a:rPr>
              <a:t>ну</a:t>
            </a:r>
            <a:r>
              <a:rPr lang="ru-RU" b="1" dirty="0" smtClean="0"/>
              <a:t>-</a:t>
            </a:r>
            <a:r>
              <a:rPr lang="ru-RU" dirty="0" smtClean="0"/>
              <a:t> шепнула, шагнули, вздохнула, кивнули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-</a:t>
            </a:r>
            <a:r>
              <a:rPr lang="ru-RU" b="1" dirty="0" err="1" smtClean="0">
                <a:solidFill>
                  <a:srgbClr val="C00000"/>
                </a:solidFill>
              </a:rPr>
              <a:t>ва</a:t>
            </a:r>
            <a:r>
              <a:rPr lang="ru-RU" dirty="0" smtClean="0"/>
              <a:t>-  продавали, вставали, узнавали, признавали, выдавали.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latin typeface="Arial" charset="0"/>
              </a:rPr>
              <a:t>Распределите </a:t>
            </a:r>
            <a:r>
              <a:rPr lang="ru-RU" i="1" dirty="0" smtClean="0">
                <a:latin typeface="Arial" charset="0"/>
              </a:rPr>
              <a:t>глаголы </a:t>
            </a:r>
            <a:r>
              <a:rPr lang="ru-RU" i="1" dirty="0" smtClean="0">
                <a:latin typeface="Arial" charset="0"/>
              </a:rPr>
              <a:t>на 2 колонки: </a:t>
            </a:r>
            <a:r>
              <a:rPr lang="ru-RU" b="1" i="1" dirty="0" err="1" smtClean="0">
                <a:solidFill>
                  <a:srgbClr val="C00000"/>
                </a:solidFill>
                <a:latin typeface="Arial" charset="0"/>
              </a:rPr>
              <a:t>сов.вид</a:t>
            </a:r>
            <a:r>
              <a:rPr lang="ru-RU" b="1" i="1" dirty="0" smtClean="0">
                <a:solidFill>
                  <a:srgbClr val="C00000"/>
                </a:solidFill>
                <a:latin typeface="Arial" charset="0"/>
              </a:rPr>
              <a:t> и несов.вид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Rectangle 3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2578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800" dirty="0" smtClean="0">
                <a:latin typeface="Arial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Приплыть, спасать, наступить, прибегать, прибежать, заплатить, предлагать, предложить, запеть,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выполнять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выполнить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charset="0"/>
              <a:buNone/>
            </a:pPr>
            <a:endParaRPr lang="ru-RU" sz="2800" dirty="0" smtClean="0">
              <a:latin typeface="Arial" charset="0"/>
            </a:endParaRPr>
          </a:p>
          <a:p>
            <a:pPr>
              <a:buFont typeface="Arial" charset="0"/>
              <a:buNone/>
            </a:pPr>
            <a:endParaRPr lang="ru-RU" sz="2800" dirty="0" smtClean="0">
              <a:latin typeface="Arial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259632" y="2996952"/>
          <a:ext cx="6096000" cy="3254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Несовершенный вид (что делать?)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Совершенный вид (что сделать?)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charset="0"/>
                        </a:rPr>
                        <a:t>спасать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charset="0"/>
                        </a:rPr>
                        <a:t>Приплыть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charset="0"/>
                        </a:rPr>
                        <a:t>прибегать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charset="0"/>
                        </a:rPr>
                        <a:t>наступить,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charset="0"/>
                        </a:rPr>
                        <a:t>предлагать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charset="0"/>
                        </a:rPr>
                        <a:t>прибежать,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charset="0"/>
                        </a:rPr>
                        <a:t>выполнять,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" charset="0"/>
                        </a:rPr>
                        <a:t>заплатить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charset="0"/>
                        </a:rPr>
                        <a:t>предложить,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" charset="0"/>
                        </a:rPr>
                        <a:t>запеть</a:t>
                      </a:r>
                      <a:endParaRPr lang="ru-RU" dirty="0"/>
                    </a:p>
                  </a:txBody>
                  <a:tcPr/>
                </a:tc>
              </a:tr>
              <a:tr h="3889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" charset="0"/>
                        </a:rPr>
                        <a:t>выполнить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Упр.638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Жну</a:t>
            </a:r>
            <a:r>
              <a:rPr lang="ru-RU" dirty="0" smtClean="0"/>
              <a:t> (что делаю?) несов.в. – </a:t>
            </a:r>
            <a:r>
              <a:rPr lang="ru-RU" b="1" dirty="0" smtClean="0"/>
              <a:t>сожну</a:t>
            </a:r>
            <a:r>
              <a:rPr lang="ru-RU" dirty="0" smtClean="0"/>
              <a:t> (что сделаю?) – </a:t>
            </a:r>
            <a:r>
              <a:rPr lang="ru-RU" dirty="0" err="1" smtClean="0"/>
              <a:t>сов.в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Кошу</a:t>
            </a:r>
            <a:r>
              <a:rPr lang="ru-RU" dirty="0" smtClean="0"/>
              <a:t> </a:t>
            </a:r>
            <a:r>
              <a:rPr lang="ru-RU" dirty="0" smtClean="0"/>
              <a:t>(что делаю?) несов.в. </a:t>
            </a:r>
            <a:r>
              <a:rPr lang="ru-RU" dirty="0" smtClean="0"/>
              <a:t>–</a:t>
            </a:r>
            <a:r>
              <a:rPr lang="ru-RU" b="1" dirty="0" smtClean="0"/>
              <a:t>накошу</a:t>
            </a:r>
            <a:r>
              <a:rPr lang="ru-RU" dirty="0" smtClean="0"/>
              <a:t> </a:t>
            </a:r>
            <a:r>
              <a:rPr lang="ru-RU" dirty="0" smtClean="0"/>
              <a:t>(что сделаю?) – </a:t>
            </a:r>
            <a:r>
              <a:rPr lang="ru-RU" dirty="0" err="1" smtClean="0"/>
              <a:t>сов.в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b="1" dirty="0" smtClean="0"/>
              <a:t>Сею</a:t>
            </a:r>
            <a:r>
              <a:rPr lang="ru-RU" dirty="0" smtClean="0"/>
              <a:t> </a:t>
            </a:r>
            <a:r>
              <a:rPr lang="ru-RU" dirty="0" smtClean="0"/>
              <a:t>(что делаю?) несов.в. </a:t>
            </a:r>
            <a:r>
              <a:rPr lang="ru-RU" dirty="0" smtClean="0"/>
              <a:t>– </a:t>
            </a:r>
            <a:r>
              <a:rPr lang="ru-RU" b="1" dirty="0" smtClean="0"/>
              <a:t>посею</a:t>
            </a:r>
            <a:r>
              <a:rPr lang="ru-RU" dirty="0" smtClean="0"/>
              <a:t> </a:t>
            </a:r>
            <a:r>
              <a:rPr lang="ru-RU" dirty="0" smtClean="0"/>
              <a:t>(что сделаю?) – </a:t>
            </a:r>
            <a:r>
              <a:rPr lang="ru-RU" dirty="0" err="1" smtClean="0"/>
              <a:t>сов.в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b="1" dirty="0" smtClean="0"/>
              <a:t>Поливаю</a:t>
            </a:r>
            <a:r>
              <a:rPr lang="ru-RU" dirty="0" smtClean="0"/>
              <a:t> </a:t>
            </a:r>
            <a:r>
              <a:rPr lang="ru-RU" dirty="0" smtClean="0"/>
              <a:t>(что делаю?) несов.в. </a:t>
            </a:r>
            <a:r>
              <a:rPr lang="ru-RU" dirty="0" smtClean="0"/>
              <a:t>– </a:t>
            </a:r>
            <a:r>
              <a:rPr lang="ru-RU" b="1" dirty="0" smtClean="0"/>
              <a:t>полью</a:t>
            </a:r>
            <a:r>
              <a:rPr lang="ru-RU" dirty="0" smtClean="0"/>
              <a:t> </a:t>
            </a:r>
            <a:r>
              <a:rPr lang="ru-RU" dirty="0" smtClean="0"/>
              <a:t>(что сделаю?) – </a:t>
            </a:r>
            <a:r>
              <a:rPr lang="ru-RU" dirty="0" err="1" smtClean="0"/>
              <a:t>сов.в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b="1" dirty="0" smtClean="0"/>
              <a:t>Пишу</a:t>
            </a:r>
            <a:r>
              <a:rPr lang="ru-RU" dirty="0" smtClean="0"/>
              <a:t> </a:t>
            </a:r>
            <a:r>
              <a:rPr lang="ru-RU" dirty="0" smtClean="0"/>
              <a:t>(что делаю?) несов.в. </a:t>
            </a:r>
            <a:r>
              <a:rPr lang="ru-RU" dirty="0" smtClean="0"/>
              <a:t>–</a:t>
            </a:r>
            <a:r>
              <a:rPr lang="ru-RU" b="1" dirty="0" smtClean="0"/>
              <a:t>напишу</a:t>
            </a:r>
            <a:r>
              <a:rPr lang="ru-RU" dirty="0" smtClean="0"/>
              <a:t> </a:t>
            </a:r>
            <a:r>
              <a:rPr lang="ru-RU" dirty="0" smtClean="0"/>
              <a:t>(что сделаю?) – </a:t>
            </a:r>
            <a:r>
              <a:rPr lang="ru-RU" dirty="0" err="1" smtClean="0"/>
              <a:t>сов.в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b="1" dirty="0" smtClean="0"/>
              <a:t>Рисую</a:t>
            </a:r>
            <a:r>
              <a:rPr lang="ru-RU" dirty="0" smtClean="0"/>
              <a:t> </a:t>
            </a:r>
            <a:r>
              <a:rPr lang="ru-RU" dirty="0" smtClean="0"/>
              <a:t>(что делаю?) несов.в. </a:t>
            </a:r>
            <a:r>
              <a:rPr lang="ru-RU" dirty="0" smtClean="0"/>
              <a:t>–</a:t>
            </a:r>
            <a:r>
              <a:rPr lang="ru-RU" b="1" dirty="0" smtClean="0"/>
              <a:t>нарисую</a:t>
            </a:r>
            <a:r>
              <a:rPr lang="ru-RU" dirty="0" smtClean="0"/>
              <a:t> </a:t>
            </a:r>
            <a:r>
              <a:rPr lang="ru-RU" dirty="0" smtClean="0"/>
              <a:t>(что сделаю?) – </a:t>
            </a:r>
            <a:r>
              <a:rPr lang="ru-RU" dirty="0" err="1" smtClean="0"/>
              <a:t>сов.в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b="1" dirty="0" smtClean="0"/>
              <a:t>Черчу</a:t>
            </a:r>
            <a:r>
              <a:rPr lang="ru-RU" dirty="0" smtClean="0"/>
              <a:t> </a:t>
            </a:r>
            <a:r>
              <a:rPr lang="ru-RU" dirty="0" smtClean="0"/>
              <a:t>(что делаю?) несов.в. </a:t>
            </a:r>
            <a:r>
              <a:rPr lang="ru-RU" dirty="0" smtClean="0"/>
              <a:t>–</a:t>
            </a:r>
            <a:r>
              <a:rPr lang="ru-RU" b="1" dirty="0" smtClean="0"/>
              <a:t>начерчу</a:t>
            </a:r>
            <a:r>
              <a:rPr lang="ru-RU" dirty="0" smtClean="0"/>
              <a:t> </a:t>
            </a:r>
            <a:r>
              <a:rPr lang="ru-RU" dirty="0" smtClean="0"/>
              <a:t>(что сделаю?) – </a:t>
            </a:r>
            <a:r>
              <a:rPr lang="ru-RU" dirty="0" err="1" smtClean="0"/>
              <a:t>сов.в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b="1" dirty="0" smtClean="0"/>
              <a:t>Делаю</a:t>
            </a:r>
            <a:r>
              <a:rPr lang="ru-RU" dirty="0" smtClean="0"/>
              <a:t> </a:t>
            </a:r>
            <a:r>
              <a:rPr lang="ru-RU" dirty="0" smtClean="0"/>
              <a:t>(что делаю?) несов.в. </a:t>
            </a:r>
            <a:r>
              <a:rPr lang="ru-RU" dirty="0" smtClean="0"/>
              <a:t>–</a:t>
            </a:r>
            <a:r>
              <a:rPr lang="ru-RU" b="1" dirty="0" smtClean="0"/>
              <a:t>сделаю</a:t>
            </a:r>
            <a:r>
              <a:rPr lang="ru-RU" dirty="0" smtClean="0"/>
              <a:t> </a:t>
            </a:r>
            <a:r>
              <a:rPr lang="ru-RU" dirty="0" smtClean="0"/>
              <a:t>(что сделаю?) – </a:t>
            </a:r>
            <a:r>
              <a:rPr lang="ru-RU" dirty="0" err="1" smtClean="0"/>
              <a:t>сов.в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П.111</a:t>
            </a:r>
          </a:p>
          <a:p>
            <a:r>
              <a:rPr lang="ru-RU" dirty="0" smtClean="0"/>
              <a:t>Упр.641</a:t>
            </a:r>
          </a:p>
          <a:p>
            <a:r>
              <a:rPr lang="ru-RU" dirty="0" smtClean="0"/>
              <a:t>Регистрация на РЭШ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viewer_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136904" cy="596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viewer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49694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viewer_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24936" cy="6219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viewer_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620713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viewer_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69215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view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424936" cy="597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Видовая пара </a:t>
            </a:r>
            <a:br>
              <a:rPr lang="ru-RU" dirty="0" smtClean="0">
                <a:solidFill>
                  <a:srgbClr val="FF0000"/>
                </a:solidFill>
                <a:latin typeface="Arial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6288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 что делает? </a:t>
            </a:r>
            <a:endParaRPr lang="ru-RU" dirty="0" smtClean="0">
              <a:solidFill>
                <a:srgbClr val="FF0000"/>
              </a:solidFill>
              <a:latin typeface="Arial" charset="0"/>
            </a:endParaRPr>
          </a:p>
          <a:p>
            <a:pPr marL="534988" indent="-266700">
              <a:defRPr/>
            </a:pPr>
            <a:r>
              <a:rPr lang="ru-RU" dirty="0" smtClean="0">
                <a:latin typeface="Arial" charset="0"/>
              </a:rPr>
              <a:t>строит                               </a:t>
            </a:r>
            <a:endParaRPr lang="ru-RU" dirty="0" smtClean="0">
              <a:latin typeface="Arial" charset="0"/>
            </a:endParaRPr>
          </a:p>
          <a:p>
            <a:pPr marL="534988" indent="-266700">
              <a:defRPr/>
            </a:pPr>
            <a:r>
              <a:rPr lang="ru-RU" dirty="0" smtClean="0">
                <a:latin typeface="Arial" charset="0"/>
              </a:rPr>
              <a:t>рисует                               </a:t>
            </a:r>
            <a:endParaRPr lang="ru-RU" dirty="0" smtClean="0">
              <a:latin typeface="Arial" charset="0"/>
            </a:endParaRPr>
          </a:p>
          <a:p>
            <a:pPr marL="534988" indent="-266700">
              <a:defRPr/>
            </a:pPr>
            <a:r>
              <a:rPr lang="ru-RU" dirty="0" smtClean="0">
                <a:latin typeface="Arial" charset="0"/>
              </a:rPr>
              <a:t>поливает                           </a:t>
            </a:r>
            <a:endParaRPr lang="ru-RU" dirty="0" smtClean="0">
              <a:latin typeface="Arial" charset="0"/>
            </a:endParaRPr>
          </a:p>
          <a:p>
            <a:pPr marL="534988" indent="-266700">
              <a:defRPr/>
            </a:pPr>
            <a:r>
              <a:rPr lang="ru-RU" dirty="0" smtClean="0">
                <a:latin typeface="Arial" charset="0"/>
              </a:rPr>
              <a:t>собирает </a:t>
            </a:r>
          </a:p>
          <a:p>
            <a:pPr>
              <a:buNone/>
              <a:defRPr/>
            </a:pPr>
            <a:endParaRPr lang="ru-RU" dirty="0" smtClean="0">
              <a:latin typeface="Arial" charset="0"/>
            </a:endParaRPr>
          </a:p>
          <a:p>
            <a:pPr>
              <a:buNone/>
              <a:defRPr/>
            </a:pPr>
            <a:r>
              <a:rPr lang="ru-RU" dirty="0" smtClean="0">
                <a:latin typeface="Arial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charset="0"/>
              </a:rPr>
              <a:t>Несовершенный вид </a:t>
            </a:r>
            <a:r>
              <a:rPr lang="ru-RU" dirty="0" smtClean="0">
                <a:latin typeface="Arial" charset="0"/>
              </a:rPr>
              <a:t> </a:t>
            </a:r>
          </a:p>
          <a:p>
            <a:pPr algn="ctr">
              <a:buNone/>
              <a:defRPr/>
            </a:pPr>
            <a:r>
              <a:rPr lang="ru-RU" dirty="0" smtClean="0">
                <a:latin typeface="Arial" charset="0"/>
              </a:rPr>
              <a:t>                     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79912" y="1600200"/>
            <a:ext cx="5112568" cy="4525963"/>
          </a:xfrm>
        </p:spPr>
        <p:txBody>
          <a:bodyPr/>
          <a:lstStyle/>
          <a:p>
            <a:pPr lvl="0"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что сделала</a:t>
            </a:r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? Что </a:t>
            </a:r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сделает</a:t>
            </a:r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?</a:t>
            </a:r>
          </a:p>
          <a:p>
            <a:pPr algn="ctr"/>
            <a:r>
              <a:rPr lang="ru-RU" dirty="0" smtClean="0">
                <a:latin typeface="Arial" charset="0"/>
              </a:rPr>
              <a:t>построил</a:t>
            </a:r>
            <a:endParaRPr lang="ru-RU" dirty="0" smtClean="0">
              <a:latin typeface="Arial" charset="0"/>
            </a:endParaRPr>
          </a:p>
          <a:p>
            <a:pPr algn="ctr"/>
            <a:r>
              <a:rPr lang="ru-RU" dirty="0" smtClean="0">
                <a:latin typeface="Arial" charset="0"/>
              </a:rPr>
              <a:t>нарисовал</a:t>
            </a:r>
          </a:p>
          <a:p>
            <a:pPr algn="ctr"/>
            <a:r>
              <a:rPr lang="ru-RU" dirty="0" smtClean="0">
                <a:latin typeface="Arial" charset="0"/>
              </a:rPr>
              <a:t>полила</a:t>
            </a:r>
          </a:p>
          <a:p>
            <a:pPr algn="ctr"/>
            <a:r>
              <a:rPr lang="ru-RU" dirty="0" smtClean="0">
                <a:latin typeface="Arial" charset="0"/>
              </a:rPr>
              <a:t>Собрала</a:t>
            </a:r>
          </a:p>
          <a:p>
            <a:pPr>
              <a:buNone/>
            </a:pPr>
            <a:endParaRPr lang="ru-RU" dirty="0" smtClean="0">
              <a:latin typeface="Arial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Arial" charset="0"/>
              </a:rPr>
              <a:t>С</a:t>
            </a:r>
            <a:r>
              <a:rPr lang="ru-RU" dirty="0" smtClean="0">
                <a:solidFill>
                  <a:srgbClr val="C00000"/>
                </a:solidFill>
                <a:latin typeface="Arial" charset="0"/>
              </a:rPr>
              <a:t>овершенный </a:t>
            </a:r>
            <a:r>
              <a:rPr lang="ru-RU" dirty="0" smtClean="0">
                <a:solidFill>
                  <a:srgbClr val="C00000"/>
                </a:solidFill>
                <a:latin typeface="Arial" charset="0"/>
              </a:rPr>
              <a:t>вид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latin typeface="Arial" charset="0"/>
              </a:rPr>
              <a:t>Памятка.</a:t>
            </a:r>
            <a:br>
              <a:rPr lang="ru-RU" sz="4800" dirty="0" smtClean="0">
                <a:latin typeface="Arial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Как узнать вид глагола?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charset="0"/>
              <a:buNone/>
            </a:pPr>
            <a:r>
              <a:rPr lang="ru-RU" dirty="0" smtClean="0">
                <a:latin typeface="Arial" charset="0"/>
              </a:rPr>
              <a:t>1. Глаголы, которые отвечают на вопросы </a:t>
            </a:r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что делать? что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делают? что делали?</a:t>
            </a:r>
            <a:r>
              <a:rPr lang="ru-RU" dirty="0" smtClean="0">
                <a:latin typeface="Arial" charset="0"/>
              </a:rPr>
              <a:t> и т.д. являются глаголами несовершенного вида.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Arial" charset="0"/>
              </a:rPr>
              <a:t>   2. Глаголы, которые отвечают на вопросы </a:t>
            </a:r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что сделать? что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сделают? что сделали?</a:t>
            </a:r>
            <a:r>
              <a:rPr lang="ru-RU" dirty="0" smtClean="0">
                <a:latin typeface="Arial" charset="0"/>
              </a:rPr>
              <a:t> и т.д. являются глаголами совершенного вида.</a:t>
            </a:r>
          </a:p>
          <a:p>
            <a:pPr>
              <a:buFont typeface="Arial" charset="0"/>
              <a:buNone/>
            </a:pPr>
            <a:endParaRPr lang="ru-RU" dirty="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ru-RU" dirty="0" smtClean="0">
                <a:latin typeface="Arial" charset="0"/>
              </a:rPr>
              <a:t>                </a:t>
            </a:r>
            <a:r>
              <a:rPr lang="ru-RU" sz="4000" dirty="0" smtClean="0">
                <a:solidFill>
                  <a:srgbClr val="FF0000"/>
                </a:solidFill>
                <a:latin typeface="Arial" charset="0"/>
              </a:rPr>
              <a:t>Подсказка!!!</a:t>
            </a:r>
          </a:p>
          <a:p>
            <a:pPr>
              <a:buFont typeface="Arial" charset="0"/>
              <a:buNone/>
            </a:pPr>
            <a:r>
              <a:rPr lang="ru-RU" sz="4000" dirty="0" smtClean="0">
                <a:solidFill>
                  <a:srgbClr val="FF0000"/>
                </a:solidFill>
                <a:latin typeface="Arial" charset="0"/>
              </a:rPr>
              <a:t>  </a:t>
            </a:r>
            <a:r>
              <a:rPr lang="ru-RU" dirty="0" smtClean="0">
                <a:latin typeface="Arial" charset="0"/>
              </a:rPr>
              <a:t>Легко запомнить: глаголы</a:t>
            </a:r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 с</a:t>
            </a:r>
            <a:r>
              <a:rPr lang="ru-RU" dirty="0" smtClean="0">
                <a:latin typeface="Arial" charset="0"/>
              </a:rPr>
              <a:t>овершенного вида отвечают только на</a:t>
            </a:r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>те вопросы, которые начинаются с буквы</a:t>
            </a:r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 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360</Words>
  <Application>Microsoft Office PowerPoint</Application>
  <PresentationFormat>Экран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Двадцать третье апреля. Классная работа.</vt:lpstr>
      <vt:lpstr>Слайд 2</vt:lpstr>
      <vt:lpstr>Слайд 3</vt:lpstr>
      <vt:lpstr>Слайд 4</vt:lpstr>
      <vt:lpstr>Слайд 5</vt:lpstr>
      <vt:lpstr>Слайд 6</vt:lpstr>
      <vt:lpstr>Слайд 7</vt:lpstr>
      <vt:lpstr>Видовая пара  </vt:lpstr>
      <vt:lpstr>Памятка. Как узнать вид глагола?</vt:lpstr>
      <vt:lpstr>подобрать видовую пару</vt:lpstr>
      <vt:lpstr>Упр.642</vt:lpstr>
      <vt:lpstr>Распределите глаголы на 2 колонки: сов.вид и несов.вид</vt:lpstr>
      <vt:lpstr>Упр.638</vt:lpstr>
      <vt:lpstr>д/з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Двадцать третье апреля. Классная работа.</dc:title>
  <dc:creator>1</dc:creator>
  <cp:lastModifiedBy>1</cp:lastModifiedBy>
  <cp:revision>4</cp:revision>
  <dcterms:created xsi:type="dcterms:W3CDTF">2020-04-22T19:56:05Z</dcterms:created>
  <dcterms:modified xsi:type="dcterms:W3CDTF">2020-04-22T20:36:11Z</dcterms:modified>
</cp:coreProperties>
</file>