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76" r:id="rId4"/>
    <p:sldId id="279" r:id="rId5"/>
    <p:sldId id="281" r:id="rId6"/>
    <p:sldId id="261" r:id="rId7"/>
    <p:sldId id="293" r:id="rId8"/>
    <p:sldId id="268" r:id="rId9"/>
    <p:sldId id="264" r:id="rId10"/>
    <p:sldId id="266" r:id="rId11"/>
    <p:sldId id="257" r:id="rId12"/>
    <p:sldId id="269" r:id="rId13"/>
    <p:sldId id="291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8D6F2"/>
    <a:srgbClr val="EE1F2A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8276" autoAdjust="0"/>
    <p:restoredTop sz="94660"/>
  </p:normalViewPr>
  <p:slideViewPr>
    <p:cSldViewPr snapToGrid="0">
      <p:cViewPr varScale="1">
        <p:scale>
          <a:sx n="66" d="100"/>
          <a:sy n="66" d="100"/>
        </p:scale>
        <p:origin x="-762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C5E01-E189-4FD0-8489-9387F0A32120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75C23-3C79-41EC-9063-A2973479007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064297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C5E01-E189-4FD0-8489-9387F0A32120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75C23-3C79-41EC-9063-A2973479007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105414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C5E01-E189-4FD0-8489-9387F0A32120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75C23-3C79-41EC-9063-A2973479007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5114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C5E01-E189-4FD0-8489-9387F0A32120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75C23-3C79-41EC-9063-A2973479007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811892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C5E01-E189-4FD0-8489-9387F0A32120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75C23-3C79-41EC-9063-A2973479007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970288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C5E01-E189-4FD0-8489-9387F0A32120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75C23-3C79-41EC-9063-A2973479007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619483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C5E01-E189-4FD0-8489-9387F0A32120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75C23-3C79-41EC-9063-A2973479007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347969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C5E01-E189-4FD0-8489-9387F0A32120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75C23-3C79-41EC-9063-A2973479007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69448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C5E01-E189-4FD0-8489-9387F0A32120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75C23-3C79-41EC-9063-A2973479007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606420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C5E01-E189-4FD0-8489-9387F0A32120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75C23-3C79-41EC-9063-A2973479007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221275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C5E01-E189-4FD0-8489-9387F0A32120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75C23-3C79-41EC-9063-A2973479007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600767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4C5E01-E189-4FD0-8489-9387F0A32120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275C23-3C79-41EC-9063-A2973479007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23590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www.youtube.com/watch?v=ZnZSAx0lFHg" TargetMode="Externa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92561" y="443185"/>
            <a:ext cx="3908914" cy="1005787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Подготовила </a:t>
            </a:r>
          </a:p>
          <a:p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Самойлова И. Л</a:t>
            </a:r>
          </a:p>
          <a:p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Апрель 2020 г.</a:t>
            </a:r>
          </a:p>
          <a:p>
            <a:endParaRPr lang="ru-RU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2307770" y="1195755"/>
            <a:ext cx="8355541" cy="3490546"/>
          </a:xfrm>
          <a:prstGeom prst="rect">
            <a:avLst/>
          </a:prstGeom>
        </p:spPr>
        <p:txBody>
          <a:bodyPr vert="horz" lIns="91440" tIns="45720" rIns="91440" bIns="45720" rtlCol="0">
            <a:normAutofit fontScale="32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8000" b="1" dirty="0" smtClean="0">
                <a:ln w="0"/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Космическое путешествие</a:t>
            </a:r>
          </a:p>
          <a:p>
            <a:r>
              <a:rPr lang="ru-RU" sz="8000" b="1" dirty="0" smtClean="0">
                <a:ln w="0"/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Лексическая тема: «Город» (отчет </a:t>
            </a:r>
            <a:r>
              <a:rPr lang="ru-RU" sz="8000" b="1" dirty="0" smtClean="0">
                <a:ln w="0"/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о проделанной </a:t>
            </a:r>
          </a:p>
          <a:p>
            <a:r>
              <a:rPr lang="ru-RU" sz="8000" b="1" dirty="0" smtClean="0">
                <a:ln w="0"/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Работе)</a:t>
            </a:r>
          </a:p>
          <a:p>
            <a:r>
              <a:rPr lang="ru-RU" sz="8000" b="1" dirty="0" smtClean="0">
                <a:ln w="0"/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 </a:t>
            </a:r>
            <a:r>
              <a:rPr lang="ru-RU" sz="8000" b="1" dirty="0" smtClean="0">
                <a:solidFill>
                  <a:srgbClr val="FF0000"/>
                </a:solidFill>
              </a:rPr>
              <a:t>СИДИМДОМА</a:t>
            </a:r>
          </a:p>
          <a:p>
            <a:endParaRPr lang="ru-RU" sz="8000" b="1" dirty="0" smtClean="0">
              <a:ln w="0"/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  <a:p>
            <a:endParaRPr lang="ru-RU" sz="6000" b="1" dirty="0" smtClean="0">
              <a:ln w="0"/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  <a:p>
            <a:r>
              <a:rPr lang="ru-RU" sz="6000" b="1" dirty="0" smtClean="0">
                <a:ln w="0"/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 </a:t>
            </a:r>
          </a:p>
          <a:p>
            <a:r>
              <a:rPr lang="ru-RU" sz="6000" b="1" dirty="0" smtClean="0">
                <a:ln w="0"/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 </a:t>
            </a:r>
            <a:endParaRPr lang="ru-RU" sz="60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4304714" y="2634227"/>
            <a:ext cx="58662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СИДИМДОМА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289497" y="3244334"/>
            <a:ext cx="16130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СИДИМДОМА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289497" y="3244334"/>
            <a:ext cx="16130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СИДИМДОМА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289497" y="3244334"/>
            <a:ext cx="16130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СИДИМДОМА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5289497" y="3244334"/>
            <a:ext cx="16130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СИДИМДОМА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5289497" y="3244334"/>
            <a:ext cx="16130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СИДИМДОМА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5289497" y="3244334"/>
            <a:ext cx="16130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СИДИМДОМА</a:t>
            </a:r>
          </a:p>
        </p:txBody>
      </p:sp>
    </p:spTree>
    <p:extLst>
      <p:ext uri="{BB962C8B-B14F-4D97-AF65-F5344CB8AC3E}">
        <p14:creationId xmlns="" xmlns:p14="http://schemas.microsoft.com/office/powerpoint/2010/main" val="13882031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242047" y="233083"/>
            <a:ext cx="11654117" cy="6320118"/>
          </a:xfrm>
          <a:prstGeom prst="rect">
            <a:avLst/>
          </a:prstGeom>
          <a:solidFill>
            <a:schemeClr val="bg2">
              <a:alpha val="8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928914" y="233082"/>
            <a:ext cx="9030873" cy="1392518"/>
          </a:xfrm>
          <a:prstGeom prst="rect">
            <a:avLst/>
          </a:prstGeom>
          <a:solidFill>
            <a:schemeClr val="tx2"/>
          </a:solidFill>
          <a:ln>
            <a:solidFill>
              <a:srgbClr val="98D6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Заголовок 1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" name="Текст 19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Содержимое 1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. Сейчас и мы с вами отправимся в </a:t>
            </a:r>
            <a:r>
              <a:rPr lang="ru-RU" b="1" dirty="0" smtClean="0"/>
              <a:t>космос</a:t>
            </a:r>
            <a:r>
              <a:rPr lang="ru-RU" dirty="0" smtClean="0"/>
              <a:t>, только для этого нам нужен </a:t>
            </a:r>
            <a:r>
              <a:rPr lang="ru-RU" b="1" dirty="0" smtClean="0"/>
              <a:t>космический транспорт</a:t>
            </a:r>
            <a:r>
              <a:rPr lang="ru-RU" dirty="0" smtClean="0"/>
              <a:t>. Предлагаю </a:t>
            </a:r>
            <a:r>
              <a:rPr lang="ru-RU" b="1" dirty="0" smtClean="0"/>
              <a:t>нарисовать ракеты</a:t>
            </a:r>
            <a:r>
              <a:rPr lang="ru-RU" dirty="0" smtClean="0"/>
              <a:t> и отправиться на них в </a:t>
            </a:r>
            <a:r>
              <a:rPr lang="ru-RU" b="1" dirty="0" smtClean="0"/>
              <a:t>космос</a:t>
            </a:r>
            <a:r>
              <a:rPr lang="ru-RU" dirty="0" smtClean="0"/>
              <a:t>.</a:t>
            </a:r>
          </a:p>
          <a:p>
            <a:r>
              <a:rPr lang="ru-RU" dirty="0" smtClean="0"/>
              <a:t>«способ </a:t>
            </a:r>
            <a:r>
              <a:rPr lang="ru-RU" b="1" dirty="0" smtClean="0"/>
              <a:t>рисования ракеты</a:t>
            </a:r>
            <a:r>
              <a:rPr lang="ru-RU" dirty="0" smtClean="0"/>
              <a:t> поэтапно из геометрических фигур прямоугольник – корпус, треугольники – </a:t>
            </a:r>
            <a:r>
              <a:rPr lang="ru-RU" i="1" dirty="0" smtClean="0"/>
              <a:t>«нос»</a:t>
            </a:r>
            <a:r>
              <a:rPr lang="ru-RU" dirty="0" smtClean="0"/>
              <a:t> и </a:t>
            </a:r>
            <a:r>
              <a:rPr lang="ru-RU" i="1" dirty="0" smtClean="0"/>
              <a:t>«ножки»</a:t>
            </a:r>
            <a:r>
              <a:rPr lang="ru-RU" dirty="0" smtClean="0"/>
              <a:t>, круг - иллюминатор).</a:t>
            </a:r>
          </a:p>
          <a:p>
            <a:endParaRPr lang="ru-RU" dirty="0"/>
          </a:p>
        </p:txBody>
      </p:sp>
      <p:sp>
        <p:nvSpPr>
          <p:cNvPr id="21" name="Текст 20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3877808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Из каких фигур состоит ракета?</a:t>
            </a:r>
          </a:p>
          <a:p>
            <a:r>
              <a:rPr lang="ru-RU" dirty="0" smtClean="0"/>
              <a:t>Сколько на рисунке треугольников?</a:t>
            </a:r>
          </a:p>
          <a:p>
            <a:r>
              <a:rPr lang="ru-RU" dirty="0" smtClean="0"/>
              <a:t>Посчитай Квадраты. Сколько квадратов?</a:t>
            </a:r>
          </a:p>
          <a:p>
            <a:r>
              <a:rPr lang="ru-RU" dirty="0" smtClean="0"/>
              <a:t>Что можно сказать о треугольниках и квадратах? (столько же, поровну, одинаково)</a:t>
            </a:r>
          </a:p>
          <a:p>
            <a:r>
              <a:rPr lang="ru-RU" dirty="0" smtClean="0"/>
              <a:t>Посчитай круги. Сколько кругов?</a:t>
            </a:r>
          </a:p>
          <a:p>
            <a:r>
              <a:rPr lang="ru-RU" dirty="0" smtClean="0"/>
              <a:t>Чего больше(меньше) кругов или квадратов?(треугольников)</a:t>
            </a:r>
          </a:p>
          <a:p>
            <a:r>
              <a:rPr lang="ru-RU" dirty="0" smtClean="0"/>
              <a:t>Ракета какая?</a:t>
            </a:r>
          </a:p>
          <a:p>
            <a:endParaRPr lang="ru-RU" dirty="0"/>
          </a:p>
        </p:txBody>
      </p:sp>
      <p:sp>
        <p:nvSpPr>
          <p:cNvPr id="15" name="Содержимое 14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Управляющая кнопка: назад 4">
            <a:hlinkClick r:id="" action="ppaction://hlinkshowjump?jump=previousslide" highlightClick="1"/>
          </p:cNvPr>
          <p:cNvSpPr/>
          <p:nvPr/>
        </p:nvSpPr>
        <p:spPr>
          <a:xfrm>
            <a:off x="20924823" y="13805825"/>
            <a:ext cx="53059" cy="49624"/>
          </a:xfrm>
          <a:prstGeom prst="actionButtonBackPreviou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1111623" y="1339383"/>
            <a:ext cx="10145806" cy="45899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>
              <a:latin typeface="Georgia" panose="02040502050405020303" pitchFamily="18" charset="0"/>
              <a:ea typeface="Adobe Fan Heiti Std B" panose="020B0700000000000000" pitchFamily="34" charset="-128"/>
              <a:cs typeface="Arial" panose="020B0604020202020204" pitchFamily="34" charset="0"/>
            </a:endParaRPr>
          </a:p>
        </p:txBody>
      </p:sp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/>
        </p:nvSpPr>
        <p:spPr>
          <a:xfrm rot="5400000">
            <a:off x="11900647" y="6548718"/>
            <a:ext cx="286870" cy="295835"/>
          </a:xfrm>
          <a:prstGeom prst="actionButtonForwardNext">
            <a:avLst/>
          </a:prstGeom>
          <a:noFill/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назад 10">
            <a:hlinkClick r:id="" action="ppaction://hlinkshowjump?jump=previousslide" highlightClick="1"/>
          </p:cNvPr>
          <p:cNvSpPr/>
          <p:nvPr/>
        </p:nvSpPr>
        <p:spPr>
          <a:xfrm rot="5400000">
            <a:off x="11906950" y="5918526"/>
            <a:ext cx="274264" cy="295836"/>
          </a:xfrm>
          <a:prstGeom prst="actionButtonBackPrevious">
            <a:avLst/>
          </a:prstGeom>
          <a:noFill/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домой 11">
            <a:hlinkClick r:id="" action="ppaction://hlinkshowjump?jump=firstslide" highlightClick="1"/>
          </p:cNvPr>
          <p:cNvSpPr/>
          <p:nvPr/>
        </p:nvSpPr>
        <p:spPr>
          <a:xfrm>
            <a:off x="11896164" y="6203576"/>
            <a:ext cx="295836" cy="349624"/>
          </a:xfrm>
          <a:prstGeom prst="actionButtonHome">
            <a:avLst/>
          </a:prstGeom>
          <a:noFill/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2938" y="335136"/>
            <a:ext cx="2568720" cy="1470212"/>
          </a:xfrm>
          <a:prstGeom prst="rect">
            <a:avLst/>
          </a:prstGeom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01936" y="3625622"/>
            <a:ext cx="1487725" cy="1664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" name="Picture 1" descr="C:\Users\ира\Desktop\космос фото\Attachments_irochkas45@yandex.ru_2020-04-12_18-24-51\image (1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810171" y="4918574"/>
            <a:ext cx="2212817" cy="160083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15448469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4572001" y="841827"/>
            <a:ext cx="3018972" cy="601489"/>
          </a:xfrm>
          <a:prstGeom prst="rect">
            <a:avLst/>
          </a:prstGeom>
          <a:solidFill>
            <a:schemeClr val="bg2">
              <a:alpha val="8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017058" y="233082"/>
            <a:ext cx="7942729" cy="788893"/>
          </a:xfrm>
          <a:prstGeom prst="rect">
            <a:avLst/>
          </a:prstGeom>
          <a:solidFill>
            <a:schemeClr val="tx2"/>
          </a:solidFill>
          <a:ln>
            <a:solidFill>
              <a:srgbClr val="98D6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973942" y="1"/>
            <a:ext cx="8541657" cy="1690688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Конструирование из бумаги </a:t>
            </a:r>
            <a:r>
              <a:rPr lang="ru-RU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«Ракета»</a:t>
            </a:r>
            <a:endParaRPr lang="ru-RU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Управляющая кнопка: назад 4">
            <a:hlinkClick r:id="" action="ppaction://hlinkshowjump?jump=previousslide" highlightClick="1"/>
          </p:cNvPr>
          <p:cNvSpPr/>
          <p:nvPr/>
        </p:nvSpPr>
        <p:spPr>
          <a:xfrm>
            <a:off x="20924823" y="13805825"/>
            <a:ext cx="53059" cy="49624"/>
          </a:xfrm>
          <a:prstGeom prst="actionButtonBackPreviou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1111623" y="1339383"/>
            <a:ext cx="10145806" cy="45899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>
              <a:latin typeface="Georgia" panose="02040502050405020303" pitchFamily="18" charset="0"/>
              <a:ea typeface="Adobe Fan Heiti Std B" panose="020B0700000000000000" pitchFamily="34" charset="-128"/>
              <a:cs typeface="Arial" panose="020B0604020202020204" pitchFamily="34" charset="0"/>
            </a:endParaRPr>
          </a:p>
        </p:txBody>
      </p:sp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/>
        </p:nvSpPr>
        <p:spPr>
          <a:xfrm rot="5400000">
            <a:off x="11900647" y="6548718"/>
            <a:ext cx="286870" cy="295835"/>
          </a:xfrm>
          <a:prstGeom prst="actionButtonForwardNext">
            <a:avLst/>
          </a:prstGeom>
          <a:noFill/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назад 10">
            <a:hlinkClick r:id="" action="ppaction://hlinkshowjump?jump=previousslide" highlightClick="1"/>
          </p:cNvPr>
          <p:cNvSpPr/>
          <p:nvPr/>
        </p:nvSpPr>
        <p:spPr>
          <a:xfrm rot="5400000">
            <a:off x="11906950" y="5918526"/>
            <a:ext cx="274264" cy="295836"/>
          </a:xfrm>
          <a:prstGeom prst="actionButtonBackPrevious">
            <a:avLst/>
          </a:prstGeom>
          <a:noFill/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домой 11">
            <a:hlinkClick r:id="" action="ppaction://hlinkshowjump?jump=firstslide" highlightClick="1"/>
          </p:cNvPr>
          <p:cNvSpPr/>
          <p:nvPr/>
        </p:nvSpPr>
        <p:spPr>
          <a:xfrm>
            <a:off x="11896164" y="6203576"/>
            <a:ext cx="295836" cy="349624"/>
          </a:xfrm>
          <a:prstGeom prst="actionButtonHome">
            <a:avLst/>
          </a:prstGeom>
          <a:noFill/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8081" y="2875135"/>
            <a:ext cx="2568720" cy="1470212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57542" y="1785256"/>
            <a:ext cx="6218799" cy="4470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415448469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2"/>
          <p:cNvSpPr txBox="1">
            <a:spLocks/>
          </p:cNvSpPr>
          <p:nvPr/>
        </p:nvSpPr>
        <p:spPr>
          <a:xfrm>
            <a:off x="886264" y="2547017"/>
            <a:ext cx="8879925" cy="213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3200" b="1" dirty="0" smtClean="0">
                <a:ln w="0"/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          Космос – это увлекательно. Интересно и познавательно! </a:t>
            </a:r>
          </a:p>
          <a:p>
            <a:pPr algn="l"/>
            <a:r>
              <a:rPr lang="ru-RU" sz="3200" b="1" dirty="0" smtClean="0">
                <a:ln w="0"/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Наш дружный экипаж отправляется  в полет ….</a:t>
            </a:r>
          </a:p>
          <a:p>
            <a:pPr algn="l"/>
            <a:endParaRPr lang="ru-RU" sz="32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48111" y="4302128"/>
            <a:ext cx="2381012" cy="2006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13882031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242047" y="233083"/>
            <a:ext cx="11654117" cy="6320118"/>
          </a:xfrm>
          <a:prstGeom prst="rect">
            <a:avLst/>
          </a:prstGeom>
          <a:solidFill>
            <a:schemeClr val="bg2">
              <a:alpha val="8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 smtClean="0"/>
          </a:p>
        </p:txBody>
      </p:sp>
      <p:sp>
        <p:nvSpPr>
          <p:cNvPr id="9" name="Прямоугольник 8"/>
          <p:cNvSpPr/>
          <p:nvPr/>
        </p:nvSpPr>
        <p:spPr>
          <a:xfrm>
            <a:off x="1843314" y="233082"/>
            <a:ext cx="8116473" cy="788893"/>
          </a:xfrm>
          <a:prstGeom prst="rect">
            <a:avLst/>
          </a:prstGeom>
          <a:solidFill>
            <a:schemeClr val="tx2"/>
          </a:solidFill>
          <a:ln>
            <a:solidFill>
              <a:srgbClr val="98D6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lnSpc>
                <a:spcPct val="90000"/>
              </a:lnSpc>
              <a:spcBef>
                <a:spcPts val="1000"/>
              </a:spcBef>
            </a:pPr>
            <a:r>
              <a:rPr lang="ru-RU" sz="4000" b="1" dirty="0" smtClean="0">
                <a:solidFill>
                  <a:srgbClr val="FF0000"/>
                </a:solidFill>
              </a:rPr>
              <a:t>СИДИМДОМА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C000"/>
                </a:solidFill>
              </a:rPr>
              <a:t/>
            </a:r>
            <a:br>
              <a:rPr lang="ru-RU" b="1" dirty="0" smtClean="0">
                <a:solidFill>
                  <a:srgbClr val="FFC000"/>
                </a:solidFill>
              </a:rPr>
            </a:br>
            <a:endParaRPr lang="ru-RU" b="1" dirty="0">
              <a:solidFill>
                <a:srgbClr val="FFC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1524000" y="2452914"/>
            <a:ext cx="9144000" cy="1741715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Спасибо за внимание!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5" name="Управляющая кнопка: назад 4">
            <a:hlinkClick r:id="" action="ppaction://hlinkshowjump?jump=previousslide" highlightClick="1"/>
          </p:cNvPr>
          <p:cNvSpPr/>
          <p:nvPr/>
        </p:nvSpPr>
        <p:spPr>
          <a:xfrm>
            <a:off x="20924823" y="13805825"/>
            <a:ext cx="53059" cy="49624"/>
          </a:xfrm>
          <a:prstGeom prst="actionButtonBackPreviou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1111623" y="1339383"/>
            <a:ext cx="10145806" cy="45899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endParaRPr lang="ru-RU" dirty="0">
              <a:latin typeface="Georgia" panose="02040502050405020303" pitchFamily="18" charset="0"/>
              <a:ea typeface="Adobe Fan Heiti Std B" panose="020B0700000000000000" pitchFamily="34" charset="-128"/>
              <a:cs typeface="Arial" panose="020B0604020202020204" pitchFamily="34" charset="0"/>
            </a:endParaRPr>
          </a:p>
        </p:txBody>
      </p:sp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/>
        </p:nvSpPr>
        <p:spPr>
          <a:xfrm rot="5400000">
            <a:off x="11900647" y="6548718"/>
            <a:ext cx="286870" cy="295835"/>
          </a:xfrm>
          <a:prstGeom prst="actionButtonForwardNext">
            <a:avLst/>
          </a:prstGeom>
          <a:noFill/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назад 10">
            <a:hlinkClick r:id="" action="ppaction://hlinkshowjump?jump=previousslide" highlightClick="1"/>
          </p:cNvPr>
          <p:cNvSpPr/>
          <p:nvPr/>
        </p:nvSpPr>
        <p:spPr>
          <a:xfrm rot="5400000">
            <a:off x="11906950" y="5918526"/>
            <a:ext cx="274264" cy="295836"/>
          </a:xfrm>
          <a:prstGeom prst="actionButtonBackPrevious">
            <a:avLst/>
          </a:prstGeom>
          <a:noFill/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домой 11">
            <a:hlinkClick r:id="" action="ppaction://hlinkshowjump?jump=firstslide" highlightClick="1"/>
          </p:cNvPr>
          <p:cNvSpPr/>
          <p:nvPr/>
        </p:nvSpPr>
        <p:spPr>
          <a:xfrm>
            <a:off x="11896164" y="6203576"/>
            <a:ext cx="295836" cy="349624"/>
          </a:xfrm>
          <a:prstGeom prst="actionButtonHome">
            <a:avLst/>
          </a:prstGeom>
          <a:noFill/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6423" y="5023250"/>
            <a:ext cx="2568720" cy="147021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5448469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242047" y="233083"/>
            <a:ext cx="11654117" cy="6320118"/>
          </a:xfrm>
          <a:prstGeom prst="rect">
            <a:avLst/>
          </a:prstGeom>
          <a:solidFill>
            <a:schemeClr val="bg2">
              <a:alpha val="8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017058" y="233082"/>
            <a:ext cx="7942729" cy="788893"/>
          </a:xfrm>
          <a:prstGeom prst="rect">
            <a:avLst/>
          </a:prstGeom>
          <a:solidFill>
            <a:schemeClr val="tx2"/>
          </a:solidFill>
          <a:ln>
            <a:solidFill>
              <a:srgbClr val="98D6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C000"/>
                </a:solidFill>
              </a:rPr>
              <a:t>Тема недели : Космос</a:t>
            </a:r>
            <a:endParaRPr lang="ru-RU" sz="2800" dirty="0">
              <a:solidFill>
                <a:srgbClr val="FFC000"/>
              </a:solidFill>
            </a:endParaRPr>
          </a:p>
        </p:txBody>
      </p:sp>
      <p:sp>
        <p:nvSpPr>
          <p:cNvPr id="14" name="Содержимое 13"/>
          <p:cNvSpPr>
            <a:spLocks noGrp="1"/>
          </p:cNvSpPr>
          <p:nvPr>
            <p:ph idx="1"/>
          </p:nvPr>
        </p:nvSpPr>
        <p:spPr>
          <a:xfrm>
            <a:off x="838200" y="972457"/>
            <a:ext cx="10515600" cy="3744686"/>
          </a:xfrm>
        </p:spPr>
        <p:txBody>
          <a:bodyPr>
            <a:normAutofit fontScale="85000" lnSpcReduction="20000"/>
          </a:bodyPr>
          <a:lstStyle/>
          <a:p>
            <a:r>
              <a:rPr lang="ru-RU" sz="3500" b="1" u="sng" dirty="0" smtClean="0">
                <a:solidFill>
                  <a:srgbClr val="FFC000"/>
                </a:solidFill>
              </a:rPr>
              <a:t>Цель</a:t>
            </a:r>
            <a:r>
              <a:rPr lang="ru-RU" sz="3500" b="1" dirty="0" smtClean="0">
                <a:solidFill>
                  <a:srgbClr val="FFC000"/>
                </a:solidFill>
              </a:rPr>
              <a:t>:</a:t>
            </a:r>
            <a:r>
              <a:rPr lang="ru-RU" dirty="0" smtClean="0"/>
              <a:t> дать детям элементарные представления о космосе и всё, что с ним связано.</a:t>
            </a:r>
          </a:p>
          <a:p>
            <a:r>
              <a:rPr lang="ru-RU" sz="3500" b="1" dirty="0" smtClean="0">
                <a:solidFill>
                  <a:srgbClr val="FFC000"/>
                </a:solidFill>
              </a:rPr>
              <a:t>Задачи: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Активизировать словарь по данной теме.</a:t>
            </a:r>
          </a:p>
          <a:p>
            <a:r>
              <a:rPr lang="ru-RU" dirty="0" smtClean="0"/>
              <a:t>Продолжать формировать представления о форме, величине, цвете, положении предметов в пространстве. Закреплять порядковый  счет.</a:t>
            </a:r>
          </a:p>
          <a:p>
            <a:r>
              <a:rPr lang="ru-RU" dirty="0" smtClean="0"/>
              <a:t>Совершенствовать навыки рисования, конструирования.</a:t>
            </a:r>
          </a:p>
          <a:p>
            <a:r>
              <a:rPr lang="ru-RU" dirty="0" smtClean="0"/>
              <a:t>Развивать мышление, мелкую моторику, координацию движений.</a:t>
            </a:r>
            <a:br>
              <a:rPr lang="ru-RU" dirty="0" smtClean="0"/>
            </a:br>
            <a:endParaRPr lang="ru-RU" dirty="0" smtClean="0"/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-</a:t>
            </a:r>
          </a:p>
          <a:p>
            <a:endParaRPr lang="ru-RU" dirty="0"/>
          </a:p>
        </p:txBody>
      </p:sp>
      <p:sp>
        <p:nvSpPr>
          <p:cNvPr id="5" name="Управляющая кнопка: назад 4">
            <a:hlinkClick r:id="" action="ppaction://hlinkshowjump?jump=previousslide" highlightClick="1"/>
          </p:cNvPr>
          <p:cNvSpPr/>
          <p:nvPr/>
        </p:nvSpPr>
        <p:spPr>
          <a:xfrm>
            <a:off x="20924823" y="13805825"/>
            <a:ext cx="53059" cy="49624"/>
          </a:xfrm>
          <a:prstGeom prst="actionButtonBackPreviou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1111623" y="1339383"/>
            <a:ext cx="10145806" cy="45899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>
              <a:latin typeface="Georgia" panose="02040502050405020303" pitchFamily="18" charset="0"/>
              <a:ea typeface="Adobe Fan Heiti Std B" panose="020B0700000000000000" pitchFamily="34" charset="-128"/>
              <a:cs typeface="Arial" panose="020B0604020202020204" pitchFamily="34" charset="0"/>
            </a:endParaRPr>
          </a:p>
        </p:txBody>
      </p:sp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/>
        </p:nvSpPr>
        <p:spPr>
          <a:xfrm rot="5400000">
            <a:off x="11900647" y="6548718"/>
            <a:ext cx="286870" cy="295835"/>
          </a:xfrm>
          <a:prstGeom prst="actionButtonForwardNext">
            <a:avLst/>
          </a:prstGeom>
          <a:noFill/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назад 10">
            <a:hlinkClick r:id="" action="ppaction://hlinkshowjump?jump=previousslide" highlightClick="1"/>
          </p:cNvPr>
          <p:cNvSpPr/>
          <p:nvPr/>
        </p:nvSpPr>
        <p:spPr>
          <a:xfrm rot="5400000">
            <a:off x="11906950" y="5918526"/>
            <a:ext cx="274264" cy="295836"/>
          </a:xfrm>
          <a:prstGeom prst="actionButtonBackPrevious">
            <a:avLst/>
          </a:prstGeom>
          <a:noFill/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домой 11">
            <a:hlinkClick r:id="" action="ppaction://hlinkshowjump?jump=firstslide" highlightClick="1"/>
          </p:cNvPr>
          <p:cNvSpPr/>
          <p:nvPr/>
        </p:nvSpPr>
        <p:spPr>
          <a:xfrm>
            <a:off x="11896164" y="6203576"/>
            <a:ext cx="295836" cy="349624"/>
          </a:xfrm>
          <a:prstGeom prst="actionButtonHome">
            <a:avLst/>
          </a:prstGeom>
          <a:noFill/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8709" y="4776507"/>
            <a:ext cx="2568720" cy="147021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5448469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latin typeface="+mn-lt"/>
              </a:rPr>
              <a:t>Ознакомление с окружающим</a:t>
            </a:r>
            <a:br>
              <a:rPr lang="ru-RU" sz="4000" b="1" dirty="0" smtClean="0">
                <a:latin typeface="+mn-lt"/>
              </a:rPr>
            </a:br>
            <a:endParaRPr lang="ru-RU" sz="4000" b="1" dirty="0">
              <a:latin typeface="+mn-lt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Планета «Земля»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just"/>
            <a:r>
              <a:rPr lang="ru-RU" dirty="0" smtClean="0"/>
              <a:t>		Мы с вами живем на планете «Земля». Вот так она выглядит.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Солнце</a:t>
            </a: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dirty="0" smtClean="0"/>
              <a:t>Днем, когда светло, мы видим на небе Солнце.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42536" y="3958273"/>
            <a:ext cx="1989106" cy="1465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51162" y="3861554"/>
            <a:ext cx="2806542" cy="1578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68085" y="3452589"/>
            <a:ext cx="2386231" cy="1118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340947" y="4304488"/>
            <a:ext cx="2071773" cy="1618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0" y="2505075"/>
            <a:ext cx="5157788" cy="3684588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		А ночью, когда темно, на небе загораются множество звездочек и появляется Луна. Иногда её называют месяцем.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4294967295"/>
          </p:nvPr>
        </p:nvSpPr>
        <p:spPr>
          <a:xfrm>
            <a:off x="0" y="1681163"/>
            <a:ext cx="5157788" cy="823912"/>
          </a:xfrm>
        </p:spPr>
        <p:txBody>
          <a:bodyPr/>
          <a:lstStyle/>
          <a:p>
            <a:r>
              <a:rPr lang="ru-RU" dirty="0" smtClean="0"/>
              <a:t>Луна и звезды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4294967295"/>
          </p:nvPr>
        </p:nvSpPr>
        <p:spPr>
          <a:xfrm>
            <a:off x="7008813" y="1681163"/>
            <a:ext cx="5183187" cy="823912"/>
          </a:xfrm>
        </p:spPr>
        <p:txBody>
          <a:bodyPr/>
          <a:lstStyle/>
          <a:p>
            <a:r>
              <a:rPr lang="ru-RU" dirty="0" smtClean="0"/>
              <a:t>Космос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4294967295"/>
          </p:nvPr>
        </p:nvSpPr>
        <p:spPr>
          <a:xfrm>
            <a:off x="7008813" y="2505075"/>
            <a:ext cx="5183187" cy="3684588"/>
          </a:xfrm>
        </p:spPr>
        <p:txBody>
          <a:bodyPr/>
          <a:lstStyle/>
          <a:p>
            <a:r>
              <a:rPr lang="ru-RU" dirty="0" smtClean="0"/>
              <a:t>Люди смотрели на небо и мечтали полететь туда, в космос. Научились строить ракеты и полетели в Космос.</a:t>
            </a:r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8806" y="4252282"/>
            <a:ext cx="2111621" cy="989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234" y="5320966"/>
            <a:ext cx="2911543" cy="13647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45058" y="4613977"/>
            <a:ext cx="2071773" cy="1165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66560" y="4274134"/>
            <a:ext cx="2065019" cy="1157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242473" y="4949230"/>
            <a:ext cx="2191879" cy="1095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211" y="1214422"/>
            <a:ext cx="8763061" cy="214314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		Мы не можем полететь в космос на настоящей ракете. А поиграть в космические приключения можем!</a:t>
            </a:r>
          </a:p>
          <a:p>
            <a:pPr algn="just">
              <a:buNone/>
            </a:pPr>
            <a:r>
              <a:rPr lang="ru-RU" dirty="0" smtClean="0"/>
              <a:t>	Задание: повторить и объяснить значение слов на картинках.</a:t>
            </a:r>
          </a:p>
          <a:p>
            <a:pPr algn="just">
              <a:buNone/>
            </a:pPr>
            <a:endParaRPr lang="ru-RU" dirty="0" smtClean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473163" y="1214422"/>
            <a:ext cx="2242627" cy="2411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64867" y="3643314"/>
            <a:ext cx="2259365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99043" y="3643315"/>
            <a:ext cx="2249728" cy="25018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53744" y="3643316"/>
            <a:ext cx="2232757" cy="25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239273" y="3786191"/>
            <a:ext cx="2571751" cy="2249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242047" y="233083"/>
            <a:ext cx="11654117" cy="6320118"/>
          </a:xfrm>
          <a:prstGeom prst="rect">
            <a:avLst/>
          </a:prstGeom>
          <a:solidFill>
            <a:schemeClr val="bg2">
              <a:alpha val="8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017058" y="233082"/>
            <a:ext cx="7942729" cy="788893"/>
          </a:xfrm>
          <a:prstGeom prst="rect">
            <a:avLst/>
          </a:prstGeom>
          <a:solidFill>
            <a:schemeClr val="tx2"/>
          </a:solidFill>
          <a:ln>
            <a:solidFill>
              <a:srgbClr val="98D6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317500"/>
            <a:ext cx="5354638" cy="704850"/>
          </a:xfrm>
        </p:spPr>
        <p:txBody>
          <a:bodyPr/>
          <a:lstStyle/>
          <a:p>
            <a:r>
              <a:rPr lang="ru-RU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Заголовок </a:t>
            </a:r>
            <a:endParaRPr lang="ru-RU" b="1" dirty="0">
              <a:solidFill>
                <a:schemeClr val="accent4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Управляющая кнопка: назад 4">
            <a:hlinkClick r:id="" action="ppaction://hlinkshowjump?jump=previousslide" highlightClick="1"/>
          </p:cNvPr>
          <p:cNvSpPr/>
          <p:nvPr/>
        </p:nvSpPr>
        <p:spPr>
          <a:xfrm>
            <a:off x="20924823" y="13805825"/>
            <a:ext cx="53059" cy="49624"/>
          </a:xfrm>
          <a:prstGeom prst="actionButtonBackPreviou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1111623" y="1339383"/>
            <a:ext cx="10145806" cy="45899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latin typeface="Georgia" panose="02040502050405020303" pitchFamily="18" charset="0"/>
                <a:ea typeface="Adobe Fan Heiti Std B" panose="020B0700000000000000" pitchFamily="34" charset="-128"/>
                <a:cs typeface="Arial" panose="020B0604020202020204" pitchFamily="34" charset="0"/>
              </a:rPr>
              <a:t>Текст слайда</a:t>
            </a:r>
            <a:endParaRPr lang="ru-RU" dirty="0">
              <a:latin typeface="Georgia" panose="02040502050405020303" pitchFamily="18" charset="0"/>
              <a:ea typeface="Adobe Fan Heiti Std B" panose="020B0700000000000000" pitchFamily="34" charset="-128"/>
              <a:cs typeface="Arial" panose="020B0604020202020204" pitchFamily="34" charset="0"/>
            </a:endParaRPr>
          </a:p>
        </p:txBody>
      </p:sp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/>
        </p:nvSpPr>
        <p:spPr>
          <a:xfrm rot="5400000">
            <a:off x="11900647" y="6548718"/>
            <a:ext cx="286870" cy="295835"/>
          </a:xfrm>
          <a:prstGeom prst="actionButtonForwardNext">
            <a:avLst/>
          </a:prstGeom>
          <a:noFill/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назад 10">
            <a:hlinkClick r:id="" action="ppaction://hlinkshowjump?jump=previousslide" highlightClick="1"/>
          </p:cNvPr>
          <p:cNvSpPr/>
          <p:nvPr/>
        </p:nvSpPr>
        <p:spPr>
          <a:xfrm rot="5400000">
            <a:off x="11906950" y="5918526"/>
            <a:ext cx="274264" cy="295836"/>
          </a:xfrm>
          <a:prstGeom prst="actionButtonBackPrevious">
            <a:avLst/>
          </a:prstGeom>
          <a:noFill/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домой 11">
            <a:hlinkClick r:id="" action="ppaction://hlinkshowjump?jump=firstslide" highlightClick="1"/>
          </p:cNvPr>
          <p:cNvSpPr/>
          <p:nvPr/>
        </p:nvSpPr>
        <p:spPr>
          <a:xfrm>
            <a:off x="11896164" y="6203576"/>
            <a:ext cx="295836" cy="349624"/>
          </a:xfrm>
          <a:prstGeom prst="actionButtonHome">
            <a:avLst/>
          </a:prstGeom>
          <a:noFill/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8709" y="4776507"/>
            <a:ext cx="2568720" cy="1470212"/>
          </a:xfrm>
          <a:prstGeom prst="rect">
            <a:avLst/>
          </a:prstGeom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199" y="494815"/>
            <a:ext cx="3038475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38276" y="1107765"/>
            <a:ext cx="302895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04182" y="1745107"/>
            <a:ext cx="3019425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923899" y="2242943"/>
            <a:ext cx="302895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415448469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Заголовок 14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61817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+mn-lt"/>
              </a:rPr>
              <a:t>Образовательная ситуация</a:t>
            </a:r>
            <a:endParaRPr lang="ru-RU" sz="36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2" name="Содержимое 11"/>
          <p:cNvSpPr>
            <a:spLocks noGrp="1"/>
          </p:cNvSpPr>
          <p:nvPr>
            <p:ph sz="half" idx="1"/>
          </p:nvPr>
        </p:nvSpPr>
        <p:spPr>
          <a:xfrm>
            <a:off x="838200" y="1125415"/>
            <a:ext cx="5181600" cy="505154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>
                <a:solidFill>
                  <a:srgbClr val="FF0000"/>
                </a:solidFill>
              </a:rPr>
              <a:t>1.Мы</a:t>
            </a:r>
            <a:r>
              <a:rPr lang="ru-RU" sz="2000" dirty="0" smtClean="0"/>
              <a:t> живем на планете Земля. Люди хотели научиться летать уже очень давно. Сначала полетели на воздушном шаре, потом изобрели самолеты, а в </a:t>
            </a:r>
            <a:r>
              <a:rPr lang="ru-RU" sz="2000" b="1" dirty="0" smtClean="0"/>
              <a:t>космос</a:t>
            </a:r>
            <a:r>
              <a:rPr lang="ru-RU" sz="2000" dirty="0" smtClean="0"/>
              <a:t> можно улететь только на чем? </a:t>
            </a:r>
            <a:r>
              <a:rPr lang="ru-RU" sz="2000" i="1" dirty="0" smtClean="0"/>
              <a:t>(на </a:t>
            </a:r>
            <a:r>
              <a:rPr lang="ru-RU" sz="2000" b="1" i="1" dirty="0" smtClean="0"/>
              <a:t>ракете</a:t>
            </a:r>
            <a:r>
              <a:rPr lang="ru-RU" sz="2000" i="1" dirty="0" smtClean="0"/>
              <a:t>)</a:t>
            </a:r>
            <a:r>
              <a:rPr lang="ru-RU" sz="2000" dirty="0" smtClean="0"/>
              <a:t>. </a:t>
            </a:r>
            <a:br>
              <a:rPr lang="ru-RU" sz="2000" dirty="0" smtClean="0"/>
            </a:br>
            <a:r>
              <a:rPr lang="ru-RU" sz="2000" dirty="0" smtClean="0"/>
              <a:t>Когда люди построили первую </a:t>
            </a:r>
            <a:r>
              <a:rPr lang="ru-RU" sz="2000" b="1" dirty="0" smtClean="0"/>
              <a:t>ракету</a:t>
            </a:r>
            <a:r>
              <a:rPr lang="ru-RU" sz="2000" dirty="0" smtClean="0"/>
              <a:t>, для ее проверки в </a:t>
            </a:r>
            <a:r>
              <a:rPr lang="ru-RU" sz="2000" b="1" dirty="0" smtClean="0"/>
              <a:t>космос</a:t>
            </a:r>
            <a:r>
              <a:rPr lang="ru-RU" sz="2000" dirty="0" smtClean="0"/>
              <a:t> сначала послали собак. Как их звали? </a:t>
            </a:r>
            <a:r>
              <a:rPr lang="ru-RU" sz="2000" i="1" dirty="0" smtClean="0"/>
              <a:t>(Белка и Стрелка)</a:t>
            </a:r>
            <a:r>
              <a:rPr lang="ru-RU" sz="2000" dirty="0" smtClean="0"/>
              <a:t> </a:t>
            </a:r>
          </a:p>
          <a:p>
            <a:r>
              <a:rPr lang="ru-RU" sz="2000" dirty="0" smtClean="0"/>
              <a:t>Когда они вернулись на Землю живыми и здоровыми, тогда полетел человек. Первым </a:t>
            </a:r>
            <a:r>
              <a:rPr lang="ru-RU" sz="2000" b="1" dirty="0" smtClean="0"/>
              <a:t>космонавтом стал Ю</a:t>
            </a:r>
            <a:r>
              <a:rPr lang="ru-RU" sz="2000" dirty="0" smtClean="0"/>
              <a:t>. А. Гагарин. </a:t>
            </a:r>
            <a:r>
              <a:rPr lang="ru-RU" sz="2000" i="1" dirty="0" smtClean="0"/>
              <a:t>(Показ фото)</a:t>
            </a:r>
            <a:r>
              <a:rPr lang="ru-RU" sz="2000" dirty="0" smtClean="0"/>
              <a:t> .</a:t>
            </a:r>
          </a:p>
          <a:p>
            <a:r>
              <a:rPr lang="ru-RU" sz="2000" dirty="0" smtClean="0"/>
              <a:t>Сейчас в </a:t>
            </a:r>
            <a:r>
              <a:rPr lang="ru-RU" sz="2000" b="1" dirty="0" smtClean="0"/>
              <a:t>космосе космонавты живут на космических станциях</a:t>
            </a:r>
            <a:r>
              <a:rPr lang="ru-RU" sz="2000" dirty="0" smtClean="0"/>
              <a:t>. </a:t>
            </a:r>
            <a:r>
              <a:rPr lang="ru-RU" sz="2000" i="1" dirty="0" smtClean="0"/>
              <a:t>(Показ)</a:t>
            </a:r>
            <a:r>
              <a:rPr lang="ru-RU" sz="2000" dirty="0" smtClean="0"/>
              <a:t> .</a:t>
            </a:r>
          </a:p>
          <a:p>
            <a:endParaRPr lang="ru-RU" sz="2400" dirty="0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Сейчас и мы с вами отправимся в </a:t>
            </a:r>
            <a:r>
              <a:rPr lang="ru-RU" b="1" dirty="0" smtClean="0"/>
              <a:t>космос</a:t>
            </a:r>
            <a:r>
              <a:rPr lang="ru-RU" dirty="0" smtClean="0"/>
              <a:t>, только для этого нам нужен </a:t>
            </a:r>
            <a:r>
              <a:rPr lang="ru-RU" b="1" dirty="0" smtClean="0"/>
              <a:t>космический транспорт</a:t>
            </a:r>
            <a:r>
              <a:rPr lang="ru-RU" dirty="0" smtClean="0"/>
              <a:t>. Предлагаю </a:t>
            </a:r>
            <a:r>
              <a:rPr lang="ru-RU" b="1" dirty="0" smtClean="0"/>
              <a:t>нарисовать ракеты</a:t>
            </a:r>
            <a:r>
              <a:rPr lang="ru-RU" dirty="0" smtClean="0"/>
              <a:t> и отправиться на них в </a:t>
            </a:r>
            <a:r>
              <a:rPr lang="ru-RU" b="1" dirty="0" smtClean="0"/>
              <a:t>космос</a:t>
            </a:r>
            <a:r>
              <a:rPr lang="ru-RU" dirty="0" smtClean="0"/>
              <a:t>.</a:t>
            </a:r>
          </a:p>
          <a:p>
            <a:r>
              <a:rPr lang="ru-RU" dirty="0" smtClean="0"/>
              <a:t>«способ </a:t>
            </a:r>
            <a:r>
              <a:rPr lang="ru-RU" b="1" dirty="0" smtClean="0"/>
              <a:t>рисования ракеты</a:t>
            </a:r>
            <a:r>
              <a:rPr lang="ru-RU" dirty="0" smtClean="0"/>
              <a:t> поэтапно из геометрических фигур прямоугольник – корпус, треугольники – </a:t>
            </a:r>
            <a:r>
              <a:rPr lang="ru-RU" i="1" dirty="0" smtClean="0"/>
              <a:t>«нос»</a:t>
            </a:r>
            <a:r>
              <a:rPr lang="ru-RU" dirty="0" smtClean="0"/>
              <a:t> и </a:t>
            </a:r>
            <a:r>
              <a:rPr lang="ru-RU" i="1" dirty="0" smtClean="0"/>
              <a:t>«ножки»</a:t>
            </a:r>
            <a:r>
              <a:rPr lang="ru-RU" dirty="0" smtClean="0"/>
              <a:t>, круг - иллюминатор).</a:t>
            </a:r>
          </a:p>
          <a:p>
            <a:r>
              <a:rPr lang="ru-RU" dirty="0" smtClean="0"/>
              <a:t>-Молодцы, запустили свои </a:t>
            </a:r>
            <a:r>
              <a:rPr lang="ru-RU" b="1" dirty="0" smtClean="0"/>
              <a:t>ракеты в космос</a:t>
            </a:r>
            <a:r>
              <a:rPr lang="ru-RU" dirty="0" smtClean="0"/>
              <a:t>. Представляем, что мы видим в </a:t>
            </a:r>
            <a:r>
              <a:rPr lang="ru-RU" b="1" dirty="0" smtClean="0"/>
              <a:t>космосе</a:t>
            </a:r>
            <a:r>
              <a:rPr lang="ru-RU" dirty="0" smtClean="0"/>
              <a:t>?</a:t>
            </a:r>
          </a:p>
          <a:p>
            <a:r>
              <a:rPr lang="ru-RU" dirty="0" smtClean="0"/>
              <a:t>-Планеты, звезды.</a:t>
            </a:r>
          </a:p>
          <a:p>
            <a:r>
              <a:rPr lang="ru-RU" dirty="0" smtClean="0"/>
              <a:t>После завершения работы дети раскладывают свои рисунки на столах. Отправляемся в </a:t>
            </a:r>
            <a:r>
              <a:rPr lang="ru-RU" b="1" dirty="0" smtClean="0"/>
              <a:t>космос</a:t>
            </a:r>
            <a:r>
              <a:rPr lang="ru-RU" dirty="0" smtClean="0"/>
              <a:t> под космическую музыку, дети изображают, что летают, стоя возле столов.</a:t>
            </a:r>
          </a:p>
          <a:p>
            <a:r>
              <a:rPr lang="ru-RU" dirty="0" smtClean="0"/>
              <a:t>-Какие замечательные </a:t>
            </a:r>
            <a:r>
              <a:rPr lang="ru-RU" b="1" dirty="0" smtClean="0"/>
              <a:t>ракеты</a:t>
            </a:r>
            <a:r>
              <a:rPr lang="ru-RU" dirty="0" smtClean="0"/>
              <a:t> у вас получились работы. </a:t>
            </a:r>
          </a:p>
          <a:p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453489" y="234882"/>
            <a:ext cx="1747966" cy="1473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242047" y="233083"/>
            <a:ext cx="11654117" cy="6320118"/>
          </a:xfrm>
          <a:prstGeom prst="rect">
            <a:avLst/>
          </a:prstGeom>
          <a:solidFill>
            <a:schemeClr val="bg2">
              <a:alpha val="8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На зарядку, становись</a:t>
            </a:r>
            <a:endParaRPr lang="ru-RU" b="1" dirty="0">
              <a:solidFill>
                <a:schemeClr val="accent4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Содержимое 1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Чударики</a:t>
            </a:r>
            <a:r>
              <a:rPr lang="ru-RU" dirty="0" smtClean="0"/>
              <a:t> - Самолет ( детская зарядка, </a:t>
            </a:r>
            <a:r>
              <a:rPr lang="ru-RU" dirty="0" err="1" smtClean="0"/>
              <a:t>физминутка</a:t>
            </a:r>
            <a:r>
              <a:rPr lang="ru-RU" dirty="0" smtClean="0"/>
              <a:t> ) </a:t>
            </a:r>
          </a:p>
          <a:p>
            <a:endParaRPr lang="ru-RU" dirty="0" smtClean="0">
              <a:hlinkClick r:id="rId2"/>
            </a:endParaRPr>
          </a:p>
          <a:p>
            <a:pPr>
              <a:buNone/>
            </a:pPr>
            <a:r>
              <a:rPr lang="en-US" dirty="0" smtClean="0">
                <a:hlinkClick r:id="rId2"/>
              </a:rPr>
              <a:t>https://www.youtube.com/watch?v=ZnZSAx0lFHg</a:t>
            </a:r>
            <a:r>
              <a:rPr lang="ru-RU" dirty="0" smtClean="0"/>
              <a:t> </a:t>
            </a:r>
          </a:p>
          <a:p>
            <a:pPr>
              <a:buNone/>
            </a:pPr>
            <a:r>
              <a:rPr lang="ru-RU" dirty="0" smtClean="0"/>
              <a:t>. Пальчиковая гимнастика 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17" name="Текст 1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Управляющая кнопка: назад 4">
            <a:hlinkClick r:id="" action="ppaction://hlinkshowjump?jump=previousslide" highlightClick="1"/>
          </p:cNvPr>
          <p:cNvSpPr/>
          <p:nvPr/>
        </p:nvSpPr>
        <p:spPr>
          <a:xfrm>
            <a:off x="20924823" y="13805825"/>
            <a:ext cx="53059" cy="49624"/>
          </a:xfrm>
          <a:prstGeom prst="actionButtonBackPreviou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1111623" y="1339383"/>
            <a:ext cx="10145806" cy="45899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>
              <a:latin typeface="Georgia" panose="02040502050405020303" pitchFamily="18" charset="0"/>
              <a:ea typeface="Adobe Fan Heiti Std B" panose="020B0700000000000000" pitchFamily="34" charset="-128"/>
              <a:cs typeface="Arial" panose="020B0604020202020204" pitchFamily="34" charset="0"/>
            </a:endParaRPr>
          </a:p>
        </p:txBody>
      </p:sp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/>
        </p:nvSpPr>
        <p:spPr>
          <a:xfrm rot="5400000">
            <a:off x="11900647" y="6548718"/>
            <a:ext cx="286870" cy="295835"/>
          </a:xfrm>
          <a:prstGeom prst="actionButtonForwardNext">
            <a:avLst/>
          </a:prstGeom>
          <a:noFill/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назад 10">
            <a:hlinkClick r:id="" action="ppaction://hlinkshowjump?jump=previousslide" highlightClick="1"/>
          </p:cNvPr>
          <p:cNvSpPr/>
          <p:nvPr/>
        </p:nvSpPr>
        <p:spPr>
          <a:xfrm rot="5400000">
            <a:off x="11906950" y="5918526"/>
            <a:ext cx="274264" cy="295836"/>
          </a:xfrm>
          <a:prstGeom prst="actionButtonBackPrevious">
            <a:avLst/>
          </a:prstGeom>
          <a:noFill/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домой 11">
            <a:hlinkClick r:id="" action="ppaction://hlinkshowjump?jump=firstslide" highlightClick="1"/>
          </p:cNvPr>
          <p:cNvSpPr/>
          <p:nvPr/>
        </p:nvSpPr>
        <p:spPr>
          <a:xfrm>
            <a:off x="11896164" y="6203576"/>
            <a:ext cx="295836" cy="349624"/>
          </a:xfrm>
          <a:prstGeom prst="actionButtonHome">
            <a:avLst/>
          </a:prstGeom>
          <a:noFill/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8709" y="4776507"/>
            <a:ext cx="2568720" cy="1470212"/>
          </a:xfrm>
          <a:prstGeom prst="rect">
            <a:avLst/>
          </a:prstGeom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01484" y="2054399"/>
            <a:ext cx="3788229" cy="4027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88000" y="4137132"/>
            <a:ext cx="3164114" cy="22187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415448469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242047" y="233083"/>
            <a:ext cx="11654117" cy="6320118"/>
          </a:xfrm>
          <a:prstGeom prst="rect">
            <a:avLst/>
          </a:prstGeom>
          <a:solidFill>
            <a:schemeClr val="bg2">
              <a:alpha val="8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017058" y="233082"/>
            <a:ext cx="7942729" cy="788893"/>
          </a:xfrm>
          <a:prstGeom prst="rect">
            <a:avLst/>
          </a:prstGeom>
          <a:solidFill>
            <a:schemeClr val="tx2"/>
          </a:solidFill>
          <a:ln>
            <a:solidFill>
              <a:srgbClr val="98D6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802743" y="317500"/>
            <a:ext cx="6110514" cy="704850"/>
          </a:xfrm>
        </p:spPr>
        <p:txBody>
          <a:bodyPr/>
          <a:lstStyle/>
          <a:p>
            <a:r>
              <a:rPr lang="ru-RU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загадки</a:t>
            </a:r>
            <a:endParaRPr lang="ru-RU" b="1" dirty="0">
              <a:solidFill>
                <a:schemeClr val="accent4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Управляющая кнопка: назад 4">
            <a:hlinkClick r:id="" action="ppaction://hlinkshowjump?jump=previousslide" highlightClick="1"/>
          </p:cNvPr>
          <p:cNvSpPr/>
          <p:nvPr/>
        </p:nvSpPr>
        <p:spPr>
          <a:xfrm>
            <a:off x="20924823" y="13805825"/>
            <a:ext cx="53059" cy="49624"/>
          </a:xfrm>
          <a:prstGeom prst="actionButtonBackPreviou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1111623" y="1339383"/>
            <a:ext cx="10145806" cy="45899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latin typeface="Georgia" panose="02040502050405020303" pitchFamily="18" charset="0"/>
                <a:ea typeface="Adobe Fan Heiti Std B" panose="020B0700000000000000" pitchFamily="34" charset="-128"/>
                <a:cs typeface="Arial" panose="020B0604020202020204" pitchFamily="34" charset="0"/>
              </a:rPr>
              <a:t>Текст слайда</a:t>
            </a:r>
            <a:endParaRPr lang="ru-RU" dirty="0">
              <a:latin typeface="Georgia" panose="02040502050405020303" pitchFamily="18" charset="0"/>
              <a:ea typeface="Adobe Fan Heiti Std B" panose="020B0700000000000000" pitchFamily="34" charset="-128"/>
              <a:cs typeface="Arial" panose="020B0604020202020204" pitchFamily="34" charset="0"/>
            </a:endParaRPr>
          </a:p>
        </p:txBody>
      </p:sp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/>
        </p:nvSpPr>
        <p:spPr>
          <a:xfrm rot="5400000">
            <a:off x="11900647" y="6548718"/>
            <a:ext cx="286870" cy="295835"/>
          </a:xfrm>
          <a:prstGeom prst="actionButtonForwardNext">
            <a:avLst/>
          </a:prstGeom>
          <a:noFill/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назад 10">
            <a:hlinkClick r:id="" action="ppaction://hlinkshowjump?jump=previousslide" highlightClick="1"/>
          </p:cNvPr>
          <p:cNvSpPr/>
          <p:nvPr/>
        </p:nvSpPr>
        <p:spPr>
          <a:xfrm rot="5400000">
            <a:off x="11906950" y="5918526"/>
            <a:ext cx="274264" cy="295836"/>
          </a:xfrm>
          <a:prstGeom prst="actionButtonBackPrevious">
            <a:avLst/>
          </a:prstGeom>
          <a:noFill/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домой 11">
            <a:hlinkClick r:id="" action="ppaction://hlinkshowjump?jump=firstslide" highlightClick="1"/>
          </p:cNvPr>
          <p:cNvSpPr/>
          <p:nvPr/>
        </p:nvSpPr>
        <p:spPr>
          <a:xfrm>
            <a:off x="11896164" y="6203576"/>
            <a:ext cx="295836" cy="349624"/>
          </a:xfrm>
          <a:prstGeom prst="actionButtonHome">
            <a:avLst/>
          </a:prstGeom>
          <a:noFill/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8709" y="4776507"/>
            <a:ext cx="2568720" cy="1470212"/>
          </a:xfrm>
          <a:prstGeom prst="rect">
            <a:avLst/>
          </a:prstGeom>
        </p:spPr>
      </p:pic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92578" y="1320121"/>
            <a:ext cx="6858000" cy="463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415448469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383</TotalTime>
  <Words>241</Words>
  <Application>Microsoft Office PowerPoint</Application>
  <PresentationFormat>Произвольный</PresentationFormat>
  <Paragraphs>71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Ознакомление с окружающим </vt:lpstr>
      <vt:lpstr>Слайд 4</vt:lpstr>
      <vt:lpstr>Слайд 5</vt:lpstr>
      <vt:lpstr>Заголовок </vt:lpstr>
      <vt:lpstr>Образовательная ситуация</vt:lpstr>
      <vt:lpstr>            На зарядку, становись</vt:lpstr>
      <vt:lpstr>загадки</vt:lpstr>
      <vt:lpstr>Слайд 10</vt:lpstr>
      <vt:lpstr>Конструирование из бумаги «Ракета»</vt:lpstr>
      <vt:lpstr>Слайд 12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Михаил Успех</dc:creator>
  <cp:lastModifiedBy>ира</cp:lastModifiedBy>
  <cp:revision>80</cp:revision>
  <dcterms:created xsi:type="dcterms:W3CDTF">2019-02-07T04:01:18Z</dcterms:created>
  <dcterms:modified xsi:type="dcterms:W3CDTF">2020-05-22T20:22:59Z</dcterms:modified>
</cp:coreProperties>
</file>