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3" d="100"/>
          <a:sy n="83" d="100"/>
        </p:scale>
        <p:origin x="-72" y="-106"/>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AC8B626-0606-451D-AC62-55E22C4517AD}" type="datetimeFigureOut">
              <a:rPr lang="en-US" smtClean="0"/>
              <a:pPr/>
              <a:t>5/22/2020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34183D-ECF0-4A1A-B172-25A1355F6948}" type="slidenum">
              <a:rPr lang="en-US" smtClean="0"/>
              <a:pPr/>
              <a:t>‹#›</a:t>
            </a:fld>
            <a:endParaRPr lang="en-US"/>
          </a:p>
        </p:txBody>
      </p:sp>
      <p:pic>
        <p:nvPicPr>
          <p:cNvPr id="7" name="Picture 6"/>
          <p:cNvPicPr>
            <a:picLocks noChangeAspect="1"/>
          </p:cNvPicPr>
          <p:nvPr userDrawn="1"/>
        </p:nvPicPr>
        <p:blipFill>
          <a:blip r:embed="rId2" cstate="screen">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 xmlns:p14="http://schemas.microsoft.com/office/powerpoint/2010/main" val="1123345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8B626-0606-451D-AC62-55E22C4517AD}" type="datetimeFigureOut">
              <a:rPr lang="en-US" smtClean="0"/>
              <a:pPr/>
              <a:t>5/22/2020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34183D-ECF0-4A1A-B172-25A1355F6948}" type="slidenum">
              <a:rPr lang="en-US" smtClean="0"/>
              <a:pPr/>
              <a:t>‹#›</a:t>
            </a:fld>
            <a:endParaRPr lang="en-US"/>
          </a:p>
        </p:txBody>
      </p:sp>
    </p:spTree>
    <p:extLst>
      <p:ext uri="{BB962C8B-B14F-4D97-AF65-F5344CB8AC3E}">
        <p14:creationId xmlns="" xmlns:p14="http://schemas.microsoft.com/office/powerpoint/2010/main" val="2894870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8B626-0606-451D-AC62-55E22C4517AD}" type="datetimeFigureOut">
              <a:rPr lang="en-US" smtClean="0"/>
              <a:pPr/>
              <a:t>5/22/2020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34183D-ECF0-4A1A-B172-25A1355F6948}" type="slidenum">
              <a:rPr lang="en-US" smtClean="0"/>
              <a:pPr/>
              <a:t>‹#›</a:t>
            </a:fld>
            <a:endParaRPr lang="en-US"/>
          </a:p>
        </p:txBody>
      </p:sp>
    </p:spTree>
    <p:extLst>
      <p:ext uri="{BB962C8B-B14F-4D97-AF65-F5344CB8AC3E}">
        <p14:creationId xmlns="" xmlns:p14="http://schemas.microsoft.com/office/powerpoint/2010/main" val="1680836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8B626-0606-451D-AC62-55E22C4517AD}" type="datetimeFigureOut">
              <a:rPr lang="en-US" smtClean="0"/>
              <a:pPr/>
              <a:t>5/22/2020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34183D-ECF0-4A1A-B172-25A1355F6948}" type="slidenum">
              <a:rPr lang="en-US" smtClean="0"/>
              <a:pPr/>
              <a:t>‹#›</a:t>
            </a:fld>
            <a:endParaRPr lang="en-US"/>
          </a:p>
        </p:txBody>
      </p:sp>
    </p:spTree>
    <p:extLst>
      <p:ext uri="{BB962C8B-B14F-4D97-AF65-F5344CB8AC3E}">
        <p14:creationId xmlns="" xmlns:p14="http://schemas.microsoft.com/office/powerpoint/2010/main" val="2436554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AC8B626-0606-451D-AC62-55E22C4517AD}" type="datetimeFigureOut">
              <a:rPr lang="en-US" smtClean="0"/>
              <a:pPr/>
              <a:t>5/22/2020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34183D-ECF0-4A1A-B172-25A1355F6948}" type="slidenum">
              <a:rPr lang="en-US" smtClean="0"/>
              <a:pPr/>
              <a:t>‹#›</a:t>
            </a:fld>
            <a:endParaRPr lang="en-US"/>
          </a:p>
        </p:txBody>
      </p:sp>
    </p:spTree>
    <p:extLst>
      <p:ext uri="{BB962C8B-B14F-4D97-AF65-F5344CB8AC3E}">
        <p14:creationId xmlns="" xmlns:p14="http://schemas.microsoft.com/office/powerpoint/2010/main" val="2737318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C8B626-0606-451D-AC62-55E22C4517AD}" type="datetimeFigureOut">
              <a:rPr lang="en-US" smtClean="0"/>
              <a:pPr/>
              <a:t>5/22/2020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34183D-ECF0-4A1A-B172-25A1355F6948}" type="slidenum">
              <a:rPr lang="en-US" smtClean="0"/>
              <a:pPr/>
              <a:t>‹#›</a:t>
            </a:fld>
            <a:endParaRPr lang="en-US"/>
          </a:p>
        </p:txBody>
      </p:sp>
    </p:spTree>
    <p:extLst>
      <p:ext uri="{BB962C8B-B14F-4D97-AF65-F5344CB8AC3E}">
        <p14:creationId xmlns="" xmlns:p14="http://schemas.microsoft.com/office/powerpoint/2010/main" val="1814750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C8B626-0606-451D-AC62-55E22C4517AD}" type="datetimeFigureOut">
              <a:rPr lang="en-US" smtClean="0"/>
              <a:pPr/>
              <a:t>5/22/2020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34183D-ECF0-4A1A-B172-25A1355F6948}" type="slidenum">
              <a:rPr lang="en-US" smtClean="0"/>
              <a:pPr/>
              <a:t>‹#›</a:t>
            </a:fld>
            <a:endParaRPr lang="en-US"/>
          </a:p>
        </p:txBody>
      </p:sp>
    </p:spTree>
    <p:extLst>
      <p:ext uri="{BB962C8B-B14F-4D97-AF65-F5344CB8AC3E}">
        <p14:creationId xmlns="" xmlns:p14="http://schemas.microsoft.com/office/powerpoint/2010/main" val="42566423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C8B626-0606-451D-AC62-55E22C4517AD}" type="datetimeFigureOut">
              <a:rPr lang="en-US" smtClean="0"/>
              <a:pPr/>
              <a:t>5/22/2020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34183D-ECF0-4A1A-B172-25A1355F6948}" type="slidenum">
              <a:rPr lang="en-US" smtClean="0"/>
              <a:pPr/>
              <a:t>‹#›</a:t>
            </a:fld>
            <a:endParaRPr lang="en-US"/>
          </a:p>
        </p:txBody>
      </p:sp>
    </p:spTree>
    <p:extLst>
      <p:ext uri="{BB962C8B-B14F-4D97-AF65-F5344CB8AC3E}">
        <p14:creationId xmlns="" xmlns:p14="http://schemas.microsoft.com/office/powerpoint/2010/main" val="25240014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C8B626-0606-451D-AC62-55E22C4517AD}" type="datetimeFigureOut">
              <a:rPr lang="en-US" smtClean="0"/>
              <a:pPr/>
              <a:t>5/22/2020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34183D-ECF0-4A1A-B172-25A1355F6948}" type="slidenum">
              <a:rPr lang="en-US" smtClean="0"/>
              <a:pPr/>
              <a:t>‹#›</a:t>
            </a:fld>
            <a:endParaRPr lang="en-US"/>
          </a:p>
        </p:txBody>
      </p:sp>
    </p:spTree>
    <p:extLst>
      <p:ext uri="{BB962C8B-B14F-4D97-AF65-F5344CB8AC3E}">
        <p14:creationId xmlns="" xmlns:p14="http://schemas.microsoft.com/office/powerpoint/2010/main" val="14039925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AC8B626-0606-451D-AC62-55E22C4517AD}" type="datetimeFigureOut">
              <a:rPr lang="en-US" smtClean="0"/>
              <a:pPr/>
              <a:t>5/22/2020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34183D-ECF0-4A1A-B172-25A1355F6948}" type="slidenum">
              <a:rPr lang="en-US" smtClean="0"/>
              <a:pPr/>
              <a:t>‹#›</a:t>
            </a:fld>
            <a:endParaRPr lang="en-US"/>
          </a:p>
        </p:txBody>
      </p:sp>
    </p:spTree>
    <p:extLst>
      <p:ext uri="{BB962C8B-B14F-4D97-AF65-F5344CB8AC3E}">
        <p14:creationId xmlns="" xmlns:p14="http://schemas.microsoft.com/office/powerpoint/2010/main" val="888568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AC8B626-0606-451D-AC62-55E22C4517AD}" type="datetimeFigureOut">
              <a:rPr lang="en-US" smtClean="0"/>
              <a:pPr/>
              <a:t>5/22/2020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34183D-ECF0-4A1A-B172-25A1355F6948}" type="slidenum">
              <a:rPr lang="en-US" smtClean="0"/>
              <a:pPr/>
              <a:t>‹#›</a:t>
            </a:fld>
            <a:endParaRPr lang="en-US"/>
          </a:p>
        </p:txBody>
      </p:sp>
    </p:spTree>
    <p:extLst>
      <p:ext uri="{BB962C8B-B14F-4D97-AF65-F5344CB8AC3E}">
        <p14:creationId xmlns="" xmlns:p14="http://schemas.microsoft.com/office/powerpoint/2010/main" val="18688294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C8B626-0606-451D-AC62-55E22C4517AD}" type="datetimeFigureOut">
              <a:rPr lang="en-US" smtClean="0"/>
              <a:pPr/>
              <a:t>5/22/2020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34183D-ECF0-4A1A-B172-25A1355F6948}" type="slidenum">
              <a:rPr lang="en-US" smtClean="0"/>
              <a:pPr/>
              <a:t>‹#›</a:t>
            </a:fld>
            <a:endParaRPr lang="en-US"/>
          </a:p>
        </p:txBody>
      </p:sp>
      <p:pic>
        <p:nvPicPr>
          <p:cNvPr id="7" name="Picture 6"/>
          <p:cNvPicPr>
            <a:picLocks noChangeAspect="1"/>
          </p:cNvPicPr>
          <p:nvPr userDrawn="1"/>
        </p:nvPicPr>
        <p:blipFill>
          <a:blip r:embed="rId13" cstate="screen">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 xmlns:p14="http://schemas.microsoft.com/office/powerpoint/2010/main" val="40014070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3999" y="207963"/>
            <a:ext cx="10168467" cy="2387600"/>
          </a:xfrm>
        </p:spPr>
        <p:txBody>
          <a:bodyPr/>
          <a:lstStyle/>
          <a:p>
            <a:pPr algn="l"/>
            <a:r>
              <a:rPr lang="ru-RU" b="1" spc="50" dirty="0" smtClean="0">
                <a:ln w="0"/>
                <a:solidFill>
                  <a:schemeClr val="tx1">
                    <a:lumMod val="75000"/>
                    <a:lumOff val="25000"/>
                  </a:schemeClr>
                </a:solidFill>
                <a:effectLst>
                  <a:innerShdw blurRad="63500" dist="50800" dir="13500000">
                    <a:srgbClr val="000000">
                      <a:alpha val="50000"/>
                    </a:srgbClr>
                  </a:innerShdw>
                </a:effectLst>
                <a:latin typeface="Bookman Old Style" pitchFamily="18" charset="0"/>
              </a:rPr>
              <a:t>Нападающий удар</a:t>
            </a:r>
            <a:endParaRPr lang="en-US" b="1" spc="50" dirty="0">
              <a:ln w="0"/>
              <a:solidFill>
                <a:schemeClr val="tx1">
                  <a:lumMod val="75000"/>
                  <a:lumOff val="25000"/>
                </a:schemeClr>
              </a:solidFill>
              <a:effectLst>
                <a:innerShdw blurRad="63500" dist="50800" dir="13500000">
                  <a:srgbClr val="000000">
                    <a:alpha val="50000"/>
                  </a:srgbClr>
                </a:innerShdw>
              </a:effectLst>
              <a:latin typeface="Bookman Old Style" pitchFamily="18" charset="0"/>
            </a:endParaRPr>
          </a:p>
        </p:txBody>
      </p:sp>
      <p:sp>
        <p:nvSpPr>
          <p:cNvPr id="3" name="Subtitle 2"/>
          <p:cNvSpPr>
            <a:spLocks noGrp="1"/>
          </p:cNvSpPr>
          <p:nvPr>
            <p:ph type="subTitle" idx="1"/>
          </p:nvPr>
        </p:nvSpPr>
        <p:spPr>
          <a:xfrm>
            <a:off x="1583267" y="2425170"/>
            <a:ext cx="9144000" cy="1655762"/>
          </a:xfrm>
        </p:spPr>
        <p:txBody>
          <a:bodyPr>
            <a:normAutofit/>
          </a:bodyPr>
          <a:lstStyle/>
          <a:p>
            <a:pPr algn="l"/>
            <a:r>
              <a:rPr lang="ru-RU" sz="2800" b="1" spc="50" dirty="0" smtClean="0">
                <a:ln w="0"/>
                <a:solidFill>
                  <a:schemeClr val="tx1">
                    <a:lumMod val="75000"/>
                    <a:lumOff val="25000"/>
                  </a:schemeClr>
                </a:solidFill>
                <a:effectLst>
                  <a:innerShdw blurRad="63500" dist="50800" dir="13500000">
                    <a:srgbClr val="000000">
                      <a:alpha val="50000"/>
                    </a:srgbClr>
                  </a:innerShdw>
                </a:effectLst>
                <a:latin typeface="Bookman Old Style" pitchFamily="18" charset="0"/>
              </a:rPr>
              <a:t>в волейболе</a:t>
            </a:r>
            <a:endParaRPr lang="en-US" sz="2800" dirty="0">
              <a:latin typeface="Bookman Old Style" pitchFamily="18" charset="0"/>
            </a:endParaRPr>
          </a:p>
        </p:txBody>
      </p:sp>
      <p:cxnSp>
        <p:nvCxnSpPr>
          <p:cNvPr id="5" name="Straight Connector 4"/>
          <p:cNvCxnSpPr/>
          <p:nvPr/>
        </p:nvCxnSpPr>
        <p:spPr>
          <a:xfrm>
            <a:off x="1252728" y="859536"/>
            <a:ext cx="0" cy="4133088"/>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 xmlns:p14="http://schemas.microsoft.com/office/powerpoint/2010/main" val="323253278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4000" b="1" dirty="0" smtClean="0">
                <a:solidFill>
                  <a:schemeClr val="tx1">
                    <a:lumMod val="75000"/>
                    <a:lumOff val="25000"/>
                  </a:schemeClr>
                </a:solidFill>
                <a:latin typeface="Bookman Old Style" pitchFamily="18" charset="0"/>
              </a:rPr>
              <a:t>Упражнения на совершенствование нападающего удара в волейболе</a:t>
            </a:r>
            <a:br>
              <a:rPr lang="ru-RU" sz="4000" b="1" dirty="0" smtClean="0">
                <a:solidFill>
                  <a:schemeClr val="tx1">
                    <a:lumMod val="75000"/>
                    <a:lumOff val="25000"/>
                  </a:schemeClr>
                </a:solidFill>
                <a:latin typeface="Bookman Old Style" pitchFamily="18" charset="0"/>
              </a:rPr>
            </a:br>
            <a:endParaRPr lang="ru-RU" sz="4000" dirty="0">
              <a:solidFill>
                <a:schemeClr val="tx1">
                  <a:lumMod val="75000"/>
                  <a:lumOff val="25000"/>
                </a:schemeClr>
              </a:solidFill>
              <a:latin typeface="Bookman Old Style" pitchFamily="18" charset="0"/>
            </a:endParaRPr>
          </a:p>
        </p:txBody>
      </p:sp>
      <p:sp>
        <p:nvSpPr>
          <p:cNvPr id="3" name="Содержимое 2"/>
          <p:cNvSpPr>
            <a:spLocks noGrp="1"/>
          </p:cNvSpPr>
          <p:nvPr>
            <p:ph idx="1"/>
          </p:nvPr>
        </p:nvSpPr>
        <p:spPr>
          <a:xfrm>
            <a:off x="838200" y="1430867"/>
            <a:ext cx="5266267" cy="4746096"/>
          </a:xfrm>
        </p:spPr>
        <p:txBody>
          <a:bodyPr>
            <a:normAutofit/>
          </a:bodyPr>
          <a:lstStyle/>
          <a:p>
            <a:r>
              <a:rPr lang="ru-RU" sz="1400" dirty="0" smtClean="0">
                <a:solidFill>
                  <a:schemeClr val="tx1">
                    <a:lumMod val="75000"/>
                    <a:lumOff val="25000"/>
                  </a:schemeClr>
                </a:solidFill>
                <a:latin typeface="Bookman Old Style" pitchFamily="18" charset="0"/>
              </a:rPr>
              <a:t>1. Броски теннисного мяча через низкую сетку, с места.</a:t>
            </a:r>
          </a:p>
          <a:p>
            <a:r>
              <a:rPr lang="ru-RU" sz="1400" dirty="0" smtClean="0">
                <a:solidFill>
                  <a:schemeClr val="tx1">
                    <a:lumMod val="75000"/>
                    <a:lumOff val="25000"/>
                  </a:schemeClr>
                </a:solidFill>
                <a:latin typeface="Bookman Old Style" pitchFamily="18" charset="0"/>
              </a:rPr>
              <a:t>2. То же, но через высокую сетку и с разбега.</a:t>
            </a:r>
          </a:p>
          <a:p>
            <a:r>
              <a:rPr lang="ru-RU" sz="1400" dirty="0" smtClean="0">
                <a:solidFill>
                  <a:schemeClr val="tx1">
                    <a:lumMod val="75000"/>
                    <a:lumOff val="25000"/>
                  </a:schemeClr>
                </a:solidFill>
                <a:latin typeface="Bookman Old Style" pitchFamily="18" charset="0"/>
              </a:rPr>
              <a:t>3. То же, но броски теннисного мяча по цели.</a:t>
            </a:r>
          </a:p>
          <a:p>
            <a:r>
              <a:rPr lang="ru-RU" sz="1400" dirty="0" smtClean="0">
                <a:solidFill>
                  <a:schemeClr val="tx1">
                    <a:lumMod val="75000"/>
                    <a:lumOff val="25000"/>
                  </a:schemeClr>
                </a:solidFill>
                <a:latin typeface="Bookman Old Style" pitchFamily="18" charset="0"/>
              </a:rPr>
              <a:t>4. Нападающий удар по подвесному мячу над сеткой.</a:t>
            </a:r>
          </a:p>
          <a:p>
            <a:r>
              <a:rPr lang="ru-RU" sz="1400" dirty="0" smtClean="0">
                <a:solidFill>
                  <a:schemeClr val="tx1">
                    <a:lumMod val="75000"/>
                    <a:lumOff val="25000"/>
                  </a:schemeClr>
                </a:solidFill>
                <a:latin typeface="Bookman Old Style" pitchFamily="18" charset="0"/>
              </a:rPr>
              <a:t>5. Нападающий удар с места через низкую сетку, с собственного набрасывания.</a:t>
            </a:r>
          </a:p>
          <a:p>
            <a:r>
              <a:rPr lang="ru-RU" sz="1400" dirty="0" smtClean="0">
                <a:solidFill>
                  <a:schemeClr val="tx1">
                    <a:lumMod val="75000"/>
                    <a:lumOff val="25000"/>
                  </a:schemeClr>
                </a:solidFill>
                <a:latin typeface="Bookman Old Style" pitchFamily="18" charset="0"/>
              </a:rPr>
              <a:t>6. То же, но с одного шага.</a:t>
            </a:r>
          </a:p>
          <a:p>
            <a:r>
              <a:rPr lang="ru-RU" sz="1400" dirty="0" smtClean="0">
                <a:solidFill>
                  <a:schemeClr val="tx1">
                    <a:lumMod val="75000"/>
                    <a:lumOff val="25000"/>
                  </a:schemeClr>
                </a:solidFill>
                <a:latin typeface="Bookman Old Style" pitchFamily="18" charset="0"/>
              </a:rPr>
              <a:t>7. То же, но с 2-3-х шагов.</a:t>
            </a:r>
          </a:p>
          <a:p>
            <a:r>
              <a:rPr lang="ru-RU" sz="1400" dirty="0" smtClean="0">
                <a:solidFill>
                  <a:schemeClr val="tx1">
                    <a:lumMod val="75000"/>
                    <a:lumOff val="25000"/>
                  </a:schemeClr>
                </a:solidFill>
                <a:latin typeface="Bookman Old Style" pitchFamily="18" charset="0"/>
              </a:rPr>
              <a:t>8. Нападающий удар с места с собственного набрасывания, по заданию.</a:t>
            </a:r>
          </a:p>
          <a:p>
            <a:r>
              <a:rPr lang="ru-RU" sz="1400" dirty="0" smtClean="0">
                <a:solidFill>
                  <a:schemeClr val="tx1">
                    <a:lumMod val="75000"/>
                    <a:lumOff val="25000"/>
                  </a:schemeClr>
                </a:solidFill>
                <a:latin typeface="Bookman Old Style" pitchFamily="18" charset="0"/>
              </a:rPr>
              <a:t>9. Нападающий удар в прыжке с одного, двух, трех шагов, с собственного набрасывания, по заданию.</a:t>
            </a:r>
          </a:p>
          <a:p>
            <a:r>
              <a:rPr lang="ru-RU" sz="1400" dirty="0" smtClean="0">
                <a:solidFill>
                  <a:schemeClr val="tx1">
                    <a:lumMod val="75000"/>
                    <a:lumOff val="25000"/>
                  </a:schemeClr>
                </a:solidFill>
                <a:latin typeface="Bookman Old Style" pitchFamily="18" charset="0"/>
              </a:rPr>
              <a:t>10. Нападающий удар с места, у стены, с собственного набрасывания.</a:t>
            </a:r>
          </a:p>
          <a:p>
            <a:endParaRPr lang="ru-RU" sz="1400" dirty="0">
              <a:solidFill>
                <a:schemeClr val="tx1">
                  <a:lumMod val="75000"/>
                  <a:lumOff val="25000"/>
                </a:schemeClr>
              </a:solidFill>
              <a:latin typeface="Bookman Old Style" pitchFamily="18" charset="0"/>
            </a:endParaRPr>
          </a:p>
        </p:txBody>
      </p:sp>
      <p:sp>
        <p:nvSpPr>
          <p:cNvPr id="6" name="Содержимое 2"/>
          <p:cNvSpPr txBox="1">
            <a:spLocks/>
          </p:cNvSpPr>
          <p:nvPr/>
        </p:nvSpPr>
        <p:spPr>
          <a:xfrm>
            <a:off x="6248400" y="1447801"/>
            <a:ext cx="5266267" cy="4746096"/>
          </a:xfrm>
          <a:prstGeom prst="rect">
            <a:avLst/>
          </a:prstGeom>
        </p:spPr>
        <p:txBody>
          <a:bodyPr vert="horz" lIns="91440" tIns="45720" rIns="91440" bIns="45720" rtlCol="0">
            <a:normAutofit/>
          </a:bodyPr>
          <a:lstStyle/>
          <a:p>
            <a:pPr marL="228600" lvl="0" indent="-228600">
              <a:lnSpc>
                <a:spcPct val="90000"/>
              </a:lnSpc>
              <a:spcBef>
                <a:spcPts val="1000"/>
              </a:spcBef>
              <a:buFont typeface="Arial" panose="020B0604020202020204" pitchFamily="34" charset="0"/>
              <a:buChar char="•"/>
            </a:pPr>
            <a:r>
              <a:rPr lang="ru-RU" sz="1400" dirty="0" smtClean="0">
                <a:solidFill>
                  <a:schemeClr val="tx1">
                    <a:lumMod val="75000"/>
                    <a:lumOff val="25000"/>
                  </a:schemeClr>
                </a:solidFill>
                <a:latin typeface="Bookman Old Style" pitchFamily="18" charset="0"/>
              </a:rPr>
              <a:t>11. Нападающий удар у стены в пол, после отскока мяча от стены - следующий удар и т. д.</a:t>
            </a:r>
          </a:p>
          <a:p>
            <a:pPr marL="228600" lvl="0" indent="-228600">
              <a:lnSpc>
                <a:spcPct val="90000"/>
              </a:lnSpc>
              <a:spcBef>
                <a:spcPts val="1000"/>
              </a:spcBef>
              <a:buFont typeface="Arial" panose="020B0604020202020204" pitchFamily="34" charset="0"/>
              <a:buChar char="•"/>
            </a:pPr>
            <a:r>
              <a:rPr lang="ru-RU" sz="1400" dirty="0" smtClean="0">
                <a:solidFill>
                  <a:schemeClr val="tx1">
                    <a:lumMod val="75000"/>
                    <a:lumOff val="25000"/>
                  </a:schemeClr>
                </a:solidFill>
                <a:latin typeface="Bookman Old Style" pitchFamily="18" charset="0"/>
              </a:rPr>
              <a:t>12. То же, но в прыжке.</a:t>
            </a:r>
          </a:p>
          <a:p>
            <a:pPr marL="228600" lvl="0" indent="-228600">
              <a:lnSpc>
                <a:spcPct val="90000"/>
              </a:lnSpc>
              <a:spcBef>
                <a:spcPts val="1000"/>
              </a:spcBef>
              <a:buFont typeface="Arial" panose="020B0604020202020204" pitchFamily="34" charset="0"/>
              <a:buChar char="•"/>
            </a:pPr>
            <a:r>
              <a:rPr lang="ru-RU" sz="1400" dirty="0" smtClean="0">
                <a:solidFill>
                  <a:schemeClr val="tx1">
                    <a:lumMod val="75000"/>
                    <a:lumOff val="25000"/>
                  </a:schemeClr>
                </a:solidFill>
                <a:latin typeface="Bookman Old Style" pitchFamily="18" charset="0"/>
              </a:rPr>
              <a:t>13. То же, но в прыжке после разбега.</a:t>
            </a:r>
          </a:p>
          <a:p>
            <a:pPr marL="228600" lvl="0" indent="-228600">
              <a:lnSpc>
                <a:spcPct val="90000"/>
              </a:lnSpc>
              <a:spcBef>
                <a:spcPts val="1000"/>
              </a:spcBef>
              <a:buFont typeface="Arial" panose="020B0604020202020204" pitchFamily="34" charset="0"/>
              <a:buChar char="•"/>
            </a:pPr>
            <a:r>
              <a:rPr lang="ru-RU" sz="1400" dirty="0" smtClean="0">
                <a:solidFill>
                  <a:schemeClr val="tx1">
                    <a:lumMod val="75000"/>
                    <a:lumOff val="25000"/>
                  </a:schemeClr>
                </a:solidFill>
                <a:latin typeface="Bookman Old Style" pitchFamily="18" charset="0"/>
              </a:rPr>
              <a:t>14. В парах. Стоя на месте, нападающий удар в партнера, с собственного набрасывания.</a:t>
            </a:r>
          </a:p>
          <a:p>
            <a:pPr marL="228600" lvl="0" indent="-228600">
              <a:lnSpc>
                <a:spcPct val="90000"/>
              </a:lnSpc>
              <a:spcBef>
                <a:spcPts val="1000"/>
              </a:spcBef>
              <a:buFont typeface="Arial" panose="020B0604020202020204" pitchFamily="34" charset="0"/>
              <a:buChar char="•"/>
            </a:pPr>
            <a:r>
              <a:rPr lang="ru-RU" sz="1400" dirty="0" smtClean="0">
                <a:solidFill>
                  <a:schemeClr val="tx1">
                    <a:lumMod val="75000"/>
                    <a:lumOff val="25000"/>
                  </a:schemeClr>
                </a:solidFill>
                <a:latin typeface="Bookman Old Style" pitchFamily="18" charset="0"/>
              </a:rPr>
              <a:t>15. То же, но нападающий удар в пол.</a:t>
            </a:r>
          </a:p>
          <a:p>
            <a:pPr marL="228600" lvl="0" indent="-228600">
              <a:lnSpc>
                <a:spcPct val="90000"/>
              </a:lnSpc>
              <a:spcBef>
                <a:spcPts val="1000"/>
              </a:spcBef>
              <a:buFont typeface="Arial" panose="020B0604020202020204" pitchFamily="34" charset="0"/>
              <a:buChar char="•"/>
            </a:pPr>
            <a:r>
              <a:rPr lang="ru-RU" sz="1400" dirty="0" smtClean="0">
                <a:solidFill>
                  <a:schemeClr val="tx1">
                    <a:lumMod val="75000"/>
                    <a:lumOff val="25000"/>
                  </a:schemeClr>
                </a:solidFill>
                <a:latin typeface="Bookman Old Style" pitchFamily="18" charset="0"/>
              </a:rPr>
              <a:t>16. В парах. Нападающий удар в прыжке в партнера, с собственного набрасывания.</a:t>
            </a:r>
          </a:p>
          <a:p>
            <a:pPr marL="228600" lvl="0" indent="-228600">
              <a:lnSpc>
                <a:spcPct val="90000"/>
              </a:lnSpc>
              <a:spcBef>
                <a:spcPts val="1000"/>
              </a:spcBef>
              <a:buFont typeface="Arial" panose="020B0604020202020204" pitchFamily="34" charset="0"/>
              <a:buChar char="•"/>
            </a:pPr>
            <a:r>
              <a:rPr lang="ru-RU" sz="1400" dirty="0" smtClean="0">
                <a:solidFill>
                  <a:schemeClr val="tx1">
                    <a:lumMod val="75000"/>
                    <a:lumOff val="25000"/>
                  </a:schemeClr>
                </a:solidFill>
                <a:latin typeface="Bookman Old Style" pitchFamily="18" charset="0"/>
              </a:rPr>
              <a:t>17. Нападающий удар с места по подвесному мячу.</a:t>
            </a:r>
          </a:p>
          <a:p>
            <a:pPr marL="228600" lvl="0" indent="-228600">
              <a:lnSpc>
                <a:spcPct val="90000"/>
              </a:lnSpc>
              <a:spcBef>
                <a:spcPts val="1000"/>
              </a:spcBef>
              <a:buFont typeface="Arial" panose="020B0604020202020204" pitchFamily="34" charset="0"/>
              <a:buChar char="•"/>
            </a:pPr>
            <a:r>
              <a:rPr lang="ru-RU" sz="1400" dirty="0" smtClean="0">
                <a:solidFill>
                  <a:schemeClr val="tx1">
                    <a:lumMod val="75000"/>
                    <a:lumOff val="25000"/>
                  </a:schemeClr>
                </a:solidFill>
                <a:latin typeface="Bookman Old Style" pitchFamily="18" charset="0"/>
              </a:rPr>
              <a:t>18. То же, но в прыжке.</a:t>
            </a:r>
          </a:p>
          <a:p>
            <a:pPr marL="228600" lvl="0" indent="-228600">
              <a:lnSpc>
                <a:spcPct val="90000"/>
              </a:lnSpc>
              <a:spcBef>
                <a:spcPts val="1000"/>
              </a:spcBef>
              <a:buFont typeface="Arial" panose="020B0604020202020204" pitchFamily="34" charset="0"/>
              <a:buChar char="•"/>
            </a:pPr>
            <a:r>
              <a:rPr lang="ru-RU" sz="1400" dirty="0" smtClean="0">
                <a:solidFill>
                  <a:schemeClr val="tx1">
                    <a:lumMod val="75000"/>
                    <a:lumOff val="25000"/>
                  </a:schemeClr>
                </a:solidFill>
                <a:latin typeface="Bookman Old Style" pitchFamily="18" charset="0"/>
              </a:rPr>
              <a:t>19. Нападающий удар по мячу на амортизаторах.</a:t>
            </a:r>
          </a:p>
          <a:p>
            <a:pPr marL="228600" lvl="0" indent="-228600">
              <a:lnSpc>
                <a:spcPct val="90000"/>
              </a:lnSpc>
              <a:spcBef>
                <a:spcPts val="1000"/>
              </a:spcBef>
              <a:buFont typeface="Arial" panose="020B0604020202020204" pitchFamily="34" charset="0"/>
              <a:buChar char="•"/>
            </a:pPr>
            <a:r>
              <a:rPr lang="ru-RU" sz="1400" dirty="0" smtClean="0">
                <a:solidFill>
                  <a:schemeClr val="tx1">
                    <a:lumMod val="75000"/>
                    <a:lumOff val="25000"/>
                  </a:schemeClr>
                </a:solidFill>
                <a:latin typeface="Bookman Old Style" pitchFamily="18" charset="0"/>
              </a:rPr>
              <a:t>20. Нападающий удар по мячу в держателях.</a:t>
            </a:r>
          </a:p>
        </p:txBody>
      </p: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chemeClr val="tx1">
                    <a:lumMod val="75000"/>
                    <a:lumOff val="25000"/>
                  </a:schemeClr>
                </a:solidFill>
                <a:latin typeface="Bookman Old Style" pitchFamily="18" charset="0"/>
              </a:rPr>
              <a:t>Площадка для игры в волейбол</a:t>
            </a:r>
            <a:endParaRPr lang="ru-RU" b="1" dirty="0">
              <a:solidFill>
                <a:schemeClr val="tx1">
                  <a:lumMod val="75000"/>
                  <a:lumOff val="25000"/>
                </a:schemeClr>
              </a:solidFill>
              <a:latin typeface="Bookman Old Style" pitchFamily="18" charset="0"/>
            </a:endParaRPr>
          </a:p>
        </p:txBody>
      </p:sp>
      <p:sp>
        <p:nvSpPr>
          <p:cNvPr id="5" name="Содержимое 4"/>
          <p:cNvSpPr>
            <a:spLocks noGrp="1"/>
          </p:cNvSpPr>
          <p:nvPr>
            <p:ph idx="1"/>
          </p:nvPr>
        </p:nvSpPr>
        <p:spPr/>
        <p:txBody>
          <a:bodyPr/>
          <a:lstStyle/>
          <a:p>
            <a:endParaRPr lang="ru-RU"/>
          </a:p>
        </p:txBody>
      </p:sp>
      <p:pic>
        <p:nvPicPr>
          <p:cNvPr id="2051" name="Picture 3"/>
          <p:cNvPicPr>
            <a:picLocks noChangeAspect="1" noChangeArrowheads="1"/>
          </p:cNvPicPr>
          <p:nvPr/>
        </p:nvPicPr>
        <p:blipFill>
          <a:blip r:embed="rId2" cstate="screen"/>
          <a:srcRect/>
          <a:stretch>
            <a:fillRect/>
          </a:stretch>
        </p:blipFill>
        <p:spPr bwMode="auto">
          <a:xfrm>
            <a:off x="2275416" y="2129897"/>
            <a:ext cx="7658100" cy="3800475"/>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838200" y="321733"/>
            <a:ext cx="10515600" cy="5855230"/>
          </a:xfrm>
        </p:spPr>
        <p:txBody>
          <a:bodyPr>
            <a:normAutofit/>
          </a:bodyPr>
          <a:lstStyle/>
          <a:p>
            <a:r>
              <a:rPr lang="ru-RU" sz="2000" b="1" dirty="0" smtClean="0">
                <a:solidFill>
                  <a:schemeClr val="tx1">
                    <a:lumMod val="75000"/>
                    <a:lumOff val="25000"/>
                  </a:schemeClr>
                </a:solidFill>
                <a:latin typeface="Bookman Old Style" pitchFamily="18" charset="0"/>
              </a:rPr>
              <a:t>Нападающий удар в волейболе</a:t>
            </a:r>
            <a:r>
              <a:rPr lang="ru-RU" sz="2000" dirty="0" smtClean="0">
                <a:latin typeface="Bookman Old Style" pitchFamily="18" charset="0"/>
              </a:rPr>
              <a:t> </a:t>
            </a:r>
            <a:r>
              <a:rPr lang="ru-RU" sz="2000" dirty="0" smtClean="0">
                <a:solidFill>
                  <a:schemeClr val="tx1">
                    <a:lumMod val="75000"/>
                    <a:lumOff val="25000"/>
                  </a:schemeClr>
                </a:solidFill>
                <a:latin typeface="Bookman Old Style" pitchFamily="18" charset="0"/>
              </a:rPr>
              <a:t>в большинстве случаев является завершением розыгрыша мяча на своей площадке, цель которого выигрыш очка в свою пользу.</a:t>
            </a:r>
          </a:p>
          <a:p>
            <a:r>
              <a:rPr lang="ru-RU" sz="1800" dirty="0" smtClean="0">
                <a:solidFill>
                  <a:schemeClr val="tx1">
                    <a:lumMod val="75000"/>
                    <a:lumOff val="25000"/>
                  </a:schemeClr>
                </a:solidFill>
                <a:latin typeface="Bookman Old Style" pitchFamily="18" charset="0"/>
              </a:rPr>
              <a:t>Атака приносит команде около 60% очков. При должных навыках, профессионалы придают мячу ускорение до 130 км./ч. Вся игра команды должна быть нацелена на создание максимально благоприятной ситуации для нападающего удара.</a:t>
            </a:r>
            <a:endParaRPr lang="ru-RU" sz="1800" dirty="0">
              <a:solidFill>
                <a:schemeClr val="tx1">
                  <a:lumMod val="75000"/>
                  <a:lumOff val="25000"/>
                </a:schemeClr>
              </a:solidFill>
              <a:latin typeface="Bookman Old Style" pitchFamily="18" charset="0"/>
            </a:endParaRPr>
          </a:p>
        </p:txBody>
      </p:sp>
      <p:pic>
        <p:nvPicPr>
          <p:cNvPr id="1026" name="Picture 2"/>
          <p:cNvPicPr>
            <a:picLocks noChangeAspect="1" noChangeArrowheads="1"/>
          </p:cNvPicPr>
          <p:nvPr/>
        </p:nvPicPr>
        <p:blipFill>
          <a:blip r:embed="rId2" cstate="screen"/>
          <a:srcRect/>
          <a:stretch>
            <a:fillRect/>
          </a:stretch>
        </p:blipFill>
        <p:spPr bwMode="auto">
          <a:xfrm>
            <a:off x="1101735" y="2227302"/>
            <a:ext cx="9995848" cy="3860231"/>
          </a:xfrm>
          <a:prstGeom prst="rect">
            <a:avLst/>
          </a:prstGeom>
          <a:noFill/>
          <a:ln w="9525">
            <a:noFill/>
            <a:miter lim="800000"/>
            <a:headEnd/>
            <a:tailEnd/>
          </a:ln>
        </p:spPr>
      </p:pic>
    </p:spTree>
  </p:cSld>
  <p:clrMapOvr>
    <a:masterClrMapping/>
  </p:clrMapOvr>
  <p:transition>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chemeClr val="tx1">
                    <a:lumMod val="75000"/>
                    <a:lumOff val="25000"/>
                  </a:schemeClr>
                </a:solidFill>
                <a:latin typeface="Bookman Old Style" pitchFamily="18" charset="0"/>
              </a:rPr>
              <a:t>Техника выполнения</a:t>
            </a:r>
            <a:endParaRPr lang="ru-RU" b="1" dirty="0">
              <a:solidFill>
                <a:schemeClr val="tx1">
                  <a:lumMod val="75000"/>
                  <a:lumOff val="25000"/>
                </a:schemeClr>
              </a:solidFill>
              <a:latin typeface="Bookman Old Style" pitchFamily="18" charset="0"/>
            </a:endParaRPr>
          </a:p>
        </p:txBody>
      </p:sp>
      <p:sp>
        <p:nvSpPr>
          <p:cNvPr id="3" name="Содержимое 2"/>
          <p:cNvSpPr>
            <a:spLocks noGrp="1"/>
          </p:cNvSpPr>
          <p:nvPr>
            <p:ph idx="1"/>
          </p:nvPr>
        </p:nvSpPr>
        <p:spPr/>
        <p:txBody>
          <a:bodyPr>
            <a:normAutofit fontScale="40000" lnSpcReduction="20000"/>
          </a:bodyPr>
          <a:lstStyle/>
          <a:p>
            <a:r>
              <a:rPr lang="ru-RU" b="1" dirty="0" smtClean="0">
                <a:solidFill>
                  <a:schemeClr val="tx1">
                    <a:lumMod val="75000"/>
                    <a:lumOff val="25000"/>
                  </a:schemeClr>
                </a:solidFill>
              </a:rPr>
              <a:t>Занимаем подготовительную позицию для удара</a:t>
            </a:r>
            <a:r>
              <a:rPr lang="ru-RU" dirty="0" smtClean="0">
                <a:solidFill>
                  <a:schemeClr val="tx1">
                    <a:lumMod val="75000"/>
                    <a:lumOff val="25000"/>
                  </a:schemeClr>
                </a:solidFill>
              </a:rPr>
              <a:t>. Ноги </a:t>
            </a:r>
            <a:r>
              <a:rPr lang="ru-RU" dirty="0" err="1" smtClean="0">
                <a:solidFill>
                  <a:schemeClr val="tx1">
                    <a:lumMod val="75000"/>
                    <a:lumOff val="25000"/>
                  </a:schemeClr>
                </a:solidFill>
              </a:rPr>
              <a:t>присогнуты</a:t>
            </a:r>
            <a:r>
              <a:rPr lang="ru-RU" dirty="0" smtClean="0">
                <a:solidFill>
                  <a:schemeClr val="tx1">
                    <a:lumMod val="75000"/>
                    <a:lumOff val="25000"/>
                  </a:schemeClr>
                </a:solidFill>
              </a:rPr>
              <a:t> в коленях. Если нападающий правша, ставим правую ногу на полшага вперед. Если левша — то левую ногу.</a:t>
            </a:r>
          </a:p>
          <a:p>
            <a:r>
              <a:rPr lang="ru-RU" b="1" dirty="0" smtClean="0">
                <a:solidFill>
                  <a:schemeClr val="tx1">
                    <a:lumMod val="75000"/>
                    <a:lumOff val="25000"/>
                  </a:schemeClr>
                </a:solidFill>
              </a:rPr>
              <a:t>Первый шаг на удар</a:t>
            </a:r>
            <a:r>
              <a:rPr lang="ru-RU" dirty="0" smtClean="0">
                <a:solidFill>
                  <a:schemeClr val="tx1">
                    <a:lumMod val="75000"/>
                    <a:lumOff val="25000"/>
                  </a:schemeClr>
                </a:solidFill>
              </a:rPr>
              <a:t>. Первый шаг самый медленный, примерочный. Делается в тот момент, когда связующий выпускает мяч из рук, делая пас. Тело </a:t>
            </a:r>
            <a:r>
              <a:rPr lang="ru-RU" dirty="0" err="1" smtClean="0">
                <a:solidFill>
                  <a:schemeClr val="tx1">
                    <a:lumMod val="75000"/>
                    <a:lumOff val="25000"/>
                  </a:schemeClr>
                </a:solidFill>
              </a:rPr>
              <a:t>полурасслаблено</a:t>
            </a:r>
            <a:r>
              <a:rPr lang="ru-RU" dirty="0" smtClean="0">
                <a:solidFill>
                  <a:schemeClr val="tx1">
                    <a:lumMod val="75000"/>
                    <a:lumOff val="25000"/>
                  </a:schemeClr>
                </a:solidFill>
              </a:rPr>
              <a:t>. Внимательно смотрим за мячом. Если нападающий правша, шагаем с левой ноги. Если левша — с правой.</a:t>
            </a:r>
          </a:p>
          <a:p>
            <a:r>
              <a:rPr lang="ru-RU" b="1" dirty="0" smtClean="0">
                <a:solidFill>
                  <a:schemeClr val="tx1">
                    <a:lumMod val="75000"/>
                    <a:lumOff val="25000"/>
                  </a:schemeClr>
                </a:solidFill>
              </a:rPr>
              <a:t>Второй шаг</a:t>
            </a:r>
            <a:r>
              <a:rPr lang="ru-RU" dirty="0" smtClean="0">
                <a:solidFill>
                  <a:schemeClr val="tx1">
                    <a:lumMod val="75000"/>
                    <a:lumOff val="25000"/>
                  </a:schemeClr>
                </a:solidFill>
              </a:rPr>
              <a:t>. Ускоряемся. Отводим руки назад и в стороны для будущего замаха. Очень важный шаг. Игрок уже должен провести внутренний расчет: в каком месте и с какой высоты он будет снимать мяч, не касаясь сетки и не заступая на площадку противника.</a:t>
            </a:r>
          </a:p>
          <a:p>
            <a:r>
              <a:rPr lang="ru-RU" b="1" dirty="0" smtClean="0">
                <a:solidFill>
                  <a:schemeClr val="tx1">
                    <a:lumMod val="75000"/>
                    <a:lumOff val="25000"/>
                  </a:schemeClr>
                </a:solidFill>
              </a:rPr>
              <a:t>Третий шаг</a:t>
            </a:r>
            <a:r>
              <a:rPr lang="ru-RU" dirty="0" smtClean="0">
                <a:solidFill>
                  <a:schemeClr val="tx1">
                    <a:lumMod val="75000"/>
                    <a:lumOff val="25000"/>
                  </a:schemeClr>
                </a:solidFill>
              </a:rPr>
              <a:t>. Состоит из двух «полушагов»: стопорящего и приставного. Игрок резко останавливается, приседает и готовится для предстоящего прыжка. Руки разведены назад и в стороны. Пальцы растопырены. Стопы должны быть параллельны и на небольшом расстоянии друг от друга (~50-60 см). Делаем вдох.</a:t>
            </a:r>
          </a:p>
          <a:p>
            <a:r>
              <a:rPr lang="ru-RU" b="1" dirty="0" smtClean="0">
                <a:solidFill>
                  <a:schemeClr val="tx1">
                    <a:lumMod val="75000"/>
                    <a:lumOff val="25000"/>
                  </a:schemeClr>
                </a:solidFill>
              </a:rPr>
              <a:t>Замах руками</a:t>
            </a:r>
            <a:r>
              <a:rPr lang="ru-RU" dirty="0" smtClean="0">
                <a:solidFill>
                  <a:schemeClr val="tx1">
                    <a:lumMod val="75000"/>
                    <a:lumOff val="25000"/>
                  </a:schemeClr>
                </a:solidFill>
              </a:rPr>
              <a:t>. Обе почти выпрямленные руки отводятся до предела назад. Размах руками помогает сохранить динамику разбега и равновесие игрока. Помогает максимально вложиться в прыжок.</a:t>
            </a:r>
          </a:p>
          <a:p>
            <a:r>
              <a:rPr lang="ru-RU" b="1" dirty="0" smtClean="0">
                <a:solidFill>
                  <a:schemeClr val="tx1">
                    <a:lumMod val="75000"/>
                    <a:lumOff val="25000"/>
                  </a:schemeClr>
                </a:solidFill>
              </a:rPr>
              <a:t>Толчок</a:t>
            </a:r>
            <a:r>
              <a:rPr lang="ru-RU" dirty="0" smtClean="0">
                <a:solidFill>
                  <a:schemeClr val="tx1">
                    <a:lumMod val="75000"/>
                    <a:lumOff val="25000"/>
                  </a:schemeClr>
                </a:solidFill>
              </a:rPr>
              <a:t>. Время отталкивания после шага приставной ноги должно быть минимальным. Присели и сразу выбросили корпус вверх и чуть вперед. Ноги держим вместе. Ни в коем случае не разбрасываем ноги в стороны. Отталкиваемся максимально сильно, стараясь прыгнуть как можно выше.</a:t>
            </a:r>
          </a:p>
          <a:p>
            <a:r>
              <a:rPr lang="ru-RU" b="1" dirty="0" smtClean="0">
                <a:solidFill>
                  <a:schemeClr val="tx1">
                    <a:lumMod val="75000"/>
                    <a:lumOff val="25000"/>
                  </a:schemeClr>
                </a:solidFill>
              </a:rPr>
              <a:t>Маховое движение руками вверх</a:t>
            </a:r>
            <a:r>
              <a:rPr lang="ru-RU" dirty="0" smtClean="0">
                <a:solidFill>
                  <a:schemeClr val="tx1">
                    <a:lumMod val="75000"/>
                    <a:lumOff val="25000"/>
                  </a:schemeClr>
                </a:solidFill>
              </a:rPr>
              <a:t>. Если игрок правша, резко заводим правую руку за спину, разворачивая корпус для удара. Прямую левую руку выводим вперед: она служит «мушкой» для прицела. Для левши замахиваемся левой, прицеливаемся правой. Важный момент: кисть нападающей руки должна быть параллельна этой руке. Не загибаем кисть! Локоть не отводим в сторону. Держим его параллельно голове. Мяч находится </a:t>
            </a:r>
            <a:r>
              <a:rPr lang="ru-RU" b="1" dirty="0" smtClean="0">
                <a:solidFill>
                  <a:schemeClr val="tx1">
                    <a:lumMod val="75000"/>
                    <a:lumOff val="25000"/>
                  </a:schemeClr>
                </a:solidFill>
              </a:rPr>
              <a:t>перед корпусом</a:t>
            </a:r>
            <a:r>
              <a:rPr lang="ru-RU" dirty="0" smtClean="0">
                <a:solidFill>
                  <a:schemeClr val="tx1">
                    <a:lumMod val="75000"/>
                    <a:lumOff val="25000"/>
                  </a:schemeClr>
                </a:solidFill>
              </a:rPr>
              <a:t> атакующего.</a:t>
            </a:r>
          </a:p>
          <a:p>
            <a:r>
              <a:rPr lang="ru-RU" b="1" dirty="0" smtClean="0">
                <a:solidFill>
                  <a:schemeClr val="tx1">
                    <a:lumMod val="75000"/>
                    <a:lumOff val="25000"/>
                  </a:schemeClr>
                </a:solidFill>
              </a:rPr>
              <a:t>Контроль площадки противника периферическим зрением</a:t>
            </a:r>
            <a:r>
              <a:rPr lang="ru-RU" dirty="0" smtClean="0">
                <a:solidFill>
                  <a:schemeClr val="tx1">
                    <a:lumMod val="75000"/>
                    <a:lumOff val="25000"/>
                  </a:schemeClr>
                </a:solidFill>
              </a:rPr>
              <a:t>. Для наибольшей эффективности удара, во время прыжка и замаха атакующий игрок должен не только следить за мячом и его траекторией, но и боковым зрением наблюдать за площадкой противника. Это даст информацию о наиболее слабых зонах, куда можно нанести удар (например, зона со слабым игроком или пустое, незащищенное место), а также о позиции блокирующего игрока.</a:t>
            </a:r>
          </a:p>
          <a:p>
            <a:r>
              <a:rPr lang="ru-RU" b="1" dirty="0" smtClean="0">
                <a:solidFill>
                  <a:schemeClr val="tx1">
                    <a:lumMod val="75000"/>
                    <a:lumOff val="25000"/>
                  </a:schemeClr>
                </a:solidFill>
              </a:rPr>
              <a:t>Удар</a:t>
            </a:r>
            <a:r>
              <a:rPr lang="ru-RU" dirty="0" smtClean="0">
                <a:solidFill>
                  <a:schemeClr val="tx1">
                    <a:lumMod val="75000"/>
                    <a:lumOff val="25000"/>
                  </a:schemeClr>
                </a:solidFill>
              </a:rPr>
              <a:t>. Начинается с разворота корпуса вокруг своей оси, затем включается плечо бьющей руки. Бьющая рука выпрямляется и наносит максимально сильный удар по мячу. Удар должен приходиться ровно в центр мяча ладонью: таким образом повышается контроль удара. Пальцы растопырены. Делаем выдох. Провожаем мяч рукой в нужном направлении. Загибаем кисть, чтобы мяч попал в поле противника, а не в аут.</a:t>
            </a:r>
          </a:p>
          <a:p>
            <a:r>
              <a:rPr lang="ru-RU" b="1" dirty="0" smtClean="0">
                <a:solidFill>
                  <a:schemeClr val="tx1">
                    <a:lumMod val="75000"/>
                    <a:lumOff val="25000"/>
                  </a:schemeClr>
                </a:solidFill>
              </a:rPr>
              <a:t>Приземление</a:t>
            </a:r>
            <a:r>
              <a:rPr lang="ru-RU" dirty="0" smtClean="0">
                <a:solidFill>
                  <a:schemeClr val="tx1">
                    <a:lumMod val="75000"/>
                    <a:lumOff val="25000"/>
                  </a:schemeClr>
                </a:solidFill>
              </a:rPr>
              <a:t>. Очень важно контролировать свое тело и после удара. Приземляемся на полусогнутые ноги. Не задеваем сетку! Не заступаем на площадку противника! Если что-то из этого произошло, то, как бы хорош ни был удар, очко засчитается в пользу противника.</a:t>
            </a:r>
          </a:p>
          <a:p>
            <a:endParaRPr lang="ru-RU" dirty="0">
              <a:solidFill>
                <a:schemeClr val="tx1">
                  <a:lumMod val="75000"/>
                  <a:lumOff val="25000"/>
                </a:schemeClr>
              </a:solidFill>
            </a:endParaRPr>
          </a:p>
        </p:txBody>
      </p:sp>
    </p:spTree>
  </p:cSld>
  <p:clrMapOvr>
    <a:masterClrMapping/>
  </p:clrMapOvr>
  <p:transition>
    <p:cut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chemeClr val="tx1">
                    <a:lumMod val="75000"/>
                    <a:lumOff val="25000"/>
                  </a:schemeClr>
                </a:solidFill>
                <a:latin typeface="Bookman Old Style" pitchFamily="18" charset="0"/>
              </a:rPr>
              <a:t>Наглядное изображение техники</a:t>
            </a:r>
            <a:endParaRPr lang="ru-RU" b="1" dirty="0">
              <a:solidFill>
                <a:schemeClr val="tx1">
                  <a:lumMod val="75000"/>
                  <a:lumOff val="25000"/>
                </a:schemeClr>
              </a:solidFill>
              <a:latin typeface="Bookman Old Style" pitchFamily="18" charset="0"/>
            </a:endParaRPr>
          </a:p>
        </p:txBody>
      </p:sp>
      <p:pic>
        <p:nvPicPr>
          <p:cNvPr id="3075" name="Picture 3"/>
          <p:cNvPicPr>
            <a:picLocks noGrp="1" noChangeAspect="1" noChangeArrowheads="1"/>
          </p:cNvPicPr>
          <p:nvPr>
            <p:ph idx="1"/>
          </p:nvPr>
        </p:nvPicPr>
        <p:blipFill>
          <a:blip r:embed="rId2" cstate="screen"/>
          <a:srcRect/>
          <a:stretch>
            <a:fillRect/>
          </a:stretch>
        </p:blipFill>
        <p:spPr bwMode="auto">
          <a:xfrm>
            <a:off x="169333" y="1498601"/>
            <a:ext cx="6146800" cy="4250268"/>
          </a:xfrm>
          <a:prstGeom prst="rect">
            <a:avLst/>
          </a:prstGeom>
          <a:noFill/>
          <a:ln w="9525">
            <a:noFill/>
            <a:miter lim="800000"/>
            <a:headEnd/>
            <a:tailEnd/>
          </a:ln>
        </p:spPr>
      </p:pic>
      <p:pic>
        <p:nvPicPr>
          <p:cNvPr id="3076" name="Picture 4"/>
          <p:cNvPicPr>
            <a:picLocks noChangeAspect="1" noChangeArrowheads="1"/>
          </p:cNvPicPr>
          <p:nvPr/>
        </p:nvPicPr>
        <p:blipFill>
          <a:blip r:embed="rId3" cstate="screen"/>
          <a:srcRect/>
          <a:stretch>
            <a:fillRect/>
          </a:stretch>
        </p:blipFill>
        <p:spPr bwMode="auto">
          <a:xfrm>
            <a:off x="5672666" y="1498601"/>
            <a:ext cx="6316134" cy="4250266"/>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solidFill>
                  <a:schemeClr val="tx1">
                    <a:lumMod val="75000"/>
                    <a:lumOff val="25000"/>
                  </a:schemeClr>
                </a:solidFill>
                <a:latin typeface="Bookman Old Style" pitchFamily="18" charset="0"/>
              </a:rPr>
              <a:t>3 распространенные ошибки при нападающем ударе</a:t>
            </a:r>
            <a:r>
              <a:rPr lang="ru-RU" dirty="0" smtClean="0"/>
              <a:t/>
            </a:r>
            <a:br>
              <a:rPr lang="ru-RU" dirty="0" smtClean="0"/>
            </a:br>
            <a:endParaRPr lang="ru-RU" dirty="0"/>
          </a:p>
        </p:txBody>
      </p:sp>
      <p:sp>
        <p:nvSpPr>
          <p:cNvPr id="3" name="Содержимое 2"/>
          <p:cNvSpPr>
            <a:spLocks noGrp="1"/>
          </p:cNvSpPr>
          <p:nvPr>
            <p:ph idx="1"/>
          </p:nvPr>
        </p:nvSpPr>
        <p:spPr>
          <a:xfrm>
            <a:off x="855133" y="1436158"/>
            <a:ext cx="10515600" cy="4351338"/>
          </a:xfrm>
        </p:spPr>
        <p:txBody>
          <a:bodyPr>
            <a:normAutofit lnSpcReduction="10000"/>
          </a:bodyPr>
          <a:lstStyle/>
          <a:p>
            <a:r>
              <a:rPr lang="ru-RU" sz="1600" dirty="0" smtClean="0">
                <a:solidFill>
                  <a:schemeClr val="tx1">
                    <a:lumMod val="75000"/>
                    <a:lumOff val="25000"/>
                  </a:schemeClr>
                </a:solidFill>
                <a:latin typeface="Bookman Old Style" pitchFamily="18" charset="0"/>
              </a:rPr>
              <a:t>Неправильная работа ног. При приближении к сетке игрок начинает шагать не с той ноги, что в свою очередь негативно сказывается на завершении удара. Если волейболист правша — то его первый шаг должен быть сделан левой ногой, а если левша — правой.</a:t>
            </a:r>
          </a:p>
          <a:p>
            <a:r>
              <a:rPr lang="ru-RU" sz="1600" dirty="0" err="1" smtClean="0">
                <a:solidFill>
                  <a:schemeClr val="tx1">
                    <a:lumMod val="75000"/>
                    <a:lumOff val="25000"/>
                  </a:schemeClr>
                </a:solidFill>
                <a:latin typeface="Bookman Old Style" pitchFamily="18" charset="0"/>
              </a:rPr>
              <a:t>Забегание</a:t>
            </a:r>
            <a:r>
              <a:rPr lang="ru-RU" sz="1600" dirty="0" smtClean="0">
                <a:solidFill>
                  <a:schemeClr val="tx1">
                    <a:lumMod val="75000"/>
                    <a:lumOff val="25000"/>
                  </a:schemeClr>
                </a:solidFill>
                <a:latin typeface="Bookman Old Style" pitchFamily="18" charset="0"/>
              </a:rPr>
              <a:t> под мяч. У некоторых нападающих есть тенденция забегать далеко под мяч, а затем им приходится сильно отклоняться для удара, который уже не будет эффективным. Чтобы подобную ошибку не допускать в будущем, внимательно следите за действиями пасующего, и как только тот начнёт выпускать мяч из кистей рук, начинайте движение.</a:t>
            </a:r>
          </a:p>
          <a:p>
            <a:r>
              <a:rPr lang="ru-RU" sz="1600" dirty="0" smtClean="0">
                <a:solidFill>
                  <a:schemeClr val="tx1">
                    <a:lumMod val="75000"/>
                    <a:lumOff val="25000"/>
                  </a:schemeClr>
                </a:solidFill>
                <a:latin typeface="Bookman Old Style" pitchFamily="18" charset="0"/>
              </a:rPr>
              <a:t>Частое попадание в сетку. Такое происходит по трём причинам: </a:t>
            </a:r>
          </a:p>
          <a:p>
            <a:pPr>
              <a:buNone/>
            </a:pPr>
            <a:r>
              <a:rPr lang="ru-RU" sz="1600" dirty="0" smtClean="0">
                <a:solidFill>
                  <a:schemeClr val="tx1">
                    <a:lumMod val="75000"/>
                    <a:lumOff val="25000"/>
                  </a:schemeClr>
                </a:solidFill>
                <a:latin typeface="Bookman Old Style" pitchFamily="18" charset="0"/>
              </a:rPr>
              <a:t>   1) пасующий набрасывает близко мяч к сетке; </a:t>
            </a:r>
          </a:p>
          <a:p>
            <a:pPr>
              <a:buNone/>
            </a:pPr>
            <a:r>
              <a:rPr lang="ru-RU" sz="1600" dirty="0" smtClean="0">
                <a:solidFill>
                  <a:schemeClr val="tx1">
                    <a:lumMod val="75000"/>
                    <a:lumOff val="25000"/>
                  </a:schemeClr>
                </a:solidFill>
                <a:latin typeface="Bookman Old Style" pitchFamily="18" charset="0"/>
              </a:rPr>
              <a:t>   2) нападающий прыгает в длину, а не вверх; </a:t>
            </a:r>
          </a:p>
          <a:p>
            <a:pPr>
              <a:buNone/>
            </a:pPr>
            <a:r>
              <a:rPr lang="ru-RU" sz="1600" dirty="0" smtClean="0">
                <a:solidFill>
                  <a:schemeClr val="tx1">
                    <a:lumMod val="75000"/>
                    <a:lumOff val="25000"/>
                  </a:schemeClr>
                </a:solidFill>
                <a:latin typeface="Bookman Old Style" pitchFamily="18" charset="0"/>
              </a:rPr>
              <a:t>   3) нападающий долго зависает в воздухе и только при опускании, когда игровой снаряд находится вблизи ленты — начинает атаковать. </a:t>
            </a:r>
          </a:p>
          <a:p>
            <a:pPr>
              <a:buNone/>
            </a:pPr>
            <a:r>
              <a:rPr lang="ru-RU" sz="1600" dirty="0" smtClean="0">
                <a:solidFill>
                  <a:schemeClr val="tx1">
                    <a:lumMod val="75000"/>
                    <a:lumOff val="25000"/>
                  </a:schemeClr>
                </a:solidFill>
                <a:latin typeface="Bookman Old Style" pitchFamily="18" charset="0"/>
              </a:rPr>
              <a:t>В первом эпизоде виноват связующий — ему нужно отдавать передачу точнее, немного дальше от сетки. Во втором случае волейболисту придётся повторно пройти обучение технике выполнению нападающего удара, иначе заучено не правильно. Ну и в третьем моменте, тут атакующему стоит потренироваться бить с наивысшей точки, а не у самой ленты сетки.</a:t>
            </a:r>
          </a:p>
          <a:p>
            <a:endParaRPr lang="ru-RU" dirty="0"/>
          </a:p>
        </p:txBody>
      </p:sp>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chemeClr val="tx1">
                    <a:lumMod val="75000"/>
                    <a:lumOff val="25000"/>
                  </a:schemeClr>
                </a:solidFill>
                <a:latin typeface="Bookman Old Style" pitchFamily="18" charset="0"/>
              </a:rPr>
              <a:t>Разновидности нападающих ударов</a:t>
            </a:r>
            <a:endParaRPr lang="ru-RU" b="1" dirty="0">
              <a:solidFill>
                <a:schemeClr val="tx1">
                  <a:lumMod val="75000"/>
                  <a:lumOff val="25000"/>
                </a:schemeClr>
              </a:solidFill>
              <a:latin typeface="Bookman Old Style" pitchFamily="18" charset="0"/>
            </a:endParaRPr>
          </a:p>
        </p:txBody>
      </p:sp>
      <p:sp>
        <p:nvSpPr>
          <p:cNvPr id="3" name="Содержимое 2"/>
          <p:cNvSpPr>
            <a:spLocks noGrp="1"/>
          </p:cNvSpPr>
          <p:nvPr>
            <p:ph idx="1"/>
          </p:nvPr>
        </p:nvSpPr>
        <p:spPr>
          <a:xfrm>
            <a:off x="838198" y="1825625"/>
            <a:ext cx="2192869" cy="4351338"/>
          </a:xfrm>
        </p:spPr>
        <p:txBody>
          <a:bodyPr>
            <a:normAutofit/>
          </a:bodyPr>
          <a:lstStyle/>
          <a:p>
            <a:r>
              <a:rPr lang="ru-RU" sz="2000" dirty="0" smtClean="0">
                <a:solidFill>
                  <a:schemeClr val="tx1">
                    <a:lumMod val="75000"/>
                    <a:lumOff val="25000"/>
                  </a:schemeClr>
                </a:solidFill>
                <a:latin typeface="Bookman Old Style" pitchFamily="18" charset="0"/>
              </a:rPr>
              <a:t>Прямой нападающий удар.</a:t>
            </a:r>
          </a:p>
          <a:p>
            <a:endParaRPr lang="ru-RU" sz="2000" dirty="0" smtClean="0">
              <a:solidFill>
                <a:schemeClr val="tx1">
                  <a:lumMod val="75000"/>
                  <a:lumOff val="25000"/>
                </a:schemeClr>
              </a:solidFill>
              <a:latin typeface="Bookman Old Style" pitchFamily="18" charset="0"/>
            </a:endParaRPr>
          </a:p>
          <a:p>
            <a:endParaRPr lang="ru-RU" sz="2000" dirty="0" smtClean="0">
              <a:solidFill>
                <a:schemeClr val="tx1">
                  <a:lumMod val="75000"/>
                  <a:lumOff val="25000"/>
                </a:schemeClr>
              </a:solidFill>
              <a:latin typeface="Bookman Old Style" pitchFamily="18" charset="0"/>
            </a:endParaRPr>
          </a:p>
          <a:p>
            <a:endParaRPr lang="ru-RU" sz="2000" dirty="0" smtClean="0">
              <a:solidFill>
                <a:schemeClr val="tx1">
                  <a:lumMod val="75000"/>
                  <a:lumOff val="25000"/>
                </a:schemeClr>
              </a:solidFill>
              <a:latin typeface="Bookman Old Style" pitchFamily="18" charset="0"/>
            </a:endParaRPr>
          </a:p>
          <a:p>
            <a:r>
              <a:rPr lang="ru-RU" sz="2000" dirty="0" smtClean="0">
                <a:solidFill>
                  <a:schemeClr val="tx1">
                    <a:lumMod val="75000"/>
                    <a:lumOff val="25000"/>
                  </a:schemeClr>
                </a:solidFill>
                <a:latin typeface="Bookman Old Style" pitchFamily="18" charset="0"/>
              </a:rPr>
              <a:t>Боковой нападающий удар.</a:t>
            </a:r>
            <a:endParaRPr lang="ru-RU" sz="2000" dirty="0">
              <a:solidFill>
                <a:schemeClr val="tx1">
                  <a:lumMod val="75000"/>
                  <a:lumOff val="25000"/>
                </a:schemeClr>
              </a:solidFill>
              <a:latin typeface="Bookman Old Style" pitchFamily="18" charset="0"/>
            </a:endParaRPr>
          </a:p>
        </p:txBody>
      </p:sp>
      <p:pic>
        <p:nvPicPr>
          <p:cNvPr id="4098" name="Picture 2"/>
          <p:cNvPicPr>
            <a:picLocks noChangeAspect="1" noChangeArrowheads="1"/>
          </p:cNvPicPr>
          <p:nvPr/>
        </p:nvPicPr>
        <p:blipFill>
          <a:blip r:embed="rId2" cstate="screen"/>
          <a:srcRect/>
          <a:stretch>
            <a:fillRect/>
          </a:stretch>
        </p:blipFill>
        <p:spPr bwMode="auto">
          <a:xfrm>
            <a:off x="3043238" y="1702859"/>
            <a:ext cx="2273829" cy="1651387"/>
          </a:xfrm>
          <a:prstGeom prst="rect">
            <a:avLst/>
          </a:prstGeom>
          <a:noFill/>
          <a:ln w="9525">
            <a:noFill/>
            <a:miter lim="800000"/>
            <a:headEnd/>
            <a:tailEnd/>
          </a:ln>
        </p:spPr>
      </p:pic>
      <p:pic>
        <p:nvPicPr>
          <p:cNvPr id="4100" name="Picture 4"/>
          <p:cNvPicPr>
            <a:picLocks noChangeAspect="1" noChangeArrowheads="1"/>
          </p:cNvPicPr>
          <p:nvPr/>
        </p:nvPicPr>
        <p:blipFill>
          <a:blip r:embed="rId3" cstate="screen"/>
          <a:srcRect/>
          <a:stretch>
            <a:fillRect/>
          </a:stretch>
        </p:blipFill>
        <p:spPr bwMode="auto">
          <a:xfrm>
            <a:off x="3024716" y="3688822"/>
            <a:ext cx="2309284" cy="1823056"/>
          </a:xfrm>
          <a:prstGeom prst="rect">
            <a:avLst/>
          </a:prstGeom>
          <a:noFill/>
          <a:ln w="9525">
            <a:noFill/>
            <a:miter lim="800000"/>
            <a:headEnd/>
            <a:tailEnd/>
          </a:ln>
        </p:spPr>
      </p:pic>
      <p:sp>
        <p:nvSpPr>
          <p:cNvPr id="7" name="Содержимое 2"/>
          <p:cNvSpPr txBox="1">
            <a:spLocks/>
          </p:cNvSpPr>
          <p:nvPr/>
        </p:nvSpPr>
        <p:spPr>
          <a:xfrm>
            <a:off x="5647264" y="1800225"/>
            <a:ext cx="2192869" cy="4351338"/>
          </a:xfrm>
          <a:prstGeom prst="rect">
            <a:avLst/>
          </a:prstGeom>
        </p:spPr>
        <p:txBody>
          <a:bodyPr vert="horz" lIns="91440" tIns="45720" rIns="91440" bIns="45720" rtlCol="0">
            <a:normAutofit/>
          </a:bodyPr>
          <a:lstStyle/>
          <a:p>
            <a:pPr marL="228600" lvl="0" indent="-228600">
              <a:lnSpc>
                <a:spcPct val="90000"/>
              </a:lnSpc>
              <a:spcBef>
                <a:spcPts val="1000"/>
              </a:spcBef>
              <a:buFont typeface="Arial" panose="020B0604020202020204" pitchFamily="34" charset="0"/>
              <a:buChar char="•"/>
            </a:pPr>
            <a:r>
              <a:rPr lang="ru-RU" sz="2000" dirty="0" smtClean="0">
                <a:solidFill>
                  <a:schemeClr val="tx1">
                    <a:lumMod val="75000"/>
                    <a:lumOff val="25000"/>
                  </a:schemeClr>
                </a:solidFill>
                <a:latin typeface="Bookman Old Style" pitchFamily="18" charset="0"/>
              </a:rPr>
              <a:t>Удар </a:t>
            </a:r>
            <a:r>
              <a:rPr lang="en-US" sz="2000" dirty="0" smtClean="0">
                <a:solidFill>
                  <a:schemeClr val="tx1">
                    <a:lumMod val="75000"/>
                    <a:lumOff val="25000"/>
                  </a:schemeClr>
                </a:solidFill>
                <a:latin typeface="Bookman Old Style" pitchFamily="18" charset="0"/>
              </a:rPr>
              <a:t>c </a:t>
            </a:r>
            <a:r>
              <a:rPr lang="ru-RU" sz="2000" dirty="0" smtClean="0">
                <a:solidFill>
                  <a:schemeClr val="tx1">
                    <a:lumMod val="75000"/>
                    <a:lumOff val="25000"/>
                  </a:schemeClr>
                </a:solidFill>
                <a:latin typeface="Bookman Old Style" pitchFamily="18" charset="0"/>
              </a:rPr>
              <a:t>         переводом вправо.</a:t>
            </a:r>
            <a:endParaRPr kumimoji="0" lang="ru-RU" sz="2000" b="0" i="0" u="none" strike="noStrike" kern="1200" cap="none" spc="0" normalizeH="0" baseline="0" noProof="0" dirty="0" smtClean="0">
              <a:ln>
                <a:noFill/>
              </a:ln>
              <a:solidFill>
                <a:schemeClr val="tx1">
                  <a:lumMod val="75000"/>
                  <a:lumOff val="25000"/>
                </a:schemeClr>
              </a:solidFill>
              <a:effectLst/>
              <a:uLnTx/>
              <a:uFillTx/>
              <a:latin typeface="Bookman Old Style" pitchFamily="18" charset="0"/>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ru-RU" sz="2000" b="0" i="0" u="none" strike="noStrike" kern="1200" cap="none" spc="0" normalizeH="0" baseline="0" noProof="0" dirty="0" smtClean="0">
              <a:ln>
                <a:noFill/>
              </a:ln>
              <a:solidFill>
                <a:schemeClr val="tx1">
                  <a:lumMod val="75000"/>
                  <a:lumOff val="25000"/>
                </a:schemeClr>
              </a:solidFill>
              <a:effectLst/>
              <a:uLnTx/>
              <a:uFillTx/>
              <a:latin typeface="Bookman Old Style" pitchFamily="18" charset="0"/>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ru-RU" sz="2000" b="0" i="0" u="none" strike="noStrike" kern="1200" cap="none" spc="0" normalizeH="0" baseline="0" noProof="0" dirty="0" smtClean="0">
              <a:ln>
                <a:noFill/>
              </a:ln>
              <a:solidFill>
                <a:schemeClr val="tx1">
                  <a:lumMod val="75000"/>
                  <a:lumOff val="25000"/>
                </a:schemeClr>
              </a:solidFill>
              <a:effectLst/>
              <a:uLnTx/>
              <a:uFillTx/>
              <a:latin typeface="Bookman Old Style" pitchFamily="18" charset="0"/>
              <a:ea typeface="+mn-ea"/>
              <a:cs typeface="+mn-cs"/>
            </a:endParaRPr>
          </a:p>
          <a:p>
            <a:pPr marL="228600" lvl="0" indent="-228600">
              <a:lnSpc>
                <a:spcPct val="90000"/>
              </a:lnSpc>
              <a:spcBef>
                <a:spcPts val="1000"/>
              </a:spcBef>
              <a:buFont typeface="Arial" panose="020B0604020202020204" pitchFamily="34" charset="0"/>
              <a:buChar char="•"/>
            </a:pPr>
            <a:endParaRPr lang="ru-RU" sz="2000" dirty="0" smtClean="0">
              <a:solidFill>
                <a:schemeClr val="tx1">
                  <a:lumMod val="75000"/>
                  <a:lumOff val="25000"/>
                </a:schemeClr>
              </a:solidFill>
              <a:latin typeface="Bookman Old Style" pitchFamily="18" charset="0"/>
            </a:endParaRPr>
          </a:p>
          <a:p>
            <a:pPr marL="228600" lvl="0" indent="-228600">
              <a:lnSpc>
                <a:spcPct val="90000"/>
              </a:lnSpc>
              <a:spcBef>
                <a:spcPts val="1000"/>
              </a:spcBef>
              <a:buFont typeface="Arial" panose="020B0604020202020204" pitchFamily="34" charset="0"/>
              <a:buChar char="•"/>
            </a:pPr>
            <a:r>
              <a:rPr lang="ru-RU" sz="2000" dirty="0" smtClean="0">
                <a:solidFill>
                  <a:schemeClr val="tx1">
                    <a:lumMod val="75000"/>
                    <a:lumOff val="25000"/>
                  </a:schemeClr>
                </a:solidFill>
                <a:latin typeface="Bookman Old Style" pitchFamily="18" charset="0"/>
              </a:rPr>
              <a:t>Удар </a:t>
            </a:r>
            <a:r>
              <a:rPr lang="en-US" sz="2000" dirty="0" smtClean="0">
                <a:solidFill>
                  <a:schemeClr val="tx1">
                    <a:lumMod val="75000"/>
                    <a:lumOff val="25000"/>
                  </a:schemeClr>
                </a:solidFill>
                <a:latin typeface="Bookman Old Style" pitchFamily="18" charset="0"/>
              </a:rPr>
              <a:t>c </a:t>
            </a:r>
            <a:r>
              <a:rPr lang="ru-RU" sz="2000" dirty="0" smtClean="0">
                <a:solidFill>
                  <a:schemeClr val="tx1">
                    <a:lumMod val="75000"/>
                    <a:lumOff val="25000"/>
                  </a:schemeClr>
                </a:solidFill>
                <a:latin typeface="Bookman Old Style" pitchFamily="18" charset="0"/>
              </a:rPr>
              <a:t>          переводом влево</a:t>
            </a:r>
            <a:endParaRPr kumimoji="0" lang="ru-RU" sz="2000" b="0" i="0" u="none" strike="noStrike" kern="1200" cap="none" spc="0" normalizeH="0" baseline="0" noProof="0" dirty="0">
              <a:ln>
                <a:noFill/>
              </a:ln>
              <a:solidFill>
                <a:schemeClr val="tx1">
                  <a:lumMod val="75000"/>
                  <a:lumOff val="25000"/>
                </a:schemeClr>
              </a:solidFill>
              <a:effectLst/>
              <a:uLnTx/>
              <a:uFillTx/>
              <a:latin typeface="Bookman Old Style" pitchFamily="18" charset="0"/>
              <a:ea typeface="+mn-ea"/>
              <a:cs typeface="+mn-cs"/>
            </a:endParaRPr>
          </a:p>
        </p:txBody>
      </p:sp>
      <p:pic>
        <p:nvPicPr>
          <p:cNvPr id="4101" name="Picture 5"/>
          <p:cNvPicPr>
            <a:picLocks noChangeAspect="1" noChangeArrowheads="1"/>
          </p:cNvPicPr>
          <p:nvPr/>
        </p:nvPicPr>
        <p:blipFill>
          <a:blip r:embed="rId4" cstate="screen"/>
          <a:srcRect/>
          <a:stretch>
            <a:fillRect/>
          </a:stretch>
        </p:blipFill>
        <p:spPr bwMode="auto">
          <a:xfrm>
            <a:off x="7442200" y="3683000"/>
            <a:ext cx="2159000" cy="1769533"/>
          </a:xfrm>
          <a:prstGeom prst="rect">
            <a:avLst/>
          </a:prstGeom>
          <a:noFill/>
          <a:ln w="9525">
            <a:noFill/>
            <a:miter lim="800000"/>
            <a:headEnd/>
            <a:tailEnd/>
          </a:ln>
        </p:spPr>
      </p:pic>
      <p:pic>
        <p:nvPicPr>
          <p:cNvPr id="4102" name="Picture 6"/>
          <p:cNvPicPr>
            <a:picLocks noChangeAspect="1" noChangeArrowheads="1"/>
          </p:cNvPicPr>
          <p:nvPr/>
        </p:nvPicPr>
        <p:blipFill>
          <a:blip r:embed="rId5" cstate="screen"/>
          <a:srcRect/>
          <a:stretch>
            <a:fillRect/>
          </a:stretch>
        </p:blipFill>
        <p:spPr bwMode="auto">
          <a:xfrm>
            <a:off x="7451198" y="1676400"/>
            <a:ext cx="2141536" cy="1651000"/>
          </a:xfrm>
          <a:prstGeom prst="rect">
            <a:avLst/>
          </a:prstGeom>
          <a:noFill/>
          <a:ln w="9525">
            <a:noFill/>
            <a:miter lim="800000"/>
            <a:headEnd/>
            <a:tailEnd/>
          </a:ln>
        </p:spPr>
      </p:pic>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chemeClr val="tx1">
                    <a:lumMod val="75000"/>
                    <a:lumOff val="25000"/>
                  </a:schemeClr>
                </a:solidFill>
                <a:latin typeface="Bookman Old Style" pitchFamily="18" charset="0"/>
              </a:rPr>
              <a:t>Комбинации в волейболе</a:t>
            </a:r>
            <a:br>
              <a:rPr lang="ru-RU" b="1" dirty="0" smtClean="0">
                <a:solidFill>
                  <a:schemeClr val="tx1">
                    <a:lumMod val="75000"/>
                    <a:lumOff val="25000"/>
                  </a:schemeClr>
                </a:solidFill>
                <a:latin typeface="Bookman Old Style" pitchFamily="18" charset="0"/>
              </a:rPr>
            </a:br>
            <a:endParaRPr lang="ru-RU" dirty="0">
              <a:solidFill>
                <a:schemeClr val="tx1">
                  <a:lumMod val="75000"/>
                  <a:lumOff val="25000"/>
                </a:schemeClr>
              </a:solidFill>
              <a:latin typeface="Bookman Old Style" pitchFamily="18" charset="0"/>
            </a:endParaRPr>
          </a:p>
        </p:txBody>
      </p:sp>
      <p:sp>
        <p:nvSpPr>
          <p:cNvPr id="3" name="Содержимое 2"/>
          <p:cNvSpPr>
            <a:spLocks noGrp="1"/>
          </p:cNvSpPr>
          <p:nvPr>
            <p:ph idx="1"/>
          </p:nvPr>
        </p:nvSpPr>
        <p:spPr>
          <a:xfrm>
            <a:off x="584200" y="1232958"/>
            <a:ext cx="8119533" cy="1975909"/>
          </a:xfrm>
        </p:spPr>
        <p:txBody>
          <a:bodyPr>
            <a:normAutofit fontScale="32500" lnSpcReduction="20000"/>
          </a:bodyPr>
          <a:lstStyle/>
          <a:p>
            <a:r>
              <a:rPr lang="ru-RU" sz="4900" b="1" dirty="0" smtClean="0">
                <a:solidFill>
                  <a:schemeClr val="tx1">
                    <a:lumMod val="75000"/>
                    <a:lumOff val="25000"/>
                  </a:schemeClr>
                </a:solidFill>
                <a:latin typeface="Bookman Old Style" pitchFamily="18" charset="0"/>
              </a:rPr>
              <a:t>Волна</a:t>
            </a:r>
          </a:p>
          <a:p>
            <a:pPr>
              <a:buNone/>
            </a:pPr>
            <a:r>
              <a:rPr lang="ru-RU" sz="3700" b="1" dirty="0" smtClean="0">
                <a:solidFill>
                  <a:schemeClr val="tx1">
                    <a:lumMod val="75000"/>
                    <a:lumOff val="25000"/>
                  </a:schemeClr>
                </a:solidFill>
                <a:latin typeface="Bookman Old Style" pitchFamily="18" charset="0"/>
              </a:rPr>
              <a:t>    </a:t>
            </a:r>
            <a:r>
              <a:rPr lang="ru-RU" sz="3700" dirty="0" smtClean="0">
                <a:solidFill>
                  <a:schemeClr val="tx1">
                    <a:lumMod val="75000"/>
                    <a:lumOff val="25000"/>
                  </a:schemeClr>
                </a:solidFill>
                <a:latin typeface="Bookman Old Style" pitchFamily="18" charset="0"/>
              </a:rPr>
              <a:t>В комбинации участвуют два нападающих, один из которых выходит на удар первым темпом и имитирует «взлет», рядом со связующим игроком. Для нейтрализации «взлета» на стороне соперника поднимается блок. Но связующий выполняет передачу не «</a:t>
            </a:r>
            <a:r>
              <a:rPr lang="ru-RU" sz="3700" dirty="0" err="1" smtClean="0">
                <a:solidFill>
                  <a:schemeClr val="tx1">
                    <a:lumMod val="75000"/>
                    <a:lumOff val="25000"/>
                  </a:schemeClr>
                </a:solidFill>
                <a:latin typeface="Bookman Old Style" pitchFamily="18" charset="0"/>
              </a:rPr>
              <a:t>взлетчику</a:t>
            </a:r>
            <a:r>
              <a:rPr lang="ru-RU" sz="3700" dirty="0" smtClean="0">
                <a:solidFill>
                  <a:schemeClr val="tx1">
                    <a:lumMod val="75000"/>
                    <a:lumOff val="25000"/>
                  </a:schemeClr>
                </a:solidFill>
                <a:latin typeface="Bookman Old Style" pitchFamily="18" charset="0"/>
              </a:rPr>
              <a:t>», а примерно на 1-1,5 метра выше, и, кроме того, на 1,5-2 метра от себя, вдоль сетки, адресуя передачу игроку второго темпа. После этого, «</a:t>
            </a:r>
            <a:r>
              <a:rPr lang="ru-RU" sz="3700" dirty="0" err="1" smtClean="0">
                <a:solidFill>
                  <a:schemeClr val="tx1">
                    <a:lumMod val="75000"/>
                    <a:lumOff val="25000"/>
                  </a:schemeClr>
                </a:solidFill>
                <a:latin typeface="Bookman Old Style" pitchFamily="18" charset="0"/>
              </a:rPr>
              <a:t>взлетчик</a:t>
            </a:r>
            <a:r>
              <a:rPr lang="ru-RU" sz="3700" dirty="0" smtClean="0">
                <a:solidFill>
                  <a:schemeClr val="tx1">
                    <a:lumMod val="75000"/>
                    <a:lumOff val="25000"/>
                  </a:schemeClr>
                </a:solidFill>
                <a:latin typeface="Bookman Old Style" pitchFamily="18" charset="0"/>
              </a:rPr>
              <a:t>», а вместе с ним и блок соперника, опускаются, в то время, как нападающий второго темпа – наоборот – поднимается и наносит удар уже беспрепятственно, через опустившийся блок соперника. На рисунке пунктирными кружками показаны примерные исходные положения нападающих. Если комбинация исполнена верно, то, со стороны, движения нападающих возле сетки напоминают волну (отсюда и название комбинации).</a:t>
            </a:r>
            <a:endParaRPr lang="ru-RU" sz="3700" dirty="0">
              <a:solidFill>
                <a:schemeClr val="tx1">
                  <a:lumMod val="75000"/>
                  <a:lumOff val="25000"/>
                </a:schemeClr>
              </a:solidFill>
              <a:latin typeface="Bookman Old Style" pitchFamily="18" charset="0"/>
            </a:endParaRPr>
          </a:p>
        </p:txBody>
      </p:sp>
      <p:pic>
        <p:nvPicPr>
          <p:cNvPr id="5122" name="Picture 2"/>
          <p:cNvPicPr>
            <a:picLocks noChangeAspect="1" noChangeArrowheads="1"/>
          </p:cNvPicPr>
          <p:nvPr/>
        </p:nvPicPr>
        <p:blipFill>
          <a:blip r:embed="rId2" cstate="screen"/>
          <a:srcRect/>
          <a:stretch>
            <a:fillRect/>
          </a:stretch>
        </p:blipFill>
        <p:spPr bwMode="auto">
          <a:xfrm>
            <a:off x="8757180" y="1436690"/>
            <a:ext cx="3138488" cy="1643970"/>
          </a:xfrm>
          <a:prstGeom prst="rect">
            <a:avLst/>
          </a:prstGeom>
          <a:noFill/>
          <a:ln w="9525">
            <a:noFill/>
            <a:miter lim="800000"/>
            <a:headEnd/>
            <a:tailEnd/>
          </a:ln>
        </p:spPr>
      </p:pic>
      <p:sp>
        <p:nvSpPr>
          <p:cNvPr id="5" name="Содержимое 2"/>
          <p:cNvSpPr txBox="1">
            <a:spLocks/>
          </p:cNvSpPr>
          <p:nvPr/>
        </p:nvSpPr>
        <p:spPr>
          <a:xfrm>
            <a:off x="584199" y="3358092"/>
            <a:ext cx="8119533" cy="1975909"/>
          </a:xfrm>
          <a:prstGeom prst="rect">
            <a:avLst/>
          </a:prstGeom>
        </p:spPr>
        <p:txBody>
          <a:bodyPr vert="horz" lIns="91440" tIns="45720" rIns="91440" bIns="45720" rtlCol="0">
            <a:normAutofit/>
          </a:bodyPr>
          <a:lstStyle/>
          <a:p>
            <a:pPr marL="228600" lvl="0" indent="-228600">
              <a:lnSpc>
                <a:spcPct val="90000"/>
              </a:lnSpc>
              <a:spcBef>
                <a:spcPts val="1000"/>
              </a:spcBef>
              <a:buFont typeface="Arial" panose="020B0604020202020204" pitchFamily="34" charset="0"/>
              <a:buChar char="•"/>
            </a:pPr>
            <a:r>
              <a:rPr lang="ru-RU" sz="1600" b="1" dirty="0" smtClean="0">
                <a:solidFill>
                  <a:schemeClr val="tx1">
                    <a:lumMod val="75000"/>
                    <a:lumOff val="25000"/>
                  </a:schemeClr>
                </a:solidFill>
                <a:latin typeface="Bookman Old Style" pitchFamily="18" charset="0"/>
              </a:rPr>
              <a:t>Эшелон</a:t>
            </a:r>
          </a:p>
          <a:p>
            <a:pPr marL="228600" lvl="0" indent="-228600">
              <a:lnSpc>
                <a:spcPct val="90000"/>
              </a:lnSpc>
              <a:spcBef>
                <a:spcPts val="1000"/>
              </a:spcBef>
            </a:pPr>
            <a:r>
              <a:rPr lang="ru-RU" sz="1200" dirty="0" smtClean="0">
                <a:solidFill>
                  <a:schemeClr val="tx1">
                    <a:lumMod val="75000"/>
                    <a:lumOff val="25000"/>
                  </a:schemeClr>
                </a:solidFill>
                <a:latin typeface="Bookman Old Style" pitchFamily="18" charset="0"/>
              </a:rPr>
              <a:t>     Эта комбинация отличается от предыдущей тем, что нападающий второго темпа разбегается на удар перпендикулярно (или почти перпендикулярно) сетке и нападает через игрока первого темпа (а также – через опустившийся блок соперника). При этом, передача на удар должна быть немного отведена от сетки. В этой комбинации первый нападающий как бы заслоняет второго (поэтому другое название комбинации - "заслон"). Вероятнее всего, свое название эта комбинация получила от военного термина «эшелон», означающего составную часть боевого расположения войск не по фронту, а в глубину. Но, возможно, кто-то усмотрел в ней сходство с идущими друг за другом железнодорожными вагонами.</a:t>
            </a:r>
          </a:p>
        </p:txBody>
      </p:sp>
      <p:pic>
        <p:nvPicPr>
          <p:cNvPr id="5123" name="Picture 3"/>
          <p:cNvPicPr>
            <a:picLocks noChangeAspect="1" noChangeArrowheads="1"/>
          </p:cNvPicPr>
          <p:nvPr/>
        </p:nvPicPr>
        <p:blipFill>
          <a:blip r:embed="rId3" cstate="screen"/>
          <a:srcRect/>
          <a:stretch>
            <a:fillRect/>
          </a:stretch>
        </p:blipFill>
        <p:spPr bwMode="auto">
          <a:xfrm>
            <a:off x="8777816" y="3487208"/>
            <a:ext cx="1737784" cy="184449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2"/>
          <p:cNvSpPr txBox="1">
            <a:spLocks noGrp="1"/>
          </p:cNvSpPr>
          <p:nvPr>
            <p:ph idx="1"/>
          </p:nvPr>
        </p:nvSpPr>
        <p:spPr>
          <a:xfrm>
            <a:off x="838200" y="758825"/>
            <a:ext cx="8542867" cy="4351338"/>
          </a:xfrm>
          <a:prstGeom prst="rect">
            <a:avLst/>
          </a:prstGeom>
        </p:spPr>
        <p:txBody>
          <a:bodyPr vert="horz" lIns="91440" tIns="45720" rIns="91440" bIns="45720" rtlCol="0">
            <a:normAutofit fontScale="77500" lnSpcReduction="20000"/>
          </a:bodyPr>
          <a:lstStyle/>
          <a:p>
            <a:pPr lvl="0"/>
            <a:r>
              <a:rPr lang="ru-RU" sz="2100" b="1" dirty="0" err="1" smtClean="0">
                <a:solidFill>
                  <a:schemeClr val="tx1">
                    <a:lumMod val="75000"/>
                    <a:lumOff val="25000"/>
                  </a:schemeClr>
                </a:solidFill>
                <a:latin typeface="Bookman Old Style" pitchFamily="18" charset="0"/>
              </a:rPr>
              <a:t>Пайп</a:t>
            </a:r>
            <a:endParaRPr lang="ru-RU" sz="2100" b="1" dirty="0" smtClean="0">
              <a:solidFill>
                <a:schemeClr val="tx1">
                  <a:lumMod val="75000"/>
                  <a:lumOff val="25000"/>
                </a:schemeClr>
              </a:solidFill>
              <a:latin typeface="Bookman Old Style" pitchFamily="18" charset="0"/>
            </a:endParaRPr>
          </a:p>
          <a:p>
            <a:pPr lvl="0">
              <a:buNone/>
            </a:pPr>
            <a:r>
              <a:rPr lang="ru-RU" sz="2300" dirty="0" smtClean="0">
                <a:solidFill>
                  <a:schemeClr val="tx1">
                    <a:lumMod val="75000"/>
                    <a:lumOff val="25000"/>
                  </a:schemeClr>
                </a:solidFill>
                <a:latin typeface="Bookman Old Style" pitchFamily="18" charset="0"/>
              </a:rPr>
              <a:t>   </a:t>
            </a:r>
            <a:r>
              <a:rPr lang="ru-RU" sz="1500" dirty="0" smtClean="0">
                <a:solidFill>
                  <a:schemeClr val="tx1">
                    <a:lumMod val="75000"/>
                    <a:lumOff val="25000"/>
                  </a:schemeClr>
                </a:solidFill>
                <a:latin typeface="Bookman Old Style" pitchFamily="18" charset="0"/>
              </a:rPr>
              <a:t>О происхождении названия этой тактической комбинации можно только догадываться (английское слово </a:t>
            </a:r>
            <a:r>
              <a:rPr lang="ru-RU" sz="1500" dirty="0" err="1" smtClean="0">
                <a:solidFill>
                  <a:schemeClr val="tx1">
                    <a:lumMod val="75000"/>
                    <a:lumOff val="25000"/>
                  </a:schemeClr>
                </a:solidFill>
                <a:latin typeface="Bookman Old Style" pitchFamily="18" charset="0"/>
              </a:rPr>
              <a:t>pipe</a:t>
            </a:r>
            <a:r>
              <a:rPr lang="ru-RU" sz="1500" dirty="0" smtClean="0">
                <a:solidFill>
                  <a:schemeClr val="tx1">
                    <a:lumMod val="75000"/>
                    <a:lumOff val="25000"/>
                  </a:schemeClr>
                </a:solidFill>
                <a:latin typeface="Bookman Old Style" pitchFamily="18" charset="0"/>
              </a:rPr>
              <a:t> означает «труба»). Но по своей сути – это тот же самый «эшелон», с той лишь разницей, что нападающий второго темпа является игроком задней линии и, поэтому, совершает прыжок на удар из-за линии нападения.</a:t>
            </a:r>
            <a:endParaRPr lang="ru-RU" sz="2300" dirty="0" smtClean="0">
              <a:solidFill>
                <a:schemeClr val="tx1">
                  <a:lumMod val="75000"/>
                  <a:lumOff val="25000"/>
                </a:schemeClr>
              </a:solidFill>
              <a:latin typeface="Bookman Old Style" pitchFamily="18" charset="0"/>
            </a:endParaRPr>
          </a:p>
          <a:p>
            <a:pPr fontAlgn="base"/>
            <a:r>
              <a:rPr lang="ru-RU" sz="2100" b="1" dirty="0" smtClean="0">
                <a:solidFill>
                  <a:schemeClr val="tx1">
                    <a:lumMod val="75000"/>
                    <a:lumOff val="25000"/>
                  </a:schemeClr>
                </a:solidFill>
                <a:latin typeface="Bookman Old Style" pitchFamily="18" charset="0"/>
              </a:rPr>
              <a:t>Крест</a:t>
            </a:r>
          </a:p>
          <a:p>
            <a:pPr fontAlgn="base"/>
            <a:r>
              <a:rPr lang="ru-RU" sz="1600" dirty="0" smtClean="0">
                <a:solidFill>
                  <a:schemeClr val="tx1">
                    <a:lumMod val="75000"/>
                    <a:lumOff val="25000"/>
                  </a:schemeClr>
                </a:solidFill>
                <a:latin typeface="Bookman Old Style" pitchFamily="18" charset="0"/>
              </a:rPr>
              <a:t>Свое название комбинация получила из-за того, что пути перемещения нападающих на удар перекрещиваются. Существует несколько разновидностей этой комбинации.</a:t>
            </a:r>
          </a:p>
          <a:p>
            <a:pPr fontAlgn="base"/>
            <a:r>
              <a:rPr lang="ru-RU" sz="1600" dirty="0" smtClean="0">
                <a:solidFill>
                  <a:schemeClr val="tx1">
                    <a:lumMod val="75000"/>
                    <a:lumOff val="25000"/>
                  </a:schemeClr>
                </a:solidFill>
                <a:latin typeface="Bookman Old Style" pitchFamily="18" charset="0"/>
              </a:rPr>
              <a:t>Ключевая идея комбинации «крест» (также, как и комбинаций волна, эшелон и </a:t>
            </a:r>
            <a:r>
              <a:rPr lang="ru-RU" sz="1600" dirty="0" err="1" smtClean="0">
                <a:solidFill>
                  <a:schemeClr val="tx1">
                    <a:lumMod val="75000"/>
                    <a:lumOff val="25000"/>
                  </a:schemeClr>
                </a:solidFill>
                <a:latin typeface="Bookman Old Style" pitchFamily="18" charset="0"/>
              </a:rPr>
              <a:t>пайп</a:t>
            </a:r>
            <a:r>
              <a:rPr lang="ru-RU" sz="1600" dirty="0" smtClean="0">
                <a:solidFill>
                  <a:schemeClr val="tx1">
                    <a:lumMod val="75000"/>
                    <a:lumOff val="25000"/>
                  </a:schemeClr>
                </a:solidFill>
                <a:latin typeface="Bookman Old Style" pitchFamily="18" charset="0"/>
              </a:rPr>
              <a:t>) заключается в том, чтобы игроку первого темпа «выдернуть» на себя блок соперника, что позволит нападающему второго темпа нападать через опустившийся блок уже без противодействия.</a:t>
            </a:r>
          </a:p>
          <a:p>
            <a:pPr fontAlgn="base"/>
            <a:r>
              <a:rPr lang="ru-RU" sz="1600" dirty="0" smtClean="0">
                <a:solidFill>
                  <a:schemeClr val="tx1">
                    <a:lumMod val="75000"/>
                    <a:lumOff val="25000"/>
                  </a:schemeClr>
                </a:solidFill>
                <a:latin typeface="Bookman Old Style" pitchFamily="18" charset="0"/>
              </a:rPr>
              <a:t>На рисунке 1 (пунктиром показаны исходные положения нападающих) представлен прямой крест, который характеризуется тем, что игрок первого темпа  в исходном положении находится перед связующим игроком. Однако, необходимо заметить, что играть мяч он может как перед связующим, так и за ним.</a:t>
            </a:r>
          </a:p>
          <a:p>
            <a:pPr fontAlgn="base"/>
            <a:r>
              <a:rPr lang="ru-RU" sz="1600" dirty="0" smtClean="0">
                <a:solidFill>
                  <a:schemeClr val="tx1">
                    <a:lumMod val="75000"/>
                    <a:lumOff val="25000"/>
                  </a:schemeClr>
                </a:solidFill>
                <a:latin typeface="Bookman Old Style" pitchFamily="18" charset="0"/>
              </a:rPr>
              <a:t>При обратном кресте (рис. 2) нападающий первого темпа разбегается на удар из-за связующего игрока. И так же, как и в первом случае, может нападать и перед связующим, и за ним.</a:t>
            </a:r>
          </a:p>
          <a:p>
            <a:pPr fontAlgn="base"/>
            <a:r>
              <a:rPr lang="ru-RU" sz="1600" dirty="0" smtClean="0">
                <a:solidFill>
                  <a:schemeClr val="tx1">
                    <a:lumMod val="75000"/>
                    <a:lumOff val="25000"/>
                  </a:schemeClr>
                </a:solidFill>
                <a:latin typeface="Bookman Old Style" pitchFamily="18" charset="0"/>
              </a:rPr>
              <a:t>В волейболе различают «большой крест» и «малый крест». В первом случае, в комбинации участвуют нападающие соседних зон (4, 3; 3, 2), а во втором – нападающие зон 4 и 2.</a:t>
            </a:r>
          </a:p>
          <a:p>
            <a:pPr fontAlgn="base"/>
            <a:r>
              <a:rPr lang="ru-RU" sz="1600" dirty="0" smtClean="0">
                <a:solidFill>
                  <a:schemeClr val="tx1">
                    <a:lumMod val="75000"/>
                    <a:lumOff val="25000"/>
                  </a:schemeClr>
                </a:solidFill>
                <a:latin typeface="Bookman Old Style" pitchFamily="18" charset="0"/>
              </a:rPr>
              <a:t>На рисунке 3 показан один из вариантов комбинации «двойной крест», которая предполагает, что путь перемещения на удар последнего нападающего пересекает пути перемещения первых двух.</a:t>
            </a:r>
          </a:p>
          <a:p>
            <a:pPr lvl="0">
              <a:buNone/>
            </a:pPr>
            <a:r>
              <a:rPr lang="ru-RU" sz="1600" b="1" dirty="0" smtClean="0">
                <a:solidFill>
                  <a:schemeClr val="tx1">
                    <a:lumMod val="75000"/>
                    <a:lumOff val="25000"/>
                  </a:schemeClr>
                </a:solidFill>
                <a:latin typeface="Bookman Old Style" pitchFamily="18" charset="0"/>
              </a:rPr>
              <a:t/>
            </a:r>
            <a:br>
              <a:rPr lang="ru-RU" sz="1600" b="1" dirty="0" smtClean="0">
                <a:solidFill>
                  <a:schemeClr val="tx1">
                    <a:lumMod val="75000"/>
                    <a:lumOff val="25000"/>
                  </a:schemeClr>
                </a:solidFill>
                <a:latin typeface="Bookman Old Style" pitchFamily="18" charset="0"/>
              </a:rPr>
            </a:br>
            <a:endParaRPr lang="ru-RU" sz="1200" dirty="0" smtClean="0">
              <a:solidFill>
                <a:schemeClr val="tx1">
                  <a:lumMod val="75000"/>
                  <a:lumOff val="25000"/>
                </a:schemeClr>
              </a:solidFill>
              <a:latin typeface="Bookman Old Style" pitchFamily="18" charset="0"/>
            </a:endParaRPr>
          </a:p>
        </p:txBody>
      </p:sp>
      <p:pic>
        <p:nvPicPr>
          <p:cNvPr id="6146" name="Picture 2"/>
          <p:cNvPicPr>
            <a:picLocks noChangeAspect="1" noChangeArrowheads="1"/>
          </p:cNvPicPr>
          <p:nvPr/>
        </p:nvPicPr>
        <p:blipFill>
          <a:blip r:embed="rId2" cstate="screen"/>
          <a:srcRect/>
          <a:stretch>
            <a:fillRect/>
          </a:stretch>
        </p:blipFill>
        <p:spPr bwMode="auto">
          <a:xfrm>
            <a:off x="9337675" y="375180"/>
            <a:ext cx="1785016" cy="1919287"/>
          </a:xfrm>
          <a:prstGeom prst="rect">
            <a:avLst/>
          </a:prstGeom>
          <a:noFill/>
          <a:ln w="9525">
            <a:noFill/>
            <a:miter lim="800000"/>
            <a:headEnd/>
            <a:tailEnd/>
          </a:ln>
        </p:spPr>
      </p:pic>
      <p:pic>
        <p:nvPicPr>
          <p:cNvPr id="6147" name="Picture 3"/>
          <p:cNvPicPr>
            <a:picLocks noChangeAspect="1" noChangeArrowheads="1"/>
          </p:cNvPicPr>
          <p:nvPr/>
        </p:nvPicPr>
        <p:blipFill>
          <a:blip r:embed="rId3" cstate="screen"/>
          <a:srcRect/>
          <a:stretch>
            <a:fillRect/>
          </a:stretch>
        </p:blipFill>
        <p:spPr bwMode="auto">
          <a:xfrm>
            <a:off x="9359372" y="2402948"/>
            <a:ext cx="1748896" cy="2033586"/>
          </a:xfrm>
          <a:prstGeom prst="rect">
            <a:avLst/>
          </a:prstGeom>
          <a:noFill/>
          <a:ln w="9525">
            <a:noFill/>
            <a:miter lim="800000"/>
            <a:headEnd/>
            <a:tailEnd/>
          </a:ln>
        </p:spPr>
      </p:pic>
      <p:pic>
        <p:nvPicPr>
          <p:cNvPr id="6148" name="Picture 4"/>
          <p:cNvPicPr>
            <a:picLocks noChangeAspect="1" noChangeArrowheads="1"/>
          </p:cNvPicPr>
          <p:nvPr/>
        </p:nvPicPr>
        <p:blipFill>
          <a:blip r:embed="rId4" cstate="screen"/>
          <a:srcRect/>
          <a:stretch>
            <a:fillRect/>
          </a:stretch>
        </p:blipFill>
        <p:spPr bwMode="auto">
          <a:xfrm>
            <a:off x="7729539" y="4681008"/>
            <a:ext cx="3378728" cy="1770592"/>
          </a:xfrm>
          <a:prstGeom prst="rect">
            <a:avLst/>
          </a:prstGeom>
          <a:noFill/>
          <a:ln w="9525">
            <a:noFill/>
            <a:miter lim="800000"/>
            <a:headEnd/>
            <a:tailEnd/>
          </a:ln>
        </p:spPr>
      </p:pic>
    </p:spTree>
  </p:cSld>
  <p:clrMapOvr>
    <a:masterClrMapping/>
  </p:clrMapOvr>
  <p:transition>
    <p:wipe dir="u"/>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TotalTime>
  <Words>1112</Words>
  <Application>Microsoft Office PowerPoint</Application>
  <PresentationFormat>Произвольный</PresentationFormat>
  <Paragraphs>72</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Office Theme</vt:lpstr>
      <vt:lpstr>Нападающий удар</vt:lpstr>
      <vt:lpstr>Площадка для игры в волейбол</vt:lpstr>
      <vt:lpstr>Слайд 3</vt:lpstr>
      <vt:lpstr>Техника выполнения</vt:lpstr>
      <vt:lpstr>Наглядное изображение техники</vt:lpstr>
      <vt:lpstr>3 распространенные ошибки при нападающем ударе </vt:lpstr>
      <vt:lpstr>Разновидности нападающих ударов</vt:lpstr>
      <vt:lpstr>Комбинации в волейболе </vt:lpstr>
      <vt:lpstr>Слайд 9</vt:lpstr>
      <vt:lpstr>Упражнения на совершенствование нападающего удара в волейболе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User</dc:creator>
  <cp:lastModifiedBy>Пользователь Windows</cp:lastModifiedBy>
  <cp:revision>9</cp:revision>
  <dcterms:created xsi:type="dcterms:W3CDTF">2020-01-15T13:28:43Z</dcterms:created>
  <dcterms:modified xsi:type="dcterms:W3CDTF">2020-05-22T09:07:46Z</dcterms:modified>
</cp:coreProperties>
</file>