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3262F-C484-4163-9E22-783F48F14271}" type="datetimeFigureOut">
              <a:rPr lang="ru-RU" smtClean="0"/>
              <a:pPr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0A6F-5E37-4638-8945-141251037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Рим. Константинополь.</a:t>
            </a:r>
            <a:endParaRPr lang="ru-RU" dirty="0"/>
          </a:p>
        </p:txBody>
      </p:sp>
      <p:pic>
        <p:nvPicPr>
          <p:cNvPr id="5" name="Содержимое 4" descr="Imperial-Capital-Constantinop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945" y="1504572"/>
            <a:ext cx="8009022" cy="4639072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 Васильевна\Desktop\Ольга Константиновна - 3В\!!Презентации\Экскурсия по Константинополю\Фотка_1403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5413"/>
            <a:ext cx="5810714" cy="2470309"/>
          </a:xfrm>
          <a:prstGeom prst="rect">
            <a:avLst/>
          </a:prstGeom>
          <a:noFill/>
        </p:spPr>
      </p:pic>
      <p:pic>
        <p:nvPicPr>
          <p:cNvPr id="4099" name="Picture 3" descr="C:\Users\Елена Васильевна\Desktop\Ольга Константиновна - 3В\!!Презентации\Экскурсия по Константинополю\Фотка_14035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810715" cy="3071810"/>
          </a:xfrm>
          <a:prstGeom prst="rect">
            <a:avLst/>
          </a:prstGeom>
          <a:noFill/>
        </p:spPr>
      </p:pic>
      <p:pic>
        <p:nvPicPr>
          <p:cNvPr id="4100" name="Picture 4" descr="C:\Users\Елена Васильевна\Desktop\Ольга Константиновна - 3В\!!Презентации\Экскурсия по Константинополю\Фотка_14035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7080" y="3143249"/>
            <a:ext cx="7026920" cy="3714752"/>
          </a:xfrm>
          <a:prstGeom prst="rect">
            <a:avLst/>
          </a:prstGeom>
          <a:noFill/>
        </p:spPr>
      </p:pic>
      <p:pic>
        <p:nvPicPr>
          <p:cNvPr id="4101" name="Picture 5" descr="C:\Users\Елена Васильевна\Desktop\Ольга Константиновна - 3В\!!Презентации\Экскурсия по Константинополю\Фотка_1403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7081" y="3743647"/>
            <a:ext cx="7026919" cy="2987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Великий шёлковый путь</a:t>
            </a:r>
            <a:endParaRPr lang="ru-RU" dirty="0"/>
          </a:p>
        </p:txBody>
      </p:sp>
      <p:pic>
        <p:nvPicPr>
          <p:cNvPr id="6" name="Содержимое 5" descr="1577350769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4283"/>
            <a:ext cx="8229600" cy="431779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 Васильевна\Desktop\Ольга Константиновна - 3В\!!Презентации\Экскурсия по Константинополю\1517571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072065" cy="6572272"/>
          </a:xfrm>
          <a:prstGeom prst="rect">
            <a:avLst/>
          </a:prstGeom>
          <a:noFill/>
        </p:spPr>
      </p:pic>
      <p:pic>
        <p:nvPicPr>
          <p:cNvPr id="5123" name="Picture 3" descr="C:\Users\Елена Васильевна\Desktop\Ольга Константиновна - 3В\!!Презентации\Экскурсия по Константинополю\27381488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46" y="0"/>
            <a:ext cx="5048253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 Васильевна\Desktop\Ольга Константиновна - 3В\!!Презентации\Экскурсия по Константинополю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47836"/>
            <a:ext cx="8698584" cy="5410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 Васильевна\Desktop\Ольга Константиновна - 3В\!!Презентации\Экскурсия по Константинополю\1b45f4415d7fd3c65a170d27dd93bb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Иерархия</a:t>
            </a:r>
            <a:endParaRPr lang="ru-RU" sz="4800" dirty="0"/>
          </a:p>
        </p:txBody>
      </p:sp>
      <p:pic>
        <p:nvPicPr>
          <p:cNvPr id="5" name="Содержимое 4" descr="SCAN08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49772" y="273050"/>
            <a:ext cx="4362306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Это деление на разные по уровню чины и строгое подчинение низших чинов высшим. 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 Васильевна\Desktop\Ольга Константиновна - 3В\!!Презентации\Экскурсия по Константинополю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Императорские диадемы</a:t>
            </a:r>
            <a:endParaRPr lang="ru-RU" dirty="0"/>
          </a:p>
        </p:txBody>
      </p:sp>
      <p:pic>
        <p:nvPicPr>
          <p:cNvPr id="5" name="Содержимое 4" descr="0_a3c09_62126c3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26443"/>
            <a:ext cx="4038600" cy="4073476"/>
          </a:xfrm>
        </p:spPr>
      </p:pic>
      <p:pic>
        <p:nvPicPr>
          <p:cNvPr id="6" name="Содержимое 5" descr="0_bd1d5_4b40c5c5_ori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11191"/>
            <a:ext cx="4038600" cy="390398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Императорские диадемы (реконструкция)</a:t>
            </a:r>
            <a:endParaRPr lang="ru-RU" dirty="0"/>
          </a:p>
        </p:txBody>
      </p:sp>
      <p:pic>
        <p:nvPicPr>
          <p:cNvPr id="5" name="Содержимое 4" descr="0_a39be_43f9df10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33561"/>
            <a:ext cx="4038600" cy="3059240"/>
          </a:xfrm>
        </p:spPr>
      </p:pic>
      <p:pic>
        <p:nvPicPr>
          <p:cNvPr id="6" name="Содержимое 5" descr="0_a39bf_57083e3e_xx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140316"/>
            <a:ext cx="4038600" cy="344573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Ранняя византийская </a:t>
            </a:r>
            <a:r>
              <a:rPr lang="ru-RU" dirty="0" err="1" smtClean="0"/>
              <a:t>стемма</a:t>
            </a:r>
            <a:endParaRPr lang="ru-RU" dirty="0"/>
          </a:p>
        </p:txBody>
      </p:sp>
      <p:pic>
        <p:nvPicPr>
          <p:cNvPr id="4" name="Содержимое 3" descr="0_bd1de_cce35434_or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1762919"/>
            <a:ext cx="6000750" cy="4200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Пролив Босфор, залив Золотой Рог</a:t>
            </a:r>
            <a:endParaRPr lang="ru-RU" dirty="0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0949" y="1600200"/>
            <a:ext cx="7122102" cy="4525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Византийская корона 11 века.</a:t>
            </a:r>
            <a:endParaRPr lang="ru-RU" dirty="0"/>
          </a:p>
        </p:txBody>
      </p:sp>
      <p:pic>
        <p:nvPicPr>
          <p:cNvPr id="4" name="Содержимое 3" descr="a2410aedaa3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6946" y="1600200"/>
            <a:ext cx="5750107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/>
              <a:t>Вселенские церковные соборы</a:t>
            </a:r>
            <a:endParaRPr lang="ru-RU" sz="2800" dirty="0"/>
          </a:p>
        </p:txBody>
      </p:sp>
      <p:pic>
        <p:nvPicPr>
          <p:cNvPr id="6" name="Содержимое 5" descr="b1ce6b662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135882"/>
            <a:ext cx="5111750" cy="41274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– собрания духовенства, призванные разрешить спорные </a:t>
            </a:r>
            <a:r>
              <a:rPr lang="ru-RU" sz="2400" dirty="0" err="1" smtClean="0"/>
              <a:t>вопросчы</a:t>
            </a:r>
            <a:r>
              <a:rPr lang="ru-RU" sz="2400" dirty="0" smtClean="0"/>
              <a:t> вероучения или церковной жизни. </a:t>
            </a:r>
            <a:endParaRPr lang="ru-RU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Первый </a:t>
            </a:r>
            <a:r>
              <a:rPr lang="ru-RU" dirty="0" err="1" smtClean="0"/>
              <a:t>Никейский</a:t>
            </a:r>
            <a:r>
              <a:rPr lang="ru-RU" dirty="0" smtClean="0"/>
              <a:t> собор</a:t>
            </a:r>
            <a:endParaRPr lang="ru-RU" dirty="0"/>
          </a:p>
        </p:txBody>
      </p:sp>
      <p:pic>
        <p:nvPicPr>
          <p:cNvPr id="4" name="Содержимое 3" descr="THE_FIRST_COUNCIL_OF_NICE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7891" y="1600200"/>
            <a:ext cx="3488218" cy="45259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89297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202122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Это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собор Церкви, созванный императором Константином 1; состоялся в июне 325 года в городе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Никее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 (ныне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Изник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, Турция);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продолжался больше двух месяцев и стал первым Вселенским собором в истории христианства.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02122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На соборе был принят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Никейский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 символ веры, осуждены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арианская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 и другие ереси,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окончательно провозглашено отделение от иудаизма, выходным днём было признано воскресенье вместо субботы,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02122"/>
                </a:solidFill>
                <a:effectLst/>
                <a:ea typeface="Times New Roman" pitchFamily="18" charset="0"/>
                <a:cs typeface="Arial" pitchFamily="34" charset="0"/>
              </a:rPr>
              <a:t>определено время празднования христианской церковью Пасхи, выработано двадцать канонов.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Первый </a:t>
            </a:r>
            <a:r>
              <a:rPr lang="ru-RU" sz="2400" dirty="0" err="1" smtClean="0"/>
              <a:t>Никейский</a:t>
            </a:r>
            <a:r>
              <a:rPr lang="ru-RU" sz="2400" dirty="0" smtClean="0"/>
              <a:t> собор. Фреска, XVIII век. Бухарестский Ставропольский монастырь, Румыния</a:t>
            </a:r>
            <a:endParaRPr lang="ru-RU" sz="2400" dirty="0"/>
          </a:p>
        </p:txBody>
      </p:sp>
      <p:pic>
        <p:nvPicPr>
          <p:cNvPr id="4" name="Содержимое 3" descr="1024px-First_Council_of_Nicea-stavropoleos_chur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7202" y="1600200"/>
            <a:ext cx="6389595" cy="452596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Константинопольский собор</a:t>
            </a:r>
            <a:endParaRPr lang="ru-RU" dirty="0"/>
          </a:p>
        </p:txBody>
      </p:sp>
      <p:pic>
        <p:nvPicPr>
          <p:cNvPr id="4" name="Содержимое 3" descr="Council_of_Constantinople_381_BnF_MS_Gr510_fol3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500174"/>
            <a:ext cx="3001702" cy="4372207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07249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Первый Константинопольский собор</a:t>
            </a:r>
            <a:r>
              <a:rPr lang="ru-RU" dirty="0" smtClean="0"/>
              <a:t> — поместный собор восточных иерархов, впоследствии получивший название — Второй Вселенский Собор Христианской Церкви. Созван в 381 г. императором Феодосием I (379—395) в Константинополе. Признаётся Вселенским всеми церквами. Утвердил догмат об </a:t>
            </a:r>
            <a:r>
              <a:rPr lang="ru-RU" dirty="0" err="1" smtClean="0"/>
              <a:t>исхождении</a:t>
            </a:r>
            <a:r>
              <a:rPr lang="ru-RU" dirty="0" smtClean="0"/>
              <a:t> Святого Духа от Отца, о равенстве и </a:t>
            </a:r>
            <a:r>
              <a:rPr lang="ru-RU" dirty="0" err="1" smtClean="0"/>
              <a:t>единосущии</a:t>
            </a:r>
            <a:r>
              <a:rPr lang="ru-RU" dirty="0" smtClean="0"/>
              <a:t> Бога Духа Святого с прочими лицами Святой Троицы — Богом Отцом и Богом Сыном; дополнил и утвердил </a:t>
            </a:r>
            <a:r>
              <a:rPr lang="ru-RU" dirty="0" err="1" smtClean="0"/>
              <a:t>Никейский</a:t>
            </a:r>
            <a:r>
              <a:rPr lang="ru-RU" dirty="0" smtClean="0"/>
              <a:t> Символ веры, получивший позднее название Никео-Цареградский (</a:t>
            </a:r>
            <a:r>
              <a:rPr lang="ru-RU" dirty="0" err="1" smtClean="0"/>
              <a:t>Никео-Константинопольский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Кроме того, установил статус епископа Константинопольского как епископ Нового Рима, вторым по чести после Римского епископа, обойдя епископа Александрийского, до того считавшегося первым на Востоке и носившего титул «папа». В результате на IV Вселенском соборе образовалась так называемая </a:t>
            </a:r>
            <a:r>
              <a:rPr lang="ru-RU" dirty="0" err="1" smtClean="0"/>
              <a:t>пентархия</a:t>
            </a:r>
            <a:r>
              <a:rPr lang="ru-RU" dirty="0" smtClean="0"/>
              <a:t> — пятёрка главных епископских кафедр (поместных Церквей) христианского мира:</a:t>
            </a:r>
          </a:p>
          <a:p>
            <a:r>
              <a:rPr lang="ru-RU" dirty="0" smtClean="0"/>
              <a:t>Рим, Константинополь, Александрия, </a:t>
            </a:r>
            <a:r>
              <a:rPr lang="ru-RU" dirty="0" err="1" smtClean="0"/>
              <a:t>Антиохия</a:t>
            </a:r>
            <a:r>
              <a:rPr lang="ru-RU" dirty="0" smtClean="0"/>
              <a:t>, Иерусалим.</a:t>
            </a:r>
          </a:p>
          <a:p>
            <a:endParaRPr lang="ru-RU" dirty="0" smtClean="0"/>
          </a:p>
          <a:p>
            <a:r>
              <a:rPr lang="ru-RU" dirty="0" smtClean="0"/>
              <a:t>Собор открылся в мае 381 года в константинопольской Церкви Святой Ирины и закончил работу в июле того же года. Император Феодосий I присутствовал на его открытии, но в соборных заседаниях ни его представители, ни он сам участия не принимали.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Церковь Святой Ирины</a:t>
            </a:r>
            <a:endParaRPr lang="ru-RU" sz="2800" dirty="0"/>
          </a:p>
        </p:txBody>
      </p:sp>
      <p:pic>
        <p:nvPicPr>
          <p:cNvPr id="5" name="Содержимое 4" descr="98186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494838"/>
            <a:ext cx="5111750" cy="34095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(греч.  «</a:t>
            </a:r>
            <a:r>
              <a:rPr lang="el-GR" sz="2400" dirty="0" smtClean="0"/>
              <a:t>Αγία Ειρήνη</a:t>
            </a:r>
            <a:r>
              <a:rPr lang="ru-RU" sz="2400" dirty="0" smtClean="0"/>
              <a:t>», </a:t>
            </a:r>
            <a:r>
              <a:rPr lang="ru-RU" sz="2400" i="1" dirty="0" err="1" smtClean="0"/>
              <a:t>Агиа-Ирина</a:t>
            </a:r>
            <a:r>
              <a:rPr lang="ru-RU" sz="2400" dirty="0" smtClean="0"/>
              <a:t>) — одна из самых ранних сохранившихся церквей Константинополя,  посвящена «</a:t>
            </a:r>
            <a:r>
              <a:rPr lang="ru-RU" sz="2400" b="1" dirty="0" smtClean="0"/>
              <a:t>Святому миру</a:t>
            </a:r>
            <a:r>
              <a:rPr lang="ru-RU" sz="2400" dirty="0" smtClean="0"/>
              <a:t>» (а не святой Ирине).</a:t>
            </a: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Церковь Святой Ирины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Содержимое 4" descr="церковь-святой-Ирин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1000108"/>
            <a:ext cx="5552605" cy="4572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Она представляет новый для VI века тип базилики в форме креста. Притвор церкви выложен мозаикой времен Юстиниана. </a:t>
            </a:r>
            <a:endParaRPr lang="ru-RU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Церковь Святой Ирины</a:t>
            </a:r>
            <a:endParaRPr lang="ru-RU" sz="3200" dirty="0"/>
          </a:p>
        </p:txBody>
      </p:sp>
      <p:pic>
        <p:nvPicPr>
          <p:cNvPr id="5" name="Содержимое 4" descr="99383_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494838"/>
            <a:ext cx="5111750" cy="34095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Первая христианская базилика на этом месте была возведена в начале IV века на месте руин древнего храма Афродиты при римском императоре Константине.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Васильевна\Desktop\Ольга Константиновна - 3В\!!Презентации\Экскурсия по Константинополю\scale_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Елена Васильевна\Desktop\Ольга Константиновна - 3В\!!Презентации\Византия\SCAN08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9154"/>
            <a:ext cx="7518726" cy="5898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 Васильевна\Desktop\Ольга Константиновна - 3В\!!Презентации\Новый Рим. Византия\SCAN0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500042"/>
            <a:ext cx="4603733" cy="5214974"/>
          </a:xfrm>
          <a:prstGeom prst="rect">
            <a:avLst/>
          </a:prstGeom>
          <a:noFill/>
        </p:spPr>
      </p:pic>
      <p:pic>
        <p:nvPicPr>
          <p:cNvPr id="1027" name="Picture 3" descr="C:\Users\Елена Васильевна\Desktop\Ольга Константиновна - 3В\!!Презентации\Новый Рим. Византия\SCAN0897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4488" y="357166"/>
            <a:ext cx="349615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Васильевна\Desktop\Ольга Константиновна - 3В\!!Презентации\Новый Рим. Византия\SCAN0897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3428"/>
            <a:ext cx="5214974" cy="6376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 Васильевна\Desktop\Ольга Константиновна - 3В\!!Презентации\Экскурсия по Константинополю\konstantinopo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571500"/>
            <a:ext cx="71437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Васильевна\Desktop\Ольга Константиновна - 3В\!!Презентации\Экскурсия по Константинополю\Konstantinopol2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600075"/>
            <a:ext cx="8553450" cy="56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Император Константин</a:t>
            </a:r>
            <a:endParaRPr lang="ru-RU" dirty="0"/>
          </a:p>
        </p:txBody>
      </p:sp>
      <p:pic>
        <p:nvPicPr>
          <p:cNvPr id="5" name="Содержимое 4" descr="SCAN08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285728"/>
            <a:ext cx="3357586" cy="57440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Константин I Великий</a:t>
            </a:r>
          </a:p>
          <a:p>
            <a:r>
              <a:rPr lang="ru-RU" dirty="0" smtClean="0"/>
              <a:t>(Флавий Валерий </a:t>
            </a:r>
            <a:r>
              <a:rPr lang="ru-RU" dirty="0" err="1" smtClean="0"/>
              <a:t>Аврелий</a:t>
            </a:r>
            <a:r>
              <a:rPr lang="ru-RU" dirty="0" smtClean="0"/>
              <a:t> Константин 272-337 </a:t>
            </a:r>
            <a:r>
              <a:rPr lang="ru-RU" dirty="0" err="1" smtClean="0"/>
              <a:t>гг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Он  родился в провинции Верхняя </a:t>
            </a:r>
            <a:r>
              <a:rPr lang="ru-RU" dirty="0" err="1" smtClean="0"/>
              <a:t>Мёзия</a:t>
            </a:r>
            <a:r>
              <a:rPr lang="ru-RU" dirty="0" smtClean="0"/>
              <a:t> в городе </a:t>
            </a:r>
            <a:r>
              <a:rPr lang="ru-RU" dirty="0" err="1" smtClean="0"/>
              <a:t>Наиссе</a:t>
            </a:r>
            <a:r>
              <a:rPr lang="ru-RU" dirty="0" smtClean="0"/>
              <a:t> (современный Ниш в Сербии). Отцом Константина был </a:t>
            </a:r>
            <a:r>
              <a:rPr lang="ru-RU" dirty="0" err="1" smtClean="0"/>
              <a:t>Констанций</a:t>
            </a:r>
            <a:r>
              <a:rPr lang="ru-RU" dirty="0" smtClean="0"/>
              <a:t> I Хлор, впоследствии провозглашённый цезарем. Согласно историку </a:t>
            </a:r>
            <a:r>
              <a:rPr lang="ru-RU" dirty="0" err="1" smtClean="0"/>
              <a:t>Евтропию</a:t>
            </a:r>
            <a:r>
              <a:rPr lang="ru-RU" dirty="0" smtClean="0"/>
              <a:t>, </a:t>
            </a:r>
            <a:r>
              <a:rPr lang="ru-RU" dirty="0" err="1" smtClean="0"/>
              <a:t>Констанций</a:t>
            </a:r>
            <a:r>
              <a:rPr lang="ru-RU" dirty="0" smtClean="0"/>
              <a:t> был «мужем великим и доброжелательности величайшей», этом отличался терпимостью к христианам, христианкой была и его жена.   В ранней молодости Константин служил в армии при Диоклетиане в </a:t>
            </a:r>
            <a:r>
              <a:rPr lang="ru-RU" dirty="0" err="1" smtClean="0"/>
              <a:t>Никомедии</a:t>
            </a:r>
            <a:r>
              <a:rPr lang="ru-RU" dirty="0" smtClean="0"/>
              <a:t>, участвовал в походах в Персию и Египет.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Римский император (306-337 </a:t>
            </a:r>
            <a:r>
              <a:rPr lang="ru-RU" dirty="0" err="1" smtClean="0"/>
              <a:t>гг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Constantine_Chiaramonti_Inv17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84299" y="1600200"/>
            <a:ext cx="297540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ойкумены – всего обитаемого мира.</a:t>
            </a:r>
            <a:endParaRPr lang="ru-RU" dirty="0"/>
          </a:p>
        </p:txBody>
      </p:sp>
      <p:pic>
        <p:nvPicPr>
          <p:cNvPr id="4" name="Содержимое 3" descr="Фотка_14035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76792"/>
            <a:ext cx="8229600" cy="317277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Васильевна\Desktop\Ольга Константиновна - 3В\!!Презентации\Экскурсия по Константинополю\_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134</Words>
  <Application>Microsoft Office PowerPoint</Application>
  <PresentationFormat>Экран (4:3)</PresentationFormat>
  <Paragraphs>39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Новый Рим. Константинополь.</vt:lpstr>
      <vt:lpstr>Пролив Босфор, залив Золотой Рог</vt:lpstr>
      <vt:lpstr>Слайд 3</vt:lpstr>
      <vt:lpstr>Слайд 4</vt:lpstr>
      <vt:lpstr>Слайд 5</vt:lpstr>
      <vt:lpstr>Император Константин</vt:lpstr>
      <vt:lpstr>Римский император (306-337 гг)</vt:lpstr>
      <vt:lpstr>Центр ойкумены – всего обитаемого мира.</vt:lpstr>
      <vt:lpstr>Слайд 9</vt:lpstr>
      <vt:lpstr>Слайд 10</vt:lpstr>
      <vt:lpstr>Великий шёлковый путь</vt:lpstr>
      <vt:lpstr>Слайд 12</vt:lpstr>
      <vt:lpstr>Слайд 13</vt:lpstr>
      <vt:lpstr>Слайд 14</vt:lpstr>
      <vt:lpstr>Иерархия</vt:lpstr>
      <vt:lpstr>Слайд 16</vt:lpstr>
      <vt:lpstr>Императорские диадемы</vt:lpstr>
      <vt:lpstr>Императорские диадемы (реконструкция)</vt:lpstr>
      <vt:lpstr>Ранняя византийская стемма</vt:lpstr>
      <vt:lpstr>Византийская корона 11 века.</vt:lpstr>
      <vt:lpstr>Вселенские церковные соборы</vt:lpstr>
      <vt:lpstr>Первый Никейский собор</vt:lpstr>
      <vt:lpstr>Слайд 23</vt:lpstr>
      <vt:lpstr>Первый Никейский собор. Фреска, XVIII век. Бухарестский Ставропольский монастырь, Румыния</vt:lpstr>
      <vt:lpstr>Первый Константинопольский собор</vt:lpstr>
      <vt:lpstr>Слайд 26</vt:lpstr>
      <vt:lpstr>Церковь Святой Ирины</vt:lpstr>
      <vt:lpstr>Церковь Святой Ирины </vt:lpstr>
      <vt:lpstr>Церковь Святой Ирины</vt:lpstr>
      <vt:lpstr>Слайд 30</vt:lpstr>
      <vt:lpstr>Слайд 31</vt:lpstr>
      <vt:lpstr>Слайд 32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Рим. Константинополь.</dc:title>
  <dc:creator>Ольга Александровна</dc:creator>
  <cp:lastModifiedBy>Ольга Александровна</cp:lastModifiedBy>
  <cp:revision>24</cp:revision>
  <dcterms:created xsi:type="dcterms:W3CDTF">2020-05-12T11:24:44Z</dcterms:created>
  <dcterms:modified xsi:type="dcterms:W3CDTF">2020-05-13T11:48:34Z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2974656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