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</p:sldMasterIdLst>
  <p:sldIdLst>
    <p:sldId id="256" r:id="rId10"/>
    <p:sldId id="321" r:id="rId11"/>
    <p:sldId id="323" r:id="rId12"/>
    <p:sldId id="257" r:id="rId13"/>
    <p:sldId id="258" r:id="rId14"/>
    <p:sldId id="259" r:id="rId15"/>
    <p:sldId id="260" r:id="rId16"/>
    <p:sldId id="261" r:id="rId17"/>
    <p:sldId id="262" r:id="rId18"/>
    <p:sldId id="265" r:id="rId19"/>
    <p:sldId id="263" r:id="rId20"/>
    <p:sldId id="264" r:id="rId21"/>
    <p:sldId id="266" r:id="rId22"/>
    <p:sldId id="267" r:id="rId23"/>
    <p:sldId id="268" r:id="rId24"/>
    <p:sldId id="324" r:id="rId25"/>
    <p:sldId id="325" r:id="rId26"/>
    <p:sldId id="326" r:id="rId27"/>
    <p:sldId id="327" r:id="rId28"/>
    <p:sldId id="338" r:id="rId29"/>
    <p:sldId id="339" r:id="rId30"/>
    <p:sldId id="340" r:id="rId31"/>
    <p:sldId id="341" r:id="rId32"/>
    <p:sldId id="342" r:id="rId33"/>
    <p:sldId id="333" r:id="rId34"/>
    <p:sldId id="334" r:id="rId35"/>
    <p:sldId id="328" r:id="rId36"/>
    <p:sldId id="329" r:id="rId37"/>
    <p:sldId id="346" r:id="rId38"/>
    <p:sldId id="347" r:id="rId39"/>
    <p:sldId id="348" r:id="rId40"/>
    <p:sldId id="349" r:id="rId41"/>
    <p:sldId id="352" r:id="rId42"/>
    <p:sldId id="350" r:id="rId43"/>
    <p:sldId id="351" r:id="rId44"/>
    <p:sldId id="335" r:id="rId45"/>
    <p:sldId id="336" r:id="rId46"/>
    <p:sldId id="337" r:id="rId47"/>
    <p:sldId id="344" r:id="rId48"/>
    <p:sldId id="282" r:id="rId49"/>
    <p:sldId id="283" r:id="rId50"/>
    <p:sldId id="343" r:id="rId51"/>
    <p:sldId id="298" r:id="rId52"/>
    <p:sldId id="299" r:id="rId53"/>
    <p:sldId id="300" r:id="rId54"/>
    <p:sldId id="301" r:id="rId55"/>
    <p:sldId id="293" r:id="rId56"/>
    <p:sldId id="297" r:id="rId57"/>
    <p:sldId id="302" r:id="rId58"/>
    <p:sldId id="303" r:id="rId59"/>
    <p:sldId id="305" r:id="rId60"/>
    <p:sldId id="330" r:id="rId61"/>
    <p:sldId id="353" r:id="rId62"/>
    <p:sldId id="322" r:id="rId63"/>
    <p:sldId id="331" r:id="rId64"/>
    <p:sldId id="332" r:id="rId65"/>
    <p:sldId id="306" r:id="rId66"/>
    <p:sldId id="307" r:id="rId67"/>
    <p:sldId id="308" r:id="rId68"/>
    <p:sldId id="309" r:id="rId6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83" d="100"/>
          <a:sy n="83" d="100"/>
        </p:scale>
        <p:origin x="-966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7" Type="http://schemas.openxmlformats.org/officeDocument/2006/relationships/slideMaster" Target="slideMasters/slideMaster7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slide" Target="slides/slide60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A428F-E966-4073-847F-E3418E007F4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8167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C0B6C-A304-4468-B359-D7627407078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372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E0042-BBCF-42B9-B871-A3077554E5C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6444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23FDC-4DDC-4844-85D4-AB38D42262D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51791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9E6AE-E5E9-489A-906A-3035611A122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33143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9066D-F7FF-4C8B-A8C9-2C1374345E5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27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9243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243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57E81-B4DC-4FBA-B19F-739946E7D56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37376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589F8-35A2-4414-A093-84E59A815AE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73499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9AD22-B521-4F64-957B-EC1B60046AD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91680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7DB12-EC22-487B-B755-A7F35EF711D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30585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01DCF-55B4-4A60-8A3D-ECB5CDB9F18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5039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E0A82-DA66-46B8-8EB7-81DD8DD71BE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31459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39994-05CE-4B59-95B9-C6940A177A8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84559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EDCDA-2A0C-4A3C-B4DF-98FA68103B9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27796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94FA7-DFE9-444D-91C1-77C4742C77C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762912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5F468-E36F-481A-9D11-89046ECC242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69330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42C3A-CDDE-4557-95B5-19939FBF625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6964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85C09-653E-48A0-8840-BCE9A52DD2A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01597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15A9A-D018-4DEB-BEF8-07C4E62C92F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052328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0BFC9-93FE-4839-AB9A-B507E5AAC80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663449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29933-ABC7-4B7F-8D92-813A23D6113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045586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A7DD0-9B56-429F-BBAC-FC19951A40F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1281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22F17-8DE0-4EDF-B908-0982B8F1C0B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08486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7777-2034-4CB2-8FDD-A6FD9D56DB7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276031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A0DB3-B9A5-4E65-B018-F65BE41134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742006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211A0-7293-4FC9-BA89-D01648A1B2D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593534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C055E-DAFD-4646-AEFE-2D3B29840E8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745264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425FF-C36A-4364-A9FA-B03DC8276BB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767804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727F4-36A1-492C-A63A-1FDF17E8F1D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255521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1A44E-33C7-4D94-B098-97B1D18BF3B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211825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A2396-91D0-427E-BD60-1E405A2A82C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665707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C1EF2-E187-4FE9-9DA5-05FB5A7752E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635041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02C4E-B8C8-4032-B364-A33497BCB54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3001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CA12E-0CAD-4D5C-9E27-EE3DB97B82D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507380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AFD89-7DED-4F0D-9A4B-8CE98FC6448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58707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A2A67-F2A5-42AA-BD71-8EBDED75993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744167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97A8D-D9B7-4325-AAA2-C5DB73A249A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647731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6F8C7-39D4-45AB-97AD-FA281226355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804972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FAEAF-4C05-427F-950E-A481BA1A0F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543789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55ED3-71B8-4BE1-B248-72EB6924B1D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037621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E8B1-DB3A-42C0-ABA4-12628F5482E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978928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81D69-1781-4808-92BF-CCA2C41C0F6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961696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9243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243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E4568-6580-44E1-A113-5E88249F806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31883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92C92-FA6A-4A3F-BADD-49D017A17D1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0470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4DE24-DEBB-4FC1-BEC2-531452719A9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57695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146A6-99D1-466D-A829-8C80B9E8556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770711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D8F17-EBC6-4E6B-A55F-21D5107A3F7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259511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94FCE-98C9-476B-9E3D-E9F4DC898F5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7412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C45BE-04F9-4529-AC61-0B573438A12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703958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6395A-9C32-492B-A90C-EA9A5709A27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094264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07E44-7773-454B-8F68-7FDAE87DBA1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475532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C9DD5-5E89-47C3-91AB-979E7C32043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29785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4A5F5-33DE-4350-B56C-1C7ACE13CC9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876091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E7119-51C8-47B7-8B46-BCCEC60A1A3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0959931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EB3AF-410F-4FB9-B7A7-556AFE6D55B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5897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25FAE-417F-438E-B325-DE1C43E017B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75316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6F358-DC7A-4F9F-8930-4215FA33A55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312994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96BDC-7B20-49DD-B2EA-E97C56B6311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540892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17A4A-7A5B-4EE8-9036-0EFF97C02C6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383188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40218-92F8-49C6-9D8A-F6565D75E02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730218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6757E-3B64-4C6C-BD6C-7446C88A72F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211089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F58AC-D7AC-47C2-A5C5-B33ED65B10A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2976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A7006-DBFB-457E-9D08-D9B4E594414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017619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9720B-299B-40E3-A29D-D866F087832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473141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4FB4A-6430-4A43-9C35-7F67125B66E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711199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E62AA-7DDF-45D8-9031-A7B4404BA6F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5787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03710-448C-44B2-931E-FBE3446C10F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161932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F8D15-44D7-4D94-9430-CEB6B0CCE88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045347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4F644-D214-492C-8B46-F2216F31BCD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582441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84525-7A0F-42F6-95B9-E07F340C88C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584014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46283-E952-4E0B-BB7D-F417AC2AF90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503779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EF167-9071-4F17-84F9-DD34D416853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058064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6BDC9-345D-415D-AA3C-B2591F7D9DD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6751092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DBEB1-EEEE-4B95-A798-E18A93ADC03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71181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4C811-4FE0-494D-8FC5-D98F3E47A80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459447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B6041-5FD6-470A-87BE-74006DBF570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02992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F15D9-564A-438B-ACDA-D316A6083F0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56297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F912B-A9EF-452D-A8E1-AF01D8624EB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923702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4269A-DF9A-4805-8A3B-C85E8315192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29193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9243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243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29A80-9527-4D98-AFE2-251E352E14D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177080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03B76-A39D-4B7A-BFA3-814A3AC4157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919412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2743D-93E6-496F-BA3D-63C2039169A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606668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66FC0-0B66-46D7-B16D-F31954B27A2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073108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ACB9F-F78F-44E0-BC32-2DAE4D019F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9294259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3A9F7-9DEB-4EEF-B829-8E176F2C8E2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071842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3062A-7931-408C-B199-6007EE0EBDE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4567764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C4677-84B0-468A-961B-F0A963A64ED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465941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52212-AAC3-4C7A-BF70-459287BAB3F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865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9EF2D-8CEB-407F-89F1-FAB5D1550C9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1619934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B923A-2E58-4BD9-A415-71AA1EEBC27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735271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A38CB-EB97-4155-AF22-CC13EF40EA0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1904315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4CA8A-2D92-41F2-B389-59E40B24EC6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119270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E4165-7BAE-4A4D-8E2C-9CABEAF2622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592042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6042B-660A-4EFE-80EB-664CBE12BC0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066619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5D63-6EE1-4FF0-83E6-946BE441655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5383624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F51AD-8972-41EC-8E70-0B15A49EA26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7551782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15E64-7826-459E-9419-6398D83170C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2977941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0E91C-05BC-4DCA-882F-98D15E28397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4627422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EF6EC-AE03-4AE4-A995-419E5CC3C0E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8954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7DD376-69AE-42D4-ABC0-1926F800EEF8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8001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DF10D8-5C06-4977-AB4B-68EB4C0E2251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19400"/>
            <a:ext cx="8229600" cy="330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2D9312-920D-415A-BC0E-4810E0C95092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4E95719-70EB-4C14-8960-625DB3D632F0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8001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04D0F3-B0B9-4391-92B6-7A34B5F0B955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19400"/>
            <a:ext cx="8229600" cy="330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657CAB-33D7-4D8B-BA7B-2E157CB299DE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B912A9-A1E5-4831-A7DB-58BFCF064B09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8001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9E9B54-EAE7-4275-AA58-3B29519E1BF0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19400"/>
            <a:ext cx="8229600" cy="330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60BC97-0871-4C1E-BF92-19B110BFD016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268760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Подготовка к ЕГЭ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551723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  <a:r>
              <a:rPr lang="ru-RU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Тарасова Е.В..</a:t>
            </a: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Нельзя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использовать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две степени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 одновременно.</a:t>
            </a:r>
            <a:b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Количественное числительное – склоняется каждое слово.</a:t>
            </a:r>
            <a:b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Порядковое числительное – склоняется только последнее.</a:t>
            </a:r>
          </a:p>
        </p:txBody>
      </p:sp>
    </p:spTree>
    <p:extLst>
      <p:ext uri="{BB962C8B-B14F-4D97-AF65-F5344CB8AC3E}">
        <p14:creationId xmlns:p14="http://schemas.microsoft.com/office/powerpoint/2010/main" val="1623556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7.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9024" y="439797"/>
            <a:ext cx="87849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выполнить задание :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    Смотрим, есть ли в предложенных вариантах глагол-сказуемое в повелительном наклонении.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2)   Есть, следовательно, это верный вариант.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3)   На случай, если бы не оказалось: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4)   Убираем предложения, которые начинаются со слов мне, вам, нам и т.п.  Другими словами, безличные предложения.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5)   Ищем подлежащее в оставшихся предложениях. Необходимо найти такое, которое выполняет, кроме основного, добавочное действие, речь о котором идет в деепричастном обороте. Помним, что это подлежащее может быть легко восстановлено (определенно-личные, неопределенно-личные предложения).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217" y="4293096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Обработав статистические данные,</a:t>
            </a:r>
          </a:p>
          <a:p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учёные определили, насколько быстро изменяется язык.</a:t>
            </a:r>
            <a:endParaRPr lang="ru-RU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2) была выявлена интересная закономерность развития языка.</a:t>
            </a:r>
          </a:p>
          <a:p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3) подтвердилась гипотеза о существовании общих для всех языков законов. </a:t>
            </a:r>
          </a:p>
          <a:p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4) для лингвистов многое осталось не вполне ясным.</a:t>
            </a:r>
          </a:p>
        </p:txBody>
      </p:sp>
    </p:spTree>
    <p:extLst>
      <p:ext uri="{BB962C8B-B14F-4D97-AF65-F5344CB8AC3E}">
        <p14:creationId xmlns:p14="http://schemas.microsoft.com/office/powerpoint/2010/main" val="727180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641" y="116631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7.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39687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предложение с грамматической ошибкой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273091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Что нужно запомнить: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676" y="600067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Выбор правильного падежа и предлога</a:t>
            </a:r>
          </a:p>
          <a:p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 • Производные предлоги 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БЛАГОДАРЯ, СОГЛАСНО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ВОПРЕКИ 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«дружат»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только </a:t>
            </a: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 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Дательным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падежом. </a:t>
            </a:r>
          </a:p>
          <a:p>
            <a:r>
              <a:rPr lang="ru-RU" sz="2000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согласно </a:t>
            </a:r>
            <a:r>
              <a:rPr lang="ru-RU" sz="2000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вопреки </a:t>
            </a:r>
            <a:r>
              <a:rPr lang="ru-RU" sz="2000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благодаря </a:t>
            </a:r>
            <a:r>
              <a:rPr lang="ru-RU" sz="2000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0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7" y="1923506"/>
            <a:ext cx="89316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употребляется с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дательным, винительным и предложным</a:t>
            </a: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падежами.</a:t>
            </a:r>
          </a:p>
          <a:p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уехать по </a:t>
            </a:r>
            <a:r>
              <a:rPr lang="ru-RU" sz="2000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истечн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по </a:t>
            </a:r>
            <a:r>
              <a:rPr lang="ru-RU" sz="2000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лекции, по </a:t>
            </a:r>
            <a:r>
              <a:rPr lang="ru-RU" sz="2000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приезд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в Москву</a:t>
            </a:r>
          </a:p>
          <a:p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• Предлог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при местоимениях </a:t>
            </a: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ru-RU" sz="2000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ru-RU" sz="2000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предложном</a:t>
            </a: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падеже. </a:t>
            </a:r>
          </a:p>
          <a:p>
            <a:r>
              <a:rPr lang="ru-RU" sz="2000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скучать 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тосковать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</a:t>
            </a:r>
            <a:endParaRPr lang="ru-RU" sz="20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754776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в предложении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однородными членами</a:t>
            </a:r>
          </a:p>
          <a:p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•Часто в предложении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двух или нескольких однородных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членах имеется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общее дополнение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Такие конструкции правильны, если управляющие слова 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требуют одного падежа и предлога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читать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конспектировать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книгу;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и готовить </a:t>
            </a: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кадры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 • Стилистически 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</a:t>
            </a:r>
            <a:r>
              <a:rPr lang="ru-RU" sz="2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предложения, в которых </a:t>
            </a:r>
            <a:r>
              <a:rPr lang="ru-RU" sz="2000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общее зависимое слово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при однородных членах, </a:t>
            </a:r>
            <a:r>
              <a:rPr lang="ru-RU" sz="2000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требующих разного управления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Трест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организовал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(что?)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руководил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(чем?) </a:t>
            </a: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предприятием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7303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636" y="826595"/>
            <a:ext cx="87129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при употреблении предложений с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однородными членами</a:t>
            </a:r>
          </a:p>
          <a:p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 • Парные союзы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КАК…ТАК И, НЕ ТОЛЬКО…НО И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пары типа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только, а также, не только…но, не только…а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нельзя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 • Нельзя связывать в качестве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однородных членов 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выраженные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разными частями речи.</a:t>
            </a:r>
          </a:p>
          <a:p>
            <a:r>
              <a:rPr lang="ru-RU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Главный герой 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полюбил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войну и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рисковать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жизнью – или глаголом и прилагательным: Набережная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тянется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вдоль Волги и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очень красивая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2989929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при употреблении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конструкций с прямой речью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Косвенная речь – это способ передачи чужой речи в виде придаточного предложения.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такие конструкции:</a:t>
            </a:r>
          </a:p>
          <a:p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Пушкин писал, что «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свой жестокий век восславил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свободу».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свой жестокий век восславил»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свободу.</a:t>
            </a:r>
            <a:endParaRPr lang="ru-RU" sz="2000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4660821"/>
            <a:ext cx="89289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6.Распространенной ошибкой является неправильное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приложения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названиях книг, фильмов </a:t>
            </a: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Неправильно: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0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романе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 Н. Толстого 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«Войне и мире»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рассказывается… </a:t>
            </a:r>
          </a:p>
          <a:p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Правильно: 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романе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Л. Н. Толстого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«Война и мир»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рассказывается…</a:t>
            </a:r>
          </a:p>
          <a:p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или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«Войне и мире»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 Н. Толстого 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рассказывается…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7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899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856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 Нередко вызывает сомнения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сказуемого при подлежащем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выраженном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сочетанием существительного со словами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большинство, меньшинство, несколько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  </a:t>
            </a:r>
          </a:p>
          <a:p>
            <a:pPr lvl="0"/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(напр.,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учеников нашего класса уч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ат(-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подлежащем, выраженном сочетаниями н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еодушевленного существительного с указанными словами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сказуемое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преимущественно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единственного числа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 </a:t>
            </a:r>
          </a:p>
          <a:p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деревьев росло перед домом.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подлежащем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выраженном сочетаниями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одушевленного существительного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указанными словами,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употребляется преимущественно в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форме множественного числа: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учеников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нашего класса уч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ся хорошо.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3532952"/>
            <a:ext cx="87129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 Иногда в распространенном определении при существительном или местоимении в косвенном падеже допускаются ошибки в согласовании. (напр., Одним из российских обычаев, ценивших(-ими)</a:t>
            </a:r>
            <a:r>
              <a:rPr lang="ru-RU" sz="2000" b="1" u="sng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многими старыми москвичами, было устное рассказывание).</a:t>
            </a:r>
          </a:p>
          <a:p>
            <a:endParaRPr lang="ru-RU" sz="2000" b="1" u="sng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согласованные определения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выступать в предложении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том же падеже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определяемое слово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Для этого нужно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вопрос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определяемому слову и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сверить с ним окончание прилагательного или причастия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обычаев (каких?) ценившихся.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" y="5421"/>
            <a:ext cx="140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4269917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9943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9.  Ошибки в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сложноподчиненных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предложениях.</a:t>
            </a:r>
            <a:b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кто пришел в музей,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знал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 Островском. (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знал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2483768" y="916287"/>
            <a:ext cx="2965622" cy="474677"/>
          </a:xfrm>
          <a:custGeom>
            <a:avLst/>
            <a:gdLst>
              <a:gd name="connsiteX0" fmla="*/ 0 w 2965622"/>
              <a:gd name="connsiteY0" fmla="*/ 41189 h 474677"/>
              <a:gd name="connsiteX1" fmla="*/ 41190 w 2965622"/>
              <a:gd name="connsiteY1" fmla="*/ 65903 h 474677"/>
              <a:gd name="connsiteX2" fmla="*/ 65903 w 2965622"/>
              <a:gd name="connsiteY2" fmla="*/ 82379 h 474677"/>
              <a:gd name="connsiteX3" fmla="*/ 98854 w 2965622"/>
              <a:gd name="connsiteY3" fmla="*/ 90616 h 474677"/>
              <a:gd name="connsiteX4" fmla="*/ 131806 w 2965622"/>
              <a:gd name="connsiteY4" fmla="*/ 123568 h 474677"/>
              <a:gd name="connsiteX5" fmla="*/ 156519 w 2965622"/>
              <a:gd name="connsiteY5" fmla="*/ 131806 h 474677"/>
              <a:gd name="connsiteX6" fmla="*/ 189471 w 2965622"/>
              <a:gd name="connsiteY6" fmla="*/ 148281 h 474677"/>
              <a:gd name="connsiteX7" fmla="*/ 222422 w 2965622"/>
              <a:gd name="connsiteY7" fmla="*/ 172995 h 474677"/>
              <a:gd name="connsiteX8" fmla="*/ 255373 w 2965622"/>
              <a:gd name="connsiteY8" fmla="*/ 189470 h 474677"/>
              <a:gd name="connsiteX9" fmla="*/ 362465 w 2965622"/>
              <a:gd name="connsiteY9" fmla="*/ 247135 h 474677"/>
              <a:gd name="connsiteX10" fmla="*/ 395417 w 2965622"/>
              <a:gd name="connsiteY10" fmla="*/ 271849 h 474677"/>
              <a:gd name="connsiteX11" fmla="*/ 461319 w 2965622"/>
              <a:gd name="connsiteY11" fmla="*/ 288324 h 474677"/>
              <a:gd name="connsiteX12" fmla="*/ 486033 w 2965622"/>
              <a:gd name="connsiteY12" fmla="*/ 304800 h 474677"/>
              <a:gd name="connsiteX13" fmla="*/ 560173 w 2965622"/>
              <a:gd name="connsiteY13" fmla="*/ 321276 h 474677"/>
              <a:gd name="connsiteX14" fmla="*/ 617838 w 2965622"/>
              <a:gd name="connsiteY14" fmla="*/ 337752 h 474677"/>
              <a:gd name="connsiteX15" fmla="*/ 650790 w 2965622"/>
              <a:gd name="connsiteY15" fmla="*/ 345989 h 474677"/>
              <a:gd name="connsiteX16" fmla="*/ 675503 w 2965622"/>
              <a:gd name="connsiteY16" fmla="*/ 354227 h 474677"/>
              <a:gd name="connsiteX17" fmla="*/ 716692 w 2965622"/>
              <a:gd name="connsiteY17" fmla="*/ 362465 h 474677"/>
              <a:gd name="connsiteX18" fmla="*/ 766119 w 2965622"/>
              <a:gd name="connsiteY18" fmla="*/ 378941 h 474677"/>
              <a:gd name="connsiteX19" fmla="*/ 856735 w 2965622"/>
              <a:gd name="connsiteY19" fmla="*/ 395416 h 474677"/>
              <a:gd name="connsiteX20" fmla="*/ 980303 w 2965622"/>
              <a:gd name="connsiteY20" fmla="*/ 420130 h 474677"/>
              <a:gd name="connsiteX21" fmla="*/ 1145060 w 2965622"/>
              <a:gd name="connsiteY21" fmla="*/ 428368 h 474677"/>
              <a:gd name="connsiteX22" fmla="*/ 1227438 w 2965622"/>
              <a:gd name="connsiteY22" fmla="*/ 436606 h 474677"/>
              <a:gd name="connsiteX23" fmla="*/ 1334530 w 2965622"/>
              <a:gd name="connsiteY23" fmla="*/ 444843 h 474677"/>
              <a:gd name="connsiteX24" fmla="*/ 1425146 w 2965622"/>
              <a:gd name="connsiteY24" fmla="*/ 453081 h 474677"/>
              <a:gd name="connsiteX25" fmla="*/ 1754660 w 2965622"/>
              <a:gd name="connsiteY25" fmla="*/ 469557 h 474677"/>
              <a:gd name="connsiteX26" fmla="*/ 1919417 w 2965622"/>
              <a:gd name="connsiteY26" fmla="*/ 453081 h 474677"/>
              <a:gd name="connsiteX27" fmla="*/ 2026508 w 2965622"/>
              <a:gd name="connsiteY27" fmla="*/ 436606 h 474677"/>
              <a:gd name="connsiteX28" fmla="*/ 2059460 w 2965622"/>
              <a:gd name="connsiteY28" fmla="*/ 428368 h 474677"/>
              <a:gd name="connsiteX29" fmla="*/ 2084173 w 2965622"/>
              <a:gd name="connsiteY29" fmla="*/ 420130 h 474677"/>
              <a:gd name="connsiteX30" fmla="*/ 2150076 w 2965622"/>
              <a:gd name="connsiteY30" fmla="*/ 411892 h 474677"/>
              <a:gd name="connsiteX31" fmla="*/ 2224217 w 2965622"/>
              <a:gd name="connsiteY31" fmla="*/ 387179 h 474677"/>
              <a:gd name="connsiteX32" fmla="*/ 2298357 w 2965622"/>
              <a:gd name="connsiteY32" fmla="*/ 370703 h 474677"/>
              <a:gd name="connsiteX33" fmla="*/ 2339546 w 2965622"/>
              <a:gd name="connsiteY33" fmla="*/ 354227 h 474677"/>
              <a:gd name="connsiteX34" fmla="*/ 2405449 w 2965622"/>
              <a:gd name="connsiteY34" fmla="*/ 321276 h 474677"/>
              <a:gd name="connsiteX35" fmla="*/ 2496065 w 2965622"/>
              <a:gd name="connsiteY35" fmla="*/ 296562 h 474677"/>
              <a:gd name="connsiteX36" fmla="*/ 2561968 w 2965622"/>
              <a:gd name="connsiteY36" fmla="*/ 271849 h 474677"/>
              <a:gd name="connsiteX37" fmla="*/ 2627871 w 2965622"/>
              <a:gd name="connsiteY37" fmla="*/ 230660 h 474677"/>
              <a:gd name="connsiteX38" fmla="*/ 2660822 w 2965622"/>
              <a:gd name="connsiteY38" fmla="*/ 222422 h 474677"/>
              <a:gd name="connsiteX39" fmla="*/ 2718487 w 2965622"/>
              <a:gd name="connsiteY39" fmla="*/ 189470 h 474677"/>
              <a:gd name="connsiteX40" fmla="*/ 2743200 w 2965622"/>
              <a:gd name="connsiteY40" fmla="*/ 172995 h 474677"/>
              <a:gd name="connsiteX41" fmla="*/ 2776152 w 2965622"/>
              <a:gd name="connsiteY41" fmla="*/ 156519 h 474677"/>
              <a:gd name="connsiteX42" fmla="*/ 2825579 w 2965622"/>
              <a:gd name="connsiteY42" fmla="*/ 131806 h 474677"/>
              <a:gd name="connsiteX43" fmla="*/ 2899719 w 2965622"/>
              <a:gd name="connsiteY43" fmla="*/ 82379 h 474677"/>
              <a:gd name="connsiteX44" fmla="*/ 2924433 w 2965622"/>
              <a:gd name="connsiteY44" fmla="*/ 65903 h 474677"/>
              <a:gd name="connsiteX45" fmla="*/ 2965622 w 2965622"/>
              <a:gd name="connsiteY45" fmla="*/ 0 h 47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965622" h="474677">
                <a:moveTo>
                  <a:pt x="0" y="41189"/>
                </a:moveTo>
                <a:cubicBezTo>
                  <a:pt x="13730" y="49427"/>
                  <a:pt x="27612" y="57417"/>
                  <a:pt x="41190" y="65903"/>
                </a:cubicBezTo>
                <a:cubicBezTo>
                  <a:pt x="49586" y="71150"/>
                  <a:pt x="56803" y="78479"/>
                  <a:pt x="65903" y="82379"/>
                </a:cubicBezTo>
                <a:cubicBezTo>
                  <a:pt x="76309" y="86839"/>
                  <a:pt x="87870" y="87870"/>
                  <a:pt x="98854" y="90616"/>
                </a:cubicBezTo>
                <a:cubicBezTo>
                  <a:pt x="109838" y="101600"/>
                  <a:pt x="119166" y="114539"/>
                  <a:pt x="131806" y="123568"/>
                </a:cubicBezTo>
                <a:cubicBezTo>
                  <a:pt x="138872" y="128615"/>
                  <a:pt x="148538" y="128386"/>
                  <a:pt x="156519" y="131806"/>
                </a:cubicBezTo>
                <a:cubicBezTo>
                  <a:pt x="167806" y="136643"/>
                  <a:pt x="179057" y="141772"/>
                  <a:pt x="189471" y="148281"/>
                </a:cubicBezTo>
                <a:cubicBezTo>
                  <a:pt x="201114" y="155558"/>
                  <a:pt x="210779" y="165718"/>
                  <a:pt x="222422" y="172995"/>
                </a:cubicBezTo>
                <a:cubicBezTo>
                  <a:pt x="232835" y="179503"/>
                  <a:pt x="244915" y="183034"/>
                  <a:pt x="255373" y="189470"/>
                </a:cubicBezTo>
                <a:cubicBezTo>
                  <a:pt x="350663" y="248109"/>
                  <a:pt x="296228" y="230575"/>
                  <a:pt x="362465" y="247135"/>
                </a:cubicBezTo>
                <a:cubicBezTo>
                  <a:pt x="373449" y="255373"/>
                  <a:pt x="382743" y="266568"/>
                  <a:pt x="395417" y="271849"/>
                </a:cubicBezTo>
                <a:cubicBezTo>
                  <a:pt x="416319" y="280558"/>
                  <a:pt x="461319" y="288324"/>
                  <a:pt x="461319" y="288324"/>
                </a:cubicBezTo>
                <a:cubicBezTo>
                  <a:pt x="469557" y="293816"/>
                  <a:pt x="476933" y="300900"/>
                  <a:pt x="486033" y="304800"/>
                </a:cubicBezTo>
                <a:cubicBezTo>
                  <a:pt x="496851" y="309436"/>
                  <a:pt x="552053" y="319471"/>
                  <a:pt x="560173" y="321276"/>
                </a:cubicBezTo>
                <a:cubicBezTo>
                  <a:pt x="618143" y="334158"/>
                  <a:pt x="569658" y="323987"/>
                  <a:pt x="617838" y="337752"/>
                </a:cubicBezTo>
                <a:cubicBezTo>
                  <a:pt x="628724" y="340862"/>
                  <a:pt x="639904" y="342879"/>
                  <a:pt x="650790" y="345989"/>
                </a:cubicBezTo>
                <a:cubicBezTo>
                  <a:pt x="659139" y="348374"/>
                  <a:pt x="667079" y="352121"/>
                  <a:pt x="675503" y="354227"/>
                </a:cubicBezTo>
                <a:cubicBezTo>
                  <a:pt x="689087" y="357623"/>
                  <a:pt x="703184" y="358781"/>
                  <a:pt x="716692" y="362465"/>
                </a:cubicBezTo>
                <a:cubicBezTo>
                  <a:pt x="733447" y="367035"/>
                  <a:pt x="748988" y="376086"/>
                  <a:pt x="766119" y="378941"/>
                </a:cubicBezTo>
                <a:cubicBezTo>
                  <a:pt x="796373" y="383984"/>
                  <a:pt x="826816" y="388512"/>
                  <a:pt x="856735" y="395416"/>
                </a:cubicBezTo>
                <a:cubicBezTo>
                  <a:pt x="910883" y="407911"/>
                  <a:pt x="926454" y="416141"/>
                  <a:pt x="980303" y="420130"/>
                </a:cubicBezTo>
                <a:cubicBezTo>
                  <a:pt x="1035140" y="424192"/>
                  <a:pt x="1090141" y="425622"/>
                  <a:pt x="1145060" y="428368"/>
                </a:cubicBezTo>
                <a:lnTo>
                  <a:pt x="1227438" y="436606"/>
                </a:lnTo>
                <a:cubicBezTo>
                  <a:pt x="1263106" y="439707"/>
                  <a:pt x="1298851" y="441870"/>
                  <a:pt x="1334530" y="444843"/>
                </a:cubicBezTo>
                <a:lnTo>
                  <a:pt x="1425146" y="453081"/>
                </a:lnTo>
                <a:cubicBezTo>
                  <a:pt x="1548032" y="483802"/>
                  <a:pt x="1499235" y="474118"/>
                  <a:pt x="1754660" y="469557"/>
                </a:cubicBezTo>
                <a:cubicBezTo>
                  <a:pt x="1809844" y="468572"/>
                  <a:pt x="1864779" y="460887"/>
                  <a:pt x="1919417" y="453081"/>
                </a:cubicBezTo>
                <a:cubicBezTo>
                  <a:pt x="1947090" y="449128"/>
                  <a:pt x="1997952" y="442317"/>
                  <a:pt x="2026508" y="436606"/>
                </a:cubicBezTo>
                <a:cubicBezTo>
                  <a:pt x="2037610" y="434386"/>
                  <a:pt x="2048574" y="431478"/>
                  <a:pt x="2059460" y="428368"/>
                </a:cubicBezTo>
                <a:cubicBezTo>
                  <a:pt x="2067809" y="425982"/>
                  <a:pt x="2075630" y="421683"/>
                  <a:pt x="2084173" y="420130"/>
                </a:cubicBezTo>
                <a:cubicBezTo>
                  <a:pt x="2105955" y="416170"/>
                  <a:pt x="2128108" y="414638"/>
                  <a:pt x="2150076" y="411892"/>
                </a:cubicBezTo>
                <a:cubicBezTo>
                  <a:pt x="2174790" y="403654"/>
                  <a:pt x="2198672" y="392288"/>
                  <a:pt x="2224217" y="387179"/>
                </a:cubicBezTo>
                <a:cubicBezTo>
                  <a:pt x="2240540" y="383914"/>
                  <a:pt x="2280906" y="376520"/>
                  <a:pt x="2298357" y="370703"/>
                </a:cubicBezTo>
                <a:cubicBezTo>
                  <a:pt x="2312385" y="366027"/>
                  <a:pt x="2326120" y="360424"/>
                  <a:pt x="2339546" y="354227"/>
                </a:cubicBezTo>
                <a:cubicBezTo>
                  <a:pt x="2361846" y="343935"/>
                  <a:pt x="2381365" y="326093"/>
                  <a:pt x="2405449" y="321276"/>
                </a:cubicBezTo>
                <a:cubicBezTo>
                  <a:pt x="2446817" y="313002"/>
                  <a:pt x="2454255" y="313286"/>
                  <a:pt x="2496065" y="296562"/>
                </a:cubicBezTo>
                <a:cubicBezTo>
                  <a:pt x="2567859" y="267845"/>
                  <a:pt x="2490630" y="289684"/>
                  <a:pt x="2561968" y="271849"/>
                </a:cubicBezTo>
                <a:cubicBezTo>
                  <a:pt x="2578506" y="260823"/>
                  <a:pt x="2612958" y="237288"/>
                  <a:pt x="2627871" y="230660"/>
                </a:cubicBezTo>
                <a:cubicBezTo>
                  <a:pt x="2638217" y="226062"/>
                  <a:pt x="2649838" y="225168"/>
                  <a:pt x="2660822" y="222422"/>
                </a:cubicBezTo>
                <a:cubicBezTo>
                  <a:pt x="2740492" y="162668"/>
                  <a:pt x="2655593" y="220916"/>
                  <a:pt x="2718487" y="189470"/>
                </a:cubicBezTo>
                <a:cubicBezTo>
                  <a:pt x="2727342" y="185042"/>
                  <a:pt x="2734604" y="177907"/>
                  <a:pt x="2743200" y="172995"/>
                </a:cubicBezTo>
                <a:cubicBezTo>
                  <a:pt x="2753862" y="166902"/>
                  <a:pt x="2765490" y="162612"/>
                  <a:pt x="2776152" y="156519"/>
                </a:cubicBezTo>
                <a:cubicBezTo>
                  <a:pt x="2820865" y="130968"/>
                  <a:pt x="2780268" y="146908"/>
                  <a:pt x="2825579" y="131806"/>
                </a:cubicBezTo>
                <a:lnTo>
                  <a:pt x="2899719" y="82379"/>
                </a:lnTo>
                <a:lnTo>
                  <a:pt x="2924433" y="65903"/>
                </a:lnTo>
                <a:cubicBezTo>
                  <a:pt x="2960790" y="11367"/>
                  <a:pt x="2948529" y="34187"/>
                  <a:pt x="2965622" y="0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4526546" y="939115"/>
            <a:ext cx="259638" cy="49428"/>
          </a:xfrm>
          <a:custGeom>
            <a:avLst/>
            <a:gdLst>
              <a:gd name="connsiteX0" fmla="*/ 98854 w 98854"/>
              <a:gd name="connsiteY0" fmla="*/ 0 h 0"/>
              <a:gd name="connsiteX1" fmla="*/ 0 w 9885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854">
                <a:moveTo>
                  <a:pt x="98854" y="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4786184" y="939114"/>
            <a:ext cx="0" cy="156518"/>
          </a:xfrm>
          <a:custGeom>
            <a:avLst/>
            <a:gdLst>
              <a:gd name="connsiteX0" fmla="*/ 0 w 0"/>
              <a:gd name="connsiteY0" fmla="*/ 0 h 156518"/>
              <a:gd name="connsiteX1" fmla="*/ 0 w 0"/>
              <a:gd name="connsiteY1" fmla="*/ 156518 h 15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56518">
                <a:moveTo>
                  <a:pt x="0" y="0"/>
                </a:moveTo>
                <a:lnTo>
                  <a:pt x="0" y="156518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918928" y="918191"/>
            <a:ext cx="799070" cy="140703"/>
          </a:xfrm>
          <a:custGeom>
            <a:avLst/>
            <a:gdLst>
              <a:gd name="connsiteX0" fmla="*/ 0 w 799070"/>
              <a:gd name="connsiteY0" fmla="*/ 24760 h 140703"/>
              <a:gd name="connsiteX1" fmla="*/ 32951 w 799070"/>
              <a:gd name="connsiteY1" fmla="*/ 65950 h 140703"/>
              <a:gd name="connsiteX2" fmla="*/ 57665 w 799070"/>
              <a:gd name="connsiteY2" fmla="*/ 74187 h 140703"/>
              <a:gd name="connsiteX3" fmla="*/ 140043 w 799070"/>
              <a:gd name="connsiteY3" fmla="*/ 98901 h 140703"/>
              <a:gd name="connsiteX4" fmla="*/ 189470 w 799070"/>
              <a:gd name="connsiteY4" fmla="*/ 115377 h 140703"/>
              <a:gd name="connsiteX5" fmla="*/ 214184 w 799070"/>
              <a:gd name="connsiteY5" fmla="*/ 123614 h 140703"/>
              <a:gd name="connsiteX6" fmla="*/ 238897 w 799070"/>
              <a:gd name="connsiteY6" fmla="*/ 140090 h 140703"/>
              <a:gd name="connsiteX7" fmla="*/ 510746 w 799070"/>
              <a:gd name="connsiteY7" fmla="*/ 131852 h 140703"/>
              <a:gd name="connsiteX8" fmla="*/ 535459 w 799070"/>
              <a:gd name="connsiteY8" fmla="*/ 123614 h 140703"/>
              <a:gd name="connsiteX9" fmla="*/ 568411 w 799070"/>
              <a:gd name="connsiteY9" fmla="*/ 115377 h 140703"/>
              <a:gd name="connsiteX10" fmla="*/ 617838 w 799070"/>
              <a:gd name="connsiteY10" fmla="*/ 98901 h 140703"/>
              <a:gd name="connsiteX11" fmla="*/ 642551 w 799070"/>
              <a:gd name="connsiteY11" fmla="*/ 90663 h 140703"/>
              <a:gd name="connsiteX12" fmla="*/ 675503 w 799070"/>
              <a:gd name="connsiteY12" fmla="*/ 82425 h 140703"/>
              <a:gd name="connsiteX13" fmla="*/ 724930 w 799070"/>
              <a:gd name="connsiteY13" fmla="*/ 65950 h 140703"/>
              <a:gd name="connsiteX14" fmla="*/ 774357 w 799070"/>
              <a:gd name="connsiteY14" fmla="*/ 24760 h 140703"/>
              <a:gd name="connsiteX15" fmla="*/ 799070 w 799070"/>
              <a:gd name="connsiteY15" fmla="*/ 47 h 140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9070" h="140703">
                <a:moveTo>
                  <a:pt x="0" y="24760"/>
                </a:moveTo>
                <a:cubicBezTo>
                  <a:pt x="10984" y="38490"/>
                  <a:pt x="19601" y="54507"/>
                  <a:pt x="32951" y="65950"/>
                </a:cubicBezTo>
                <a:cubicBezTo>
                  <a:pt x="39544" y="71601"/>
                  <a:pt x="49684" y="70766"/>
                  <a:pt x="57665" y="74187"/>
                </a:cubicBezTo>
                <a:cubicBezTo>
                  <a:pt x="145837" y="111974"/>
                  <a:pt x="23715" y="69818"/>
                  <a:pt x="140043" y="98901"/>
                </a:cubicBezTo>
                <a:cubicBezTo>
                  <a:pt x="156891" y="103113"/>
                  <a:pt x="172994" y="109885"/>
                  <a:pt x="189470" y="115377"/>
                </a:cubicBezTo>
                <a:lnTo>
                  <a:pt x="214184" y="123614"/>
                </a:lnTo>
                <a:cubicBezTo>
                  <a:pt x="222422" y="129106"/>
                  <a:pt x="229000" y="139815"/>
                  <a:pt x="238897" y="140090"/>
                </a:cubicBezTo>
                <a:cubicBezTo>
                  <a:pt x="329520" y="142607"/>
                  <a:pt x="420228" y="136881"/>
                  <a:pt x="510746" y="131852"/>
                </a:cubicBezTo>
                <a:cubicBezTo>
                  <a:pt x="519416" y="131370"/>
                  <a:pt x="527110" y="125999"/>
                  <a:pt x="535459" y="123614"/>
                </a:cubicBezTo>
                <a:cubicBezTo>
                  <a:pt x="546345" y="120504"/>
                  <a:pt x="557566" y="118630"/>
                  <a:pt x="568411" y="115377"/>
                </a:cubicBezTo>
                <a:cubicBezTo>
                  <a:pt x="585046" y="110387"/>
                  <a:pt x="601362" y="104393"/>
                  <a:pt x="617838" y="98901"/>
                </a:cubicBezTo>
                <a:cubicBezTo>
                  <a:pt x="626076" y="96155"/>
                  <a:pt x="634127" y="92769"/>
                  <a:pt x="642551" y="90663"/>
                </a:cubicBezTo>
                <a:cubicBezTo>
                  <a:pt x="653535" y="87917"/>
                  <a:pt x="664658" y="85678"/>
                  <a:pt x="675503" y="82425"/>
                </a:cubicBezTo>
                <a:cubicBezTo>
                  <a:pt x="692137" y="77435"/>
                  <a:pt x="724930" y="65950"/>
                  <a:pt x="724930" y="65950"/>
                </a:cubicBezTo>
                <a:cubicBezTo>
                  <a:pt x="749229" y="49750"/>
                  <a:pt x="754536" y="48545"/>
                  <a:pt x="774357" y="24760"/>
                </a:cubicBezTo>
                <a:cubicBezTo>
                  <a:pt x="796855" y="-2238"/>
                  <a:pt x="779684" y="47"/>
                  <a:pt x="799070" y="47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624458" y="877002"/>
            <a:ext cx="115330" cy="16475"/>
          </a:xfrm>
          <a:custGeom>
            <a:avLst/>
            <a:gdLst>
              <a:gd name="connsiteX0" fmla="*/ 115330 w 115330"/>
              <a:gd name="connsiteY0" fmla="*/ 0 h 16475"/>
              <a:gd name="connsiteX1" fmla="*/ 74141 w 115330"/>
              <a:gd name="connsiteY1" fmla="*/ 8238 h 16475"/>
              <a:gd name="connsiteX2" fmla="*/ 49428 w 115330"/>
              <a:gd name="connsiteY2" fmla="*/ 16475 h 16475"/>
              <a:gd name="connsiteX3" fmla="*/ 0 w 115330"/>
              <a:gd name="connsiteY3" fmla="*/ 8238 h 1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330" h="16475">
                <a:moveTo>
                  <a:pt x="115330" y="0"/>
                </a:moveTo>
                <a:cubicBezTo>
                  <a:pt x="101600" y="2746"/>
                  <a:pt x="87725" y="4842"/>
                  <a:pt x="74141" y="8238"/>
                </a:cubicBezTo>
                <a:cubicBezTo>
                  <a:pt x="65717" y="10344"/>
                  <a:pt x="58111" y="16475"/>
                  <a:pt x="49428" y="16475"/>
                </a:cubicBezTo>
                <a:cubicBezTo>
                  <a:pt x="32725" y="16475"/>
                  <a:pt x="0" y="8238"/>
                  <a:pt x="0" y="823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flipH="1">
            <a:off x="3682123" y="902446"/>
            <a:ext cx="62647" cy="150687"/>
          </a:xfrm>
          <a:custGeom>
            <a:avLst/>
            <a:gdLst>
              <a:gd name="connsiteX0" fmla="*/ 0 w 8238"/>
              <a:gd name="connsiteY0" fmla="*/ 0 h 140043"/>
              <a:gd name="connsiteX1" fmla="*/ 8238 w 8238"/>
              <a:gd name="connsiteY1" fmla="*/ 140043 h 14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238" h="140043">
                <a:moveTo>
                  <a:pt x="0" y="0"/>
                </a:moveTo>
                <a:lnTo>
                  <a:pt x="8238" y="14004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9943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4257942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4624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8.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4462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Проверочные слова, безударные гласные в корне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54868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безударному корню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подобрать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проверочное слово потому, что оно вышло (выходит) из активного употребления.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Н..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гие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поля  —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(то есть не одет)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1268760"/>
            <a:ext cx="8856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Гласную в слове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проверить разными ударными корнями.     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ваться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лся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ял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вать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значение корня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(его легко узнать по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контексту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). Выберите проверочное слово, близкое по значению.</a:t>
            </a:r>
            <a:r>
              <a:rPr lang="ru-RU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2592199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одному и тому же безударному корню иногда можно подобрать два проверочных однокоренных слова с разными ударными гласными.  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Г..лова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ловы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двугл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вый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  Г..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родской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д.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Зас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..делся —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сть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Разбр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…сал –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сил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разбр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сывает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явление полногласия и неполногласия)</a:t>
            </a:r>
          </a:p>
          <a:p>
            <a:pPr lvl="0"/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проверяйте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корни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полногласными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сочетаниями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оло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оро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однокоренными словами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неполногласными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сочетаниями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–ла-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356492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Коварный корень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сид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/ -сед-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Запомните правописание слов с этим корнем: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сидеть, посидеть, засидеться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но: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седло, заседание, председатель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5367193"/>
            <a:ext cx="892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Можно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ошибочно отнести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орфограмму «Безударная гласная в корне, проверяемая ударением» к слову с чередующимся корнем и наоборот.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ить (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друзей,  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185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900113" y="188913"/>
            <a:ext cx="7416800" cy="503237"/>
          </a:xfrm>
          <a:prstGeom prst="rect">
            <a:avLst/>
          </a:prstGeom>
          <a:solidFill>
            <a:schemeClr val="accent3"/>
          </a:solidFill>
          <a:ln w="28575">
            <a:solidFill>
              <a:schemeClr val="accent3">
                <a:lumMod val="2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Корни с чередующимися гласными </a:t>
            </a:r>
          </a:p>
        </p:txBody>
      </p:sp>
      <p:graphicFrame>
        <p:nvGraphicFramePr>
          <p:cNvPr id="8283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223507"/>
              </p:ext>
            </p:extLst>
          </p:nvPr>
        </p:nvGraphicFramePr>
        <p:xfrm>
          <a:off x="395288" y="981075"/>
          <a:ext cx="8497887" cy="5491100"/>
        </p:xfrm>
        <a:graphic>
          <a:graphicData uri="http://schemas.openxmlformats.org/drawingml/2006/table">
            <a:tbl>
              <a:tblPr/>
              <a:tblGrid>
                <a:gridCol w="21240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5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43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875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605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33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корни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правило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примеры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исключения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1825"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1. ударение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30263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г</a:t>
                      </a: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 - г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под ударен.-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без ударен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.-о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заг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заг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реть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выгарки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пригарь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9857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</a:t>
                      </a: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 - </a:t>
                      </a: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</a:t>
                      </a: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endParaRPr kumimoji="0" lang="ru-RU" alt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без ударен</a:t>
                      </a:r>
                      <a:r>
                        <a:rPr kumimoji="0" lang="ru-RU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.-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под ударен.-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что слышится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ря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рька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зорянка</a:t>
                      </a:r>
                      <a:endParaRPr kumimoji="0" lang="ru-RU" altLang="ru-RU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зоревать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35024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кл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н – кл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тв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 - 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тв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без ударен.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-о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под ударен.-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что слышится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Скл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нить 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кл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няться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утварь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620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пл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в - пл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Без ударен</a:t>
                      </a:r>
                      <a:r>
                        <a:rPr kumimoji="0" lang="ru-RU" alt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.</a:t>
                      </a:r>
                      <a:r>
                        <a:rPr kumimoji="0" lang="ru-RU" alt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-а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спл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влять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пловец,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</a:rPr>
                        <a:t>пловчиха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255" name="Line 63"/>
          <p:cNvSpPr>
            <a:spLocks noChangeShapeType="1"/>
          </p:cNvSpPr>
          <p:nvPr/>
        </p:nvSpPr>
        <p:spPr bwMode="auto">
          <a:xfrm flipH="1">
            <a:off x="5163065" y="2255259"/>
            <a:ext cx="142875" cy="1444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66" name="Line 74"/>
          <p:cNvSpPr>
            <a:spLocks noChangeShapeType="1"/>
          </p:cNvSpPr>
          <p:nvPr/>
        </p:nvSpPr>
        <p:spPr bwMode="auto">
          <a:xfrm flipH="1">
            <a:off x="5219700" y="3068638"/>
            <a:ext cx="142875" cy="1428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68" name="Line 76"/>
          <p:cNvSpPr>
            <a:spLocks noChangeShapeType="1"/>
          </p:cNvSpPr>
          <p:nvPr/>
        </p:nvSpPr>
        <p:spPr bwMode="auto">
          <a:xfrm flipH="1">
            <a:off x="4932363" y="3429000"/>
            <a:ext cx="144462" cy="144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80" name="Line 88"/>
          <p:cNvSpPr>
            <a:spLocks noChangeShapeType="1"/>
          </p:cNvSpPr>
          <p:nvPr/>
        </p:nvSpPr>
        <p:spPr bwMode="auto">
          <a:xfrm flipH="1">
            <a:off x="5651500" y="4365625"/>
            <a:ext cx="71438" cy="714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82" name="Line 90"/>
          <p:cNvSpPr>
            <a:spLocks noChangeShapeType="1"/>
          </p:cNvSpPr>
          <p:nvPr/>
        </p:nvSpPr>
        <p:spPr bwMode="auto">
          <a:xfrm flipH="1">
            <a:off x="5076825" y="4724400"/>
            <a:ext cx="142875" cy="1444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7504" y="188913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3158298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5" name="Group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864467"/>
              </p:ext>
            </p:extLst>
          </p:nvPr>
        </p:nvGraphicFramePr>
        <p:xfrm>
          <a:off x="179388" y="476250"/>
          <a:ext cx="8785225" cy="6132576"/>
        </p:xfrm>
        <a:graphic>
          <a:graphicData uri="http://schemas.openxmlformats.org/drawingml/2006/table">
            <a:tbl>
              <a:tblPr/>
              <a:tblGrid>
                <a:gridCol w="21971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971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3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971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225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(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щ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) 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- 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 </a:t>
                      </a:r>
                      <a:r>
                        <a:rPr kumimoji="0" lang="ru-RU" altLang="ru-RU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(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щ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8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отр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стовщик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стов-на-Дону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стислав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277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к-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  <a:r>
                        <a:rPr kumimoji="0" lang="ru-RU" altLang="ru-RU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-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ать - вск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чок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720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3.Значения корней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41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вн-р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вн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вн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- «р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вный»;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«одинаковый».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вн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- </a:t>
                      </a:r>
                      <a:r>
                        <a:rPr kumimoji="0" lang="ru-RU" alt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«гладкий»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уравнять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подровнять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равнина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равнение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поравняться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984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м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к-м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м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к- </a:t>
                      </a:r>
                      <a:r>
                        <a:rPr kumimoji="0" lang="ru-RU" alt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«</a:t>
                      </a:r>
                      <a:r>
                        <a:rPr kumimoji="0" lang="ru-RU" altLang="ru-RU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погружатьв</a:t>
                      </a:r>
                      <a:r>
                        <a:rPr kumimoji="0" lang="ru-RU" alt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 жидкость»;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м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к- </a:t>
                      </a:r>
                      <a:r>
                        <a:rPr kumimoji="0" lang="ru-RU" alt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«</a:t>
                      </a:r>
                      <a:r>
                        <a:rPr kumimoji="0" lang="ru-RU" alt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пропускать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жидкость»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обм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кнуть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вым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кнуть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684213" y="0"/>
            <a:ext cx="7775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2.Последующая согласная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80528" y="0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1539951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15" name="Group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329137"/>
              </p:ext>
            </p:extLst>
          </p:nvPr>
        </p:nvGraphicFramePr>
        <p:xfrm>
          <a:off x="179512" y="620689"/>
          <a:ext cx="8642350" cy="6273668"/>
        </p:xfrm>
        <a:graphic>
          <a:graphicData uri="http://schemas.openxmlformats.org/drawingml/2006/table">
            <a:tbl>
              <a:tblPr/>
              <a:tblGrid>
                <a:gridCol w="21605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956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128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86612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4.Наличие суффикса  -А-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259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г-л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ж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с-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г</a:t>
                      </a:r>
                      <a:r>
                        <a:rPr kumimoji="0" lang="ru-RU" altLang="ru-RU" sz="2400" b="1" i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  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ж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_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 кос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изл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г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 -изл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ж</a:t>
                      </a:r>
                      <a:r>
                        <a:rPr kumimoji="0" lang="ru-RU" altLang="ru-RU" sz="2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ться-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к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о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</a:t>
                      </a:r>
                      <a:r>
                        <a:rPr kumimoji="0" lang="ru-RU" altLang="ru-RU" sz="2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ну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611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б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р-б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д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р-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д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м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р-м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р-п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р-т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бл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ст-бл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ж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г-ж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л-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т-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ч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…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..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…е… </a:t>
                      </a: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соб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ру-соб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прид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русь- прид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зам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реть-зам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зат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реть-зат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реть-ст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бл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стеть-бл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выж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г-выж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г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расст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лить-расст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л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выч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е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сть-выч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и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а</a:t>
                      </a: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</a:rPr>
                        <a:t>сочетание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302" name="Freeform 62"/>
          <p:cNvSpPr>
            <a:spLocks/>
          </p:cNvSpPr>
          <p:nvPr/>
        </p:nvSpPr>
        <p:spPr bwMode="auto">
          <a:xfrm>
            <a:off x="2436169" y="3562020"/>
            <a:ext cx="731837" cy="153987"/>
          </a:xfrm>
          <a:custGeom>
            <a:avLst/>
            <a:gdLst>
              <a:gd name="T0" fmla="*/ 0 w 461"/>
              <a:gd name="T1" fmla="*/ 97 h 97"/>
              <a:gd name="T2" fmla="*/ 80 w 461"/>
              <a:gd name="T3" fmla="*/ 26 h 97"/>
              <a:gd name="T4" fmla="*/ 160 w 461"/>
              <a:gd name="T5" fmla="*/ 0 h 97"/>
              <a:gd name="T6" fmla="*/ 355 w 461"/>
              <a:gd name="T7" fmla="*/ 8 h 97"/>
              <a:gd name="T8" fmla="*/ 443 w 461"/>
              <a:gd name="T9" fmla="*/ 35 h 97"/>
              <a:gd name="T10" fmla="*/ 461 w 461"/>
              <a:gd name="T11" fmla="*/ 8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1" h="97">
                <a:moveTo>
                  <a:pt x="0" y="97"/>
                </a:moveTo>
                <a:cubicBezTo>
                  <a:pt x="12" y="86"/>
                  <a:pt x="68" y="33"/>
                  <a:pt x="80" y="26"/>
                </a:cubicBezTo>
                <a:cubicBezTo>
                  <a:pt x="90" y="20"/>
                  <a:pt x="141" y="6"/>
                  <a:pt x="160" y="0"/>
                </a:cubicBezTo>
                <a:cubicBezTo>
                  <a:pt x="225" y="3"/>
                  <a:pt x="290" y="3"/>
                  <a:pt x="355" y="8"/>
                </a:cubicBezTo>
                <a:cubicBezTo>
                  <a:pt x="386" y="10"/>
                  <a:pt x="443" y="35"/>
                  <a:pt x="443" y="35"/>
                </a:cubicBezTo>
                <a:cubicBezTo>
                  <a:pt x="449" y="53"/>
                  <a:pt x="461" y="88"/>
                  <a:pt x="461" y="88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03" name="Line 63"/>
          <p:cNvSpPr>
            <a:spLocks noChangeShapeType="1"/>
          </p:cNvSpPr>
          <p:nvPr/>
        </p:nvSpPr>
        <p:spPr bwMode="auto">
          <a:xfrm flipV="1">
            <a:off x="3168006" y="3531064"/>
            <a:ext cx="142875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04" name="Line 64"/>
          <p:cNvSpPr>
            <a:spLocks noChangeShapeType="1"/>
          </p:cNvSpPr>
          <p:nvPr/>
        </p:nvSpPr>
        <p:spPr bwMode="auto">
          <a:xfrm>
            <a:off x="3311525" y="3531064"/>
            <a:ext cx="144463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05" name="Freeform 65"/>
          <p:cNvSpPr>
            <a:spLocks/>
          </p:cNvSpPr>
          <p:nvPr/>
        </p:nvSpPr>
        <p:spPr bwMode="auto">
          <a:xfrm>
            <a:off x="2519671" y="4172631"/>
            <a:ext cx="731837" cy="216147"/>
          </a:xfrm>
          <a:custGeom>
            <a:avLst/>
            <a:gdLst>
              <a:gd name="T0" fmla="*/ 0 w 552"/>
              <a:gd name="T1" fmla="*/ 106 h 106"/>
              <a:gd name="T2" fmla="*/ 160 w 552"/>
              <a:gd name="T3" fmla="*/ 0 h 106"/>
              <a:gd name="T4" fmla="*/ 417 w 552"/>
              <a:gd name="T5" fmla="*/ 9 h 106"/>
              <a:gd name="T6" fmla="*/ 514 w 552"/>
              <a:gd name="T7" fmla="*/ 35 h 106"/>
              <a:gd name="T8" fmla="*/ 549 w 552"/>
              <a:gd name="T9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2" h="106">
                <a:moveTo>
                  <a:pt x="0" y="106"/>
                </a:moveTo>
                <a:cubicBezTo>
                  <a:pt x="44" y="62"/>
                  <a:pt x="101" y="20"/>
                  <a:pt x="160" y="0"/>
                </a:cubicBezTo>
                <a:cubicBezTo>
                  <a:pt x="246" y="3"/>
                  <a:pt x="331" y="4"/>
                  <a:pt x="417" y="9"/>
                </a:cubicBezTo>
                <a:cubicBezTo>
                  <a:pt x="450" y="11"/>
                  <a:pt x="514" y="35"/>
                  <a:pt x="514" y="35"/>
                </a:cubicBezTo>
                <a:cubicBezTo>
                  <a:pt x="552" y="93"/>
                  <a:pt x="549" y="67"/>
                  <a:pt x="549" y="106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06" name="Line 66"/>
          <p:cNvSpPr>
            <a:spLocks noChangeShapeType="1"/>
          </p:cNvSpPr>
          <p:nvPr/>
        </p:nvSpPr>
        <p:spPr bwMode="auto">
          <a:xfrm>
            <a:off x="3437956" y="4219039"/>
            <a:ext cx="360362" cy="5746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07" name="Line 67"/>
          <p:cNvSpPr>
            <a:spLocks noChangeShapeType="1"/>
          </p:cNvSpPr>
          <p:nvPr/>
        </p:nvSpPr>
        <p:spPr bwMode="auto">
          <a:xfrm flipH="1">
            <a:off x="3383757" y="4064928"/>
            <a:ext cx="360362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7504" y="0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3821853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 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098" y="0"/>
            <a:ext cx="652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91252"/>
            <a:ext cx="896448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смысловые отношения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выражают следующие средства связи.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Сочетание слов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«прежде всего»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 первую очередь, сначала»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Оно употребляется тогда, когда предыдущая мысль (предыдущие мысли) намечает общую идею или тему и подошло время для раскрытия конкретных сторон или обстоятельств этой идеи или темы.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Слово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«однако»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тогда, когда содержанию предыдущего абзаца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противопоставлено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содержание следующего абзаца.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Сочетание слов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того»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 тому же, помимо, сверх всего того, что уже сказано».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Оно употребляется, когда необходимо дополнить сказанное некоторыми, по мнению автора, важными мыслями или обстоятельствами.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Сочетание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«иными словами»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означает, что автор хочет высказать уже имеющуюся в предыдущем параграфе мысль по-другому, другими словами, и вместе с тем несколько дополнить и обобщить сказанное.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Сочетание слов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«несмотря на это»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«вопреки тем обстоятельствам, которые указаны в предыдущей части текста».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 Слово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«например»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означает, что автор хочет привести пояснение к сказанному прежде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образца, иллюстрации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своей мысли.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 Сочетание слов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«таким образом»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следствие, итог, заключение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того, что сказано в предыдущей части текста.</a:t>
            </a:r>
          </a:p>
        </p:txBody>
      </p:sp>
    </p:spTree>
    <p:extLst>
      <p:ext uri="{BB962C8B-B14F-4D97-AF65-F5344CB8AC3E}">
        <p14:creationId xmlns:p14="http://schemas.microsoft.com/office/powerpoint/2010/main" val="4192658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1854131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58732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Приставки пре- и при-</a:t>
            </a:r>
            <a:endParaRPr lang="ru-RU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27984" y="836712"/>
            <a:ext cx="0" cy="2185911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9512" y="54481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ПРЕ-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 в случаях: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544818"/>
            <a:ext cx="4716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 ПРИ- придает словам значения: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3" y="1021251"/>
            <a:ext cx="43204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придает словам значение предельной степени действия, превосходящего какую-либо меру, или высшей степени качества;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0407" y="2622513"/>
            <a:ext cx="4320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имеет значение приставки 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пере-.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1021251"/>
            <a:ext cx="4320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пространственной близости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1528462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прибавления, приближения, присоединения</a:t>
            </a: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80908" y="2236348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неполноты действия; 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47350" y="2636458"/>
            <a:ext cx="4248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доведения действия до конца.</a:t>
            </a:r>
            <a:endParaRPr lang="ru-RU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6492" y="2945688"/>
            <a:ext cx="7281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различать: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427984" y="3789040"/>
            <a:ext cx="0" cy="288032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9511" y="3241133"/>
            <a:ext cx="8676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презирать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ненавидеть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                                   призирать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приют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2609" y="3613706"/>
            <a:ext cx="8856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преклонить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голову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                                          приклонить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ветку к земле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0407" y="3909634"/>
            <a:ext cx="8712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претворить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мечту в реальность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                  притворить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дверь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3476" y="4253729"/>
            <a:ext cx="8856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претерпеть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неудобства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                                  притерпеться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неудобствам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4419" y="4543176"/>
            <a:ext cx="8676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преходящий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изменяемый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                               приходящий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почтальон)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1614" y="477660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предать (выдать кого-либо),                             придать (добавить),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9705" y="5091083"/>
            <a:ext cx="8604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преступить (нарушить) ,                                    приступить (начать),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8724" y="5410150"/>
            <a:ext cx="8347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пребывать (находиться где-либо),                    прибывать (приезжать),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0" y="5702303"/>
            <a:ext cx="8339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предел (граница),                                                 придел (пристройка),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2609" y="6028298"/>
            <a:ext cx="855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претворить (реализовать)                                   притворить (закрыть)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9511" y="35164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2569669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0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Запомнить правописание: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548680"/>
            <a:ext cx="878497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предмет, преимущество, прекословить, прельщать, преминуть, (знаки) препинания, препона, препятствие, пререкаться, пресловутый, пресыщаться, претить, преткновение </a:t>
            </a:r>
            <a:r>
              <a:rPr lang="ru-RU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(камень преткновения)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преамбула, превалировать, президент, президиум, препарат;</a:t>
            </a:r>
          </a:p>
          <a:p>
            <a:endParaRPr lang="ru-RU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прибор, привередливый, пригожий, приказать, приличный, примитивный, притязание, причащаться, причина, приязнь, приватный, примадонна, привилегия, примитив, </a:t>
            </a:r>
          </a:p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16632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29313825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9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3488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16631"/>
            <a:ext cx="6408712" cy="66247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2240" y="18864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Исключение: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2240" y="836712"/>
            <a:ext cx="20882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Здесь,</a:t>
            </a:r>
          </a:p>
          <a:p>
            <a:r>
              <a:rPr 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Здание,</a:t>
            </a:r>
          </a:p>
          <a:p>
            <a:r>
              <a:rPr 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Здоровье,</a:t>
            </a:r>
          </a:p>
          <a:p>
            <a:r>
              <a:rPr 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 зги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68" y="128826"/>
            <a:ext cx="683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3501756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29235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152345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суффиксов глаголов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29399"/>
            <a:ext cx="3600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–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ива-, -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ыва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-, -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-, -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629399"/>
            <a:ext cx="367240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ударным суффиксом –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268760"/>
            <a:ext cx="3600400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в форму 1 лица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979712" y="1029509"/>
            <a:ext cx="0" cy="239251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004048" y="1268760"/>
            <a:ext cx="403244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в форму совершенного вида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7092280" y="1029509"/>
            <a:ext cx="0" cy="239251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851920" y="521677"/>
            <a:ext cx="648072" cy="243027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99992" y="521677"/>
            <a:ext cx="648072" cy="315035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9512" y="2132856"/>
            <a:ext cx="158417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-ива; - </a:t>
            </a:r>
            <a:r>
              <a:rPr lang="ru-RU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ыва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79712" y="2102078"/>
            <a:ext cx="18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>
            <a:stCxn id="6" idx="2"/>
          </p:cNvCxnSpPr>
          <p:nvPr/>
        </p:nvCxnSpPr>
        <p:spPr>
          <a:xfrm flipH="1">
            <a:off x="1187624" y="1844824"/>
            <a:ext cx="792088" cy="257254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2"/>
          </p:cNvCxnSpPr>
          <p:nvPr/>
        </p:nvCxnSpPr>
        <p:spPr>
          <a:xfrm>
            <a:off x="1979712" y="1844824"/>
            <a:ext cx="612068" cy="239251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459" y="2780928"/>
            <a:ext cx="2226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Прицел</a:t>
            </a:r>
            <a:r>
              <a:rPr lang="ru-RU" sz="2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ваться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прицел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ива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юсь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7087" y="2827095"/>
            <a:ext cx="2098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Команд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команд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971600" y="2502188"/>
            <a:ext cx="0" cy="289773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879812" y="2502188"/>
            <a:ext cx="0" cy="289773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72000" y="2132856"/>
            <a:ext cx="44644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</a:t>
            </a:r>
            <a:r>
              <a:rPr lang="ru-RU" sz="2000" b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-ва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́-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(перед суффиксом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 же гласная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что и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 ударением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однокоренном глаголе без суффикса -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-: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0459" y="3933056"/>
            <a:ext cx="9006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Запомнить глаголы</a:t>
            </a:r>
            <a:r>
              <a:rPr lang="ru-RU" sz="2000" b="1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Застрева́ть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затмева́ть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продлева́ть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намерева́ться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недоумева́ть</a:t>
            </a:r>
            <a:endParaRPr lang="ru-RU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459" y="4707625"/>
            <a:ext cx="86459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Таять, сеять, веять, реять , лаять,  надеяться, маяться, затеять, слышать, ненавидеть, видеть, зависеть, обидеть, отчаяться, чуять,  выздороветь,  опротиветь, опостылеть, обессилеть (самому), обессилить (кого-либо), клеить,  верить, обессмертить, приблизиться, встревожиться</a:t>
            </a:r>
          </a:p>
        </p:txBody>
      </p:sp>
    </p:spTree>
    <p:extLst>
      <p:ext uri="{BB962C8B-B14F-4D97-AF65-F5344CB8AC3E}">
        <p14:creationId xmlns:p14="http://schemas.microsoft.com/office/powerpoint/2010/main" val="3292219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663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Суффиксы прилагательных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139952" y="620688"/>
            <a:ext cx="0" cy="3744416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5536" y="49059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          </a:t>
            </a:r>
            <a:r>
              <a:rPr lang="ru-RU" alt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ив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984413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 ударением:</a:t>
            </a:r>
            <a:r>
              <a:rPr lang="ru-RU" alt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400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крас</a:t>
            </a:r>
            <a:r>
              <a:rPr lang="ru-RU" altLang="ru-RU" sz="24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ив</a:t>
            </a:r>
            <a:r>
              <a:rPr lang="ru-RU" altLang="ru-RU" sz="2400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ый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968" y="485964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           </a:t>
            </a:r>
            <a:r>
              <a:rPr lang="ru-RU" alt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ев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3968" y="947629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Без ударения:</a:t>
            </a:r>
            <a:r>
              <a:rPr lang="ru-RU" alt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400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дожд</a:t>
            </a:r>
            <a:r>
              <a:rPr lang="ru-RU" altLang="ru-RU" sz="24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ев</a:t>
            </a:r>
            <a:r>
              <a:rPr lang="ru-RU" altLang="ru-RU" sz="2400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3968" y="1409294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Исключение:</a:t>
            </a:r>
            <a:r>
              <a:rPr lang="ru-RU" alt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милост</a:t>
            </a:r>
            <a:r>
              <a:rPr lang="ru-RU" altLang="ru-RU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ив</a:t>
            </a: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ый, юрод</a:t>
            </a:r>
            <a:r>
              <a:rPr lang="ru-RU" altLang="ru-RU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ив</a:t>
            </a: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ый</a:t>
            </a:r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2420888"/>
            <a:ext cx="8280920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504" y="256470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           - лив, - </a:t>
            </a:r>
            <a:r>
              <a:rPr lang="ru-RU" alt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чив</a:t>
            </a:r>
            <a:endParaRPr lang="ru-RU" altLang="ru-RU" sz="24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321297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u="sng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ru-RU" altLang="ru-RU" sz="2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400" b="1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совест</a:t>
            </a:r>
            <a:r>
              <a:rPr lang="ru-RU" altLang="ru-RU" sz="2400" b="1" i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лив</a:t>
            </a:r>
            <a:r>
              <a:rPr lang="ru-RU" altLang="ru-RU" sz="2400" b="1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ый, улыб</a:t>
            </a:r>
            <a:r>
              <a:rPr lang="ru-RU" altLang="ru-RU" sz="2400" b="1" i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чив</a:t>
            </a:r>
            <a:r>
              <a:rPr lang="ru-RU" altLang="ru-RU" sz="2400" b="1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3968" y="258819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           - л</a:t>
            </a:r>
            <a:r>
              <a:rPr lang="ru-RU" alt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в, - </a:t>
            </a:r>
            <a:r>
              <a:rPr lang="ru-RU" alt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altLang="ru-RU" sz="24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24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5724127" y="2661103"/>
            <a:ext cx="432049" cy="3652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6372200" y="2661103"/>
            <a:ext cx="504056" cy="4798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83968" y="335699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 в русском языке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500" y="30135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17313501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3779838" y="260350"/>
            <a:ext cx="0" cy="230505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4716463" y="260350"/>
            <a:ext cx="0" cy="230505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716463" y="2565400"/>
            <a:ext cx="2735262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H="1">
            <a:off x="1042988" y="2565400"/>
            <a:ext cx="2736850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4716463" y="3284538"/>
            <a:ext cx="0" cy="230505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3779838" y="3284538"/>
            <a:ext cx="0" cy="230505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4716463" y="3284538"/>
            <a:ext cx="2735262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H="1">
            <a:off x="1042988" y="3284538"/>
            <a:ext cx="273685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6" name="WordArt 14"/>
          <p:cNvSpPr>
            <a:spLocks noChangeArrowheads="1" noChangeShapeType="1" noTextEdit="1"/>
          </p:cNvSpPr>
          <p:nvPr/>
        </p:nvSpPr>
        <p:spPr bwMode="auto">
          <a:xfrm>
            <a:off x="3924300" y="765175"/>
            <a:ext cx="719138" cy="10366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</p:txBody>
      </p:sp>
      <p:sp>
        <p:nvSpPr>
          <p:cNvPr id="18448" name="WordArt 16"/>
          <p:cNvSpPr>
            <a:spLocks noChangeArrowheads="1" noChangeShapeType="1" noTextEdit="1"/>
          </p:cNvSpPr>
          <p:nvPr/>
        </p:nvSpPr>
        <p:spPr bwMode="auto">
          <a:xfrm>
            <a:off x="3924300" y="3644900"/>
            <a:ext cx="719138" cy="10795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1116013" y="2781300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.</a:t>
            </a:r>
          </a:p>
        </p:txBody>
      </p:sp>
      <p:sp>
        <p:nvSpPr>
          <p:cNvPr id="18450" name="WordArt 18"/>
          <p:cNvSpPr>
            <a:spLocks noChangeArrowheads="1" noChangeShapeType="1" noTextEdit="1"/>
          </p:cNvSpPr>
          <p:nvPr/>
        </p:nvSpPr>
        <p:spPr bwMode="auto">
          <a:xfrm>
            <a:off x="1763713" y="2636838"/>
            <a:ext cx="1512887" cy="577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Н.В.</a:t>
            </a:r>
          </a:p>
        </p:txBody>
      </p:sp>
      <p:sp>
        <p:nvSpPr>
          <p:cNvPr id="18452" name="WordArt 20"/>
          <p:cNvSpPr>
            <a:spLocks noChangeArrowheads="1" noChangeShapeType="1" noTextEdit="1"/>
          </p:cNvSpPr>
          <p:nvPr/>
        </p:nvSpPr>
        <p:spPr bwMode="auto">
          <a:xfrm>
            <a:off x="5364163" y="2636838"/>
            <a:ext cx="1512887" cy="5762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П.В.</a:t>
            </a:r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 flipH="1" flipV="1">
            <a:off x="900113" y="549275"/>
            <a:ext cx="2879725" cy="201612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 flipH="1">
            <a:off x="1331913" y="3284538"/>
            <a:ext cx="2447925" cy="201612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2124075" y="404813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alt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УЩ</a:t>
            </a:r>
          </a:p>
          <a:p>
            <a:pPr algn="ctr">
              <a:spcBef>
                <a:spcPct val="50000"/>
              </a:spcBef>
            </a:pPr>
            <a:endParaRPr lang="ru-RU" altLang="ru-RU" sz="20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-ЮЩ</a:t>
            </a:r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 flipV="1">
            <a:off x="2555875" y="260350"/>
            <a:ext cx="360363" cy="21590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7" name="Line 25"/>
          <p:cNvSpPr>
            <a:spLocks noChangeShapeType="1"/>
          </p:cNvSpPr>
          <p:nvPr/>
        </p:nvSpPr>
        <p:spPr bwMode="auto">
          <a:xfrm>
            <a:off x="2916238" y="260350"/>
            <a:ext cx="287337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 flipV="1">
            <a:off x="2484438" y="1052513"/>
            <a:ext cx="431800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9" name="Line 27"/>
          <p:cNvSpPr>
            <a:spLocks noChangeShapeType="1"/>
          </p:cNvSpPr>
          <p:nvPr/>
        </p:nvSpPr>
        <p:spPr bwMode="auto">
          <a:xfrm>
            <a:off x="2916238" y="1052513"/>
            <a:ext cx="287337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900113" y="1484313"/>
            <a:ext cx="1150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-АЩ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-ЯЩ</a:t>
            </a:r>
          </a:p>
        </p:txBody>
      </p:sp>
      <p:sp>
        <p:nvSpPr>
          <p:cNvPr id="18461" name="Line 29"/>
          <p:cNvSpPr>
            <a:spLocks noChangeShapeType="1"/>
          </p:cNvSpPr>
          <p:nvPr/>
        </p:nvSpPr>
        <p:spPr bwMode="auto">
          <a:xfrm flipV="1">
            <a:off x="900113" y="1412875"/>
            <a:ext cx="431800" cy="144463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1331913" y="1412875"/>
            <a:ext cx="360362" cy="144463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3" name="Line 31"/>
          <p:cNvSpPr>
            <a:spLocks noChangeShapeType="1"/>
          </p:cNvSpPr>
          <p:nvPr/>
        </p:nvSpPr>
        <p:spPr bwMode="auto">
          <a:xfrm flipV="1">
            <a:off x="971550" y="1844675"/>
            <a:ext cx="360363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1331913" y="1844675"/>
            <a:ext cx="360362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539750" y="188913"/>
            <a:ext cx="1871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гл. 1спр.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0" y="981075"/>
            <a:ext cx="183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гл. 2спр.</a:t>
            </a:r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900113" y="3716338"/>
            <a:ext cx="1655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-ЕМ (-ОМ)</a:t>
            </a:r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 flipV="1">
            <a:off x="1042988" y="3573463"/>
            <a:ext cx="288925" cy="14287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9" name="Line 37"/>
          <p:cNvSpPr>
            <a:spLocks noChangeShapeType="1"/>
          </p:cNvSpPr>
          <p:nvPr/>
        </p:nvSpPr>
        <p:spPr bwMode="auto">
          <a:xfrm>
            <a:off x="1331913" y="3573463"/>
            <a:ext cx="215900" cy="14287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70" name="Line 38"/>
          <p:cNvSpPr>
            <a:spLocks noChangeShapeType="1"/>
          </p:cNvSpPr>
          <p:nvPr/>
        </p:nvSpPr>
        <p:spPr bwMode="auto">
          <a:xfrm flipV="1">
            <a:off x="1692275" y="3573463"/>
            <a:ext cx="287338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71" name="Line 39"/>
          <p:cNvSpPr>
            <a:spLocks noChangeShapeType="1"/>
          </p:cNvSpPr>
          <p:nvPr/>
        </p:nvSpPr>
        <p:spPr bwMode="auto">
          <a:xfrm>
            <a:off x="1979613" y="3573463"/>
            <a:ext cx="215900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2268538" y="4868863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-ИМ</a:t>
            </a:r>
          </a:p>
        </p:txBody>
      </p:sp>
      <p:sp>
        <p:nvSpPr>
          <p:cNvPr id="18473" name="Line 41"/>
          <p:cNvSpPr>
            <a:spLocks noChangeShapeType="1"/>
          </p:cNvSpPr>
          <p:nvPr/>
        </p:nvSpPr>
        <p:spPr bwMode="auto">
          <a:xfrm flipV="1">
            <a:off x="2555875" y="4797425"/>
            <a:ext cx="360363" cy="144463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74" name="Line 42"/>
          <p:cNvSpPr>
            <a:spLocks noChangeShapeType="1"/>
          </p:cNvSpPr>
          <p:nvPr/>
        </p:nvSpPr>
        <p:spPr bwMode="auto">
          <a:xfrm>
            <a:off x="2916238" y="4797425"/>
            <a:ext cx="287337" cy="144463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75" name="Text Box 43"/>
          <p:cNvSpPr txBox="1">
            <a:spLocks noChangeArrowheads="1"/>
          </p:cNvSpPr>
          <p:nvPr/>
        </p:nvSpPr>
        <p:spPr bwMode="auto">
          <a:xfrm>
            <a:off x="250825" y="4221163"/>
            <a:ext cx="1800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гл. 1спр.</a:t>
            </a:r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1476375" y="5445125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гл. 2спр.</a:t>
            </a:r>
          </a:p>
        </p:txBody>
      </p:sp>
      <p:sp>
        <p:nvSpPr>
          <p:cNvPr id="18477" name="Text Box 45"/>
          <p:cNvSpPr txBox="1">
            <a:spLocks noChangeArrowheads="1"/>
          </p:cNvSpPr>
          <p:nvPr/>
        </p:nvSpPr>
        <p:spPr bwMode="auto">
          <a:xfrm>
            <a:off x="5076825" y="620713"/>
            <a:ext cx="20161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-ВШ</a:t>
            </a:r>
          </a:p>
          <a:p>
            <a:pPr algn="ctr">
              <a:spcBef>
                <a:spcPct val="50000"/>
              </a:spcBef>
            </a:pPr>
            <a:endParaRPr lang="ru-RU" altLang="ru-RU" sz="24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-Ш</a:t>
            </a:r>
          </a:p>
        </p:txBody>
      </p:sp>
      <p:sp>
        <p:nvSpPr>
          <p:cNvPr id="18478" name="Line 46"/>
          <p:cNvSpPr>
            <a:spLocks noChangeShapeType="1"/>
          </p:cNvSpPr>
          <p:nvPr/>
        </p:nvSpPr>
        <p:spPr bwMode="auto">
          <a:xfrm flipV="1">
            <a:off x="5651500" y="404813"/>
            <a:ext cx="576263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>
            <a:off x="6227763" y="404813"/>
            <a:ext cx="360362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0" name="Line 48"/>
          <p:cNvSpPr>
            <a:spLocks noChangeShapeType="1"/>
          </p:cNvSpPr>
          <p:nvPr/>
        </p:nvSpPr>
        <p:spPr bwMode="auto">
          <a:xfrm flipV="1">
            <a:off x="5795963" y="1557338"/>
            <a:ext cx="431800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1" name="Line 49"/>
          <p:cNvSpPr>
            <a:spLocks noChangeShapeType="1"/>
          </p:cNvSpPr>
          <p:nvPr/>
        </p:nvSpPr>
        <p:spPr bwMode="auto">
          <a:xfrm>
            <a:off x="6227763" y="1557338"/>
            <a:ext cx="360362" cy="28733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2" name="Text Box 50"/>
          <p:cNvSpPr txBox="1">
            <a:spLocks noChangeArrowheads="1"/>
          </p:cNvSpPr>
          <p:nvPr/>
        </p:nvSpPr>
        <p:spPr bwMode="auto">
          <a:xfrm>
            <a:off x="5076825" y="3716338"/>
            <a:ext cx="22320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-ЕНН</a:t>
            </a:r>
          </a:p>
          <a:p>
            <a:pPr algn="ctr"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-НН</a:t>
            </a:r>
          </a:p>
          <a:p>
            <a:pPr algn="ctr"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-Т</a:t>
            </a:r>
          </a:p>
        </p:txBody>
      </p:sp>
      <p:sp>
        <p:nvSpPr>
          <p:cNvPr id="18483" name="Line 51"/>
          <p:cNvSpPr>
            <a:spLocks noChangeShapeType="1"/>
          </p:cNvSpPr>
          <p:nvPr/>
        </p:nvSpPr>
        <p:spPr bwMode="auto">
          <a:xfrm flipV="1">
            <a:off x="5867400" y="3573463"/>
            <a:ext cx="433388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4" name="Line 52"/>
          <p:cNvSpPr>
            <a:spLocks noChangeShapeType="1"/>
          </p:cNvSpPr>
          <p:nvPr/>
        </p:nvSpPr>
        <p:spPr bwMode="auto">
          <a:xfrm>
            <a:off x="6300788" y="3573463"/>
            <a:ext cx="431800" cy="28733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5" name="Line 53"/>
          <p:cNvSpPr>
            <a:spLocks noChangeShapeType="1"/>
          </p:cNvSpPr>
          <p:nvPr/>
        </p:nvSpPr>
        <p:spPr bwMode="auto">
          <a:xfrm flipV="1">
            <a:off x="5940425" y="4149725"/>
            <a:ext cx="360363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6" name="Line 54"/>
          <p:cNvSpPr>
            <a:spLocks noChangeShapeType="1"/>
          </p:cNvSpPr>
          <p:nvPr/>
        </p:nvSpPr>
        <p:spPr bwMode="auto">
          <a:xfrm>
            <a:off x="6300788" y="4149725"/>
            <a:ext cx="287337" cy="2159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7" name="Line 55"/>
          <p:cNvSpPr>
            <a:spLocks noChangeShapeType="1"/>
          </p:cNvSpPr>
          <p:nvPr/>
        </p:nvSpPr>
        <p:spPr bwMode="auto">
          <a:xfrm flipV="1">
            <a:off x="6011863" y="4724400"/>
            <a:ext cx="360362" cy="144463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8" name="Line 56"/>
          <p:cNvSpPr>
            <a:spLocks noChangeShapeType="1"/>
          </p:cNvSpPr>
          <p:nvPr/>
        </p:nvSpPr>
        <p:spPr bwMode="auto">
          <a:xfrm>
            <a:off x="6372225" y="4724400"/>
            <a:ext cx="215900" cy="144463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0" y="116632"/>
            <a:ext cx="827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256801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10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10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10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10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1000"/>
                                        <p:tgtEl>
                                          <p:spTgt spid="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animBg="1"/>
      <p:bldP spid="18448" grpId="0" animBg="1"/>
      <p:bldP spid="18450" grpId="0" animBg="1"/>
      <p:bldP spid="18452" grpId="0" animBg="1"/>
      <p:bldP spid="18455" grpId="0"/>
      <p:bldP spid="18460" grpId="0"/>
      <p:bldP spid="18465" grpId="0"/>
      <p:bldP spid="18466" grpId="0"/>
      <p:bldP spid="18467" grpId="0"/>
      <p:bldP spid="18472" grpId="0"/>
      <p:bldP spid="18475" grpId="0"/>
      <p:bldP spid="18476" grpId="0"/>
      <p:bldP spid="18477" grpId="0"/>
      <p:bldP spid="1848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95288" y="1484313"/>
            <a:ext cx="8569325" cy="1728787"/>
          </a:xfrm>
          <a:prstGeom prst="rect">
            <a:avLst/>
          </a:prstGeom>
          <a:solidFill>
            <a:srgbClr val="FFFFFF"/>
          </a:solidFill>
          <a:ln w="76200" cmpd="tri">
            <a:solidFill>
              <a:schemeClr val="accent3">
                <a:lumMod val="2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От глаг. на  </a:t>
            </a:r>
            <a:r>
              <a:rPr lang="ru-RU" alt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altLang="ru-RU" sz="32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ить</a:t>
            </a:r>
            <a:r>
              <a:rPr lang="ru-RU" alt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alt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</a:t>
            </a:r>
            <a:r>
              <a:rPr lang="ru-RU" alt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altLang="ru-RU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енн</a:t>
            </a:r>
            <a:r>
              <a:rPr lang="ru-RU" alt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</a:p>
          <a:p>
            <a:pPr algn="ctr"/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</a:t>
            </a:r>
          </a:p>
          <a:p>
            <a:pPr algn="ctr"/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2.От глаг. на     </a:t>
            </a:r>
            <a:r>
              <a:rPr lang="ru-RU" alt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altLang="ru-RU" sz="32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еть</a:t>
            </a:r>
            <a:r>
              <a:rPr lang="ru-RU" alt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</a:t>
            </a:r>
            <a:r>
              <a:rPr lang="ru-RU" alt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altLang="ru-RU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енн</a:t>
            </a:r>
            <a:r>
              <a:rPr lang="ru-RU" alt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alt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23850" y="3860800"/>
            <a:ext cx="8569325" cy="2592388"/>
          </a:xfrm>
          <a:prstGeom prst="rect">
            <a:avLst/>
          </a:prstGeom>
          <a:solidFill>
            <a:srgbClr val="FFFFFF"/>
          </a:solidFill>
          <a:ln w="76200" cmpd="tri">
            <a:solidFill>
              <a:schemeClr val="accent3">
                <a:lumMod val="2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3.От глаг. на</a:t>
            </a:r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–</a:t>
            </a:r>
            <a:r>
              <a:rPr lang="ru-RU" altLang="ru-RU" sz="3200" b="1" u="sng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ТЬ- </a:t>
            </a:r>
            <a:r>
              <a:rPr lang="ru-RU" altLang="ru-RU" sz="32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32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+-НН-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  -</a:t>
            </a:r>
            <a:r>
              <a:rPr lang="ru-RU" altLang="ru-RU" sz="32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altLang="ru-RU" sz="32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НН-</a:t>
            </a:r>
          </a:p>
          <a:p>
            <a:pPr algn="ctr"/>
            <a:endParaRPr lang="ru-RU" altLang="ru-RU" sz="3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ru-RU" alt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4.От глаг. на</a:t>
            </a:r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–</a:t>
            </a:r>
            <a:r>
              <a:rPr lang="ru-RU" altLang="ru-RU" sz="3200" b="1" u="sng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ТЬ- </a:t>
            </a:r>
            <a:r>
              <a:rPr lang="ru-RU" altLang="ru-RU" sz="32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32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+-НН-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-</a:t>
            </a:r>
            <a:r>
              <a:rPr lang="ru-RU" altLang="ru-RU" sz="32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altLang="ru-RU" sz="32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НН-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5435600" y="1916113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148263" y="2852738"/>
            <a:ext cx="1008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V="1">
            <a:off x="6516688" y="1628775"/>
            <a:ext cx="503237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7019925" y="1628775"/>
            <a:ext cx="288925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6516688" y="2565400"/>
            <a:ext cx="503237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7019925" y="2565400"/>
            <a:ext cx="360363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4140200" y="1700213"/>
            <a:ext cx="1008063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3851275" y="2708275"/>
            <a:ext cx="1081088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3492500" y="4292600"/>
            <a:ext cx="86360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3779838" y="5373688"/>
            <a:ext cx="64770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 flipH="1">
            <a:off x="4427538" y="4149725"/>
            <a:ext cx="21590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4643438" y="4149725"/>
            <a:ext cx="144462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 flipH="1">
            <a:off x="5292725" y="4076700"/>
            <a:ext cx="287338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>
            <a:off x="5580063" y="4076700"/>
            <a:ext cx="287337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 flipH="1">
            <a:off x="4500563" y="5157788"/>
            <a:ext cx="287337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>
            <a:off x="4787900" y="5157788"/>
            <a:ext cx="144463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 flipH="1">
            <a:off x="5364163" y="5157788"/>
            <a:ext cx="360362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2" name="Line 26"/>
          <p:cNvSpPr>
            <a:spLocks noChangeShapeType="1"/>
          </p:cNvSpPr>
          <p:nvPr/>
        </p:nvSpPr>
        <p:spPr bwMode="auto">
          <a:xfrm>
            <a:off x="5724525" y="5157788"/>
            <a:ext cx="287338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3" name="Line 27"/>
          <p:cNvSpPr>
            <a:spLocks noChangeShapeType="1"/>
          </p:cNvSpPr>
          <p:nvPr/>
        </p:nvSpPr>
        <p:spPr bwMode="auto">
          <a:xfrm>
            <a:off x="6156325" y="4652963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4" name="Line 28"/>
          <p:cNvSpPr>
            <a:spLocks noChangeShapeType="1"/>
          </p:cNvSpPr>
          <p:nvPr/>
        </p:nvSpPr>
        <p:spPr bwMode="auto">
          <a:xfrm>
            <a:off x="6227763" y="5661025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5" name="Line 29"/>
          <p:cNvSpPr>
            <a:spLocks noChangeShapeType="1"/>
          </p:cNvSpPr>
          <p:nvPr/>
        </p:nvSpPr>
        <p:spPr bwMode="auto">
          <a:xfrm flipH="1">
            <a:off x="7019925" y="4149725"/>
            <a:ext cx="144463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6" name="Line 30"/>
          <p:cNvSpPr>
            <a:spLocks noChangeShapeType="1"/>
          </p:cNvSpPr>
          <p:nvPr/>
        </p:nvSpPr>
        <p:spPr bwMode="auto">
          <a:xfrm>
            <a:off x="7164388" y="4149725"/>
            <a:ext cx="71437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7" name="Line 31"/>
          <p:cNvSpPr>
            <a:spLocks noChangeShapeType="1"/>
          </p:cNvSpPr>
          <p:nvPr/>
        </p:nvSpPr>
        <p:spPr bwMode="auto">
          <a:xfrm flipH="1">
            <a:off x="7308850" y="4149725"/>
            <a:ext cx="358775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88" name="Line 32"/>
          <p:cNvSpPr>
            <a:spLocks noChangeShapeType="1"/>
          </p:cNvSpPr>
          <p:nvPr/>
        </p:nvSpPr>
        <p:spPr bwMode="auto">
          <a:xfrm>
            <a:off x="7667625" y="4149725"/>
            <a:ext cx="288925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0" name="Line 34"/>
          <p:cNvSpPr>
            <a:spLocks noChangeShapeType="1"/>
          </p:cNvSpPr>
          <p:nvPr/>
        </p:nvSpPr>
        <p:spPr bwMode="auto">
          <a:xfrm flipH="1">
            <a:off x="6948488" y="5229225"/>
            <a:ext cx="142875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1" name="Line 35"/>
          <p:cNvSpPr>
            <a:spLocks noChangeShapeType="1"/>
          </p:cNvSpPr>
          <p:nvPr/>
        </p:nvSpPr>
        <p:spPr bwMode="auto">
          <a:xfrm>
            <a:off x="7092950" y="5229225"/>
            <a:ext cx="142875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2" name="Line 36"/>
          <p:cNvSpPr>
            <a:spLocks noChangeShapeType="1"/>
          </p:cNvSpPr>
          <p:nvPr/>
        </p:nvSpPr>
        <p:spPr bwMode="auto">
          <a:xfrm flipH="1">
            <a:off x="7235825" y="5157788"/>
            <a:ext cx="288925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3" name="Line 37"/>
          <p:cNvSpPr>
            <a:spLocks noChangeShapeType="1"/>
          </p:cNvSpPr>
          <p:nvPr/>
        </p:nvSpPr>
        <p:spPr bwMode="auto">
          <a:xfrm>
            <a:off x="7524750" y="5157788"/>
            <a:ext cx="287338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827584" y="333375"/>
            <a:ext cx="813702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Образование страдательных причастий</a:t>
            </a:r>
          </a:p>
          <a:p>
            <a:pPr algn="ctr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прошедшего времени.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504" y="188640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80610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0" animBg="1"/>
      <p:bldP spid="19470" grpId="0" animBg="1"/>
      <p:bldP spid="19473" grpId="0" animBg="1"/>
      <p:bldP spid="1947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734425" y="243681"/>
            <a:ext cx="5184825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Частицы не и ни 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95288" y="765175"/>
            <a:ext cx="2016125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227763" y="765175"/>
            <a:ext cx="2520950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79388" y="1401763"/>
            <a:ext cx="3960812" cy="42068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1.Частица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ни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используется для усиления отрицания, которое уже есть или подразумевается в предложении (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не, нет, нельзя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):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Он никогда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был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хорошим,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прекрасным…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Ночь проходит,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нет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дороги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вперед,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 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назад.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На Неве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шороха,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 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плеска.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859338" y="1341438"/>
            <a:ext cx="4105275" cy="11588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Частица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пишется в безличных предложениях: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Мне его </a:t>
            </a: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жаль.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568" y="57289"/>
            <a:ext cx="1619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12</a:t>
            </a:r>
            <a:r>
              <a:rPr lang="ru-RU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983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3.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18864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Лексическое значение слов, многозначные слова</a:t>
            </a: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980728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определить лексическое значение многозначного слова, необходимо обратиться к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контексту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котором оно употреблено. При толковании может помочь как общая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текста, так и ближайший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 заданного слова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43850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50825" y="250825"/>
            <a:ext cx="4033838" cy="58832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а)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всегда пишется</a:t>
            </a:r>
          </a:p>
          <a:p>
            <a:pPr>
              <a:spcBef>
                <a:spcPct val="50000"/>
              </a:spcBef>
            </a:pP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</a:t>
            </a:r>
            <a:r>
              <a:rPr lang="ru-RU" altLang="ru-RU" sz="20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уступительных придаточных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(вопрос- несмотря на что?): </a:t>
            </a:r>
          </a:p>
          <a:p>
            <a:pPr>
              <a:spcBef>
                <a:spcPct val="50000"/>
              </a:spcBef>
            </a:pP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трудно, как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худо, не сдавайся, вперед иди.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ru-RU" alt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куда </a:t>
            </a:r>
            <a:r>
              <a:rPr lang="ru-RU" altLang="ru-RU" sz="20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где </a:t>
            </a:r>
            <a:r>
              <a:rPr lang="ru-RU" altLang="ru-RU" sz="20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сколько </a:t>
            </a:r>
            <a:r>
              <a:rPr lang="ru-RU" altLang="ru-RU" sz="20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когда </a:t>
            </a:r>
            <a:r>
              <a:rPr lang="ru-RU" altLang="ru-RU" sz="20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т.п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.)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Главная часть может отсутствовать, но ее смысл сохраняется в контексте:</a:t>
            </a:r>
          </a:p>
          <a:p>
            <a:pPr>
              <a:spcBef>
                <a:spcPct val="50000"/>
              </a:spcBef>
            </a:pP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Чего бы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стоило.</a:t>
            </a:r>
          </a:p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б)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простых </a:t>
            </a:r>
            <a:r>
              <a:rPr lang="ru-RU" altLang="ru-RU" sz="20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восклицательных 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предложениях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 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пишется только в значении </a:t>
            </a:r>
            <a:r>
              <a:rPr lang="ru-RU" altLang="ru-RU" sz="20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«все равно».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Кто вам это сказал? А кто бы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сказал!</a:t>
            </a:r>
            <a:endParaRPr lang="ru-RU" altLang="ru-RU" sz="2000" i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572000" y="260350"/>
            <a:ext cx="4392613" cy="51212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пишется: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главной части сложноподчиненного предложения: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прийти на вокзал, когда он уезжает.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придаточных предложениях (кроме уступительных):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«Каждая пядь земли, куда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ступала нога Маргариты, казалась ему остатком пустыни».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простых восклицательных и вопросительных предложениях: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Кто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писал об этом! Куда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обращался!</a:t>
            </a:r>
          </a:p>
        </p:txBody>
      </p:sp>
    </p:spTree>
    <p:extLst>
      <p:ext uri="{BB962C8B-B14F-4D97-AF65-F5344CB8AC3E}">
        <p14:creationId xmlns:p14="http://schemas.microsoft.com/office/powerpoint/2010/main" val="348226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572000" y="333375"/>
            <a:ext cx="4392613" cy="10064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Рядом со словом </a:t>
            </a:r>
            <a:r>
              <a:rPr lang="ru-RU" altLang="ru-RU" sz="20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только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всегда пишется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Где </a:t>
            </a:r>
            <a:r>
              <a:rPr lang="ru-RU" altLang="ru-RU" sz="2000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только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побывал.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79388" y="1628775"/>
            <a:ext cx="3816350" cy="37496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В отрицательных предложениях пишется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Никто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другой (иной0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Ничто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другое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 при ком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как… 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Ничем 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иным, кроме…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Ничто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другое, кроме…</a:t>
            </a:r>
          </a:p>
          <a:p>
            <a:pPr>
              <a:spcBef>
                <a:spcPct val="50000"/>
              </a:spcBef>
            </a:pP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«Просто ты умела ждать, как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никто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другой».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3438" y="1557338"/>
            <a:ext cx="4321175" cy="40544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4.а)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утвердительных предложениях пишется не: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что иное, как…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кто иной(другой), как…</a:t>
            </a:r>
          </a:p>
          <a:p>
            <a:pPr>
              <a:spcBef>
                <a:spcPct val="50000"/>
              </a:spcBef>
            </a:pP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кто иной, как Иван, был у нас сегодня.</a:t>
            </a:r>
          </a:p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б)</a:t>
            </a:r>
            <a:r>
              <a:rPr lang="ru-RU" altLang="ru-RU" sz="20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Двойное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sz="20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отрицание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– в 1-ой и 2- ой части составного глагольного сказуемого (предложение получает утвердительный смысл.</a:t>
            </a:r>
          </a:p>
        </p:txBody>
      </p:sp>
    </p:spTree>
    <p:extLst>
      <p:ext uri="{BB962C8B-B14F-4D97-AF65-F5344CB8AC3E}">
        <p14:creationId xmlns:p14="http://schemas.microsoft.com/office/powerpoint/2010/main" val="57694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4392612" cy="7016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Если имеется союз </a:t>
            </a: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пишется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Именно он </a:t>
            </a:r>
            <a:r>
              <a:rPr lang="ru-RU" altLang="ru-RU" sz="2000" i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alt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кто другой.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4787900" y="333375"/>
            <a:ext cx="4105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932363" y="188913"/>
            <a:ext cx="4032250" cy="10064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Если имеется союз </a:t>
            </a:r>
            <a:r>
              <a:rPr lang="ru-RU" alt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пишется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r>
              <a:rPr lang="ru-RU" altLang="ru-RU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Именно он, а не кто другой.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179388" y="1484313"/>
            <a:ext cx="4392612" cy="8540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НИ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один = </a:t>
            </a: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никто</a:t>
            </a:r>
          </a:p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НИ 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разу = </a:t>
            </a: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никогда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4932363" y="1484313"/>
            <a:ext cx="4032250" cy="8540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один = </a:t>
            </a: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много</a:t>
            </a:r>
          </a:p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Не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раз = </a:t>
            </a: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много раз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250825" y="2781300"/>
            <a:ext cx="4392613" cy="34448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7.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Всегда пишется 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в </a:t>
            </a:r>
            <a:r>
              <a:rPr lang="ru-RU" altLang="ru-RU" sz="20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устойчивых оборотах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бе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ме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жив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мертв 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ответа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 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привета …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Куда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шло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Во что бы то 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стало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Как</a:t>
            </a: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ни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в чем не бывало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4932363" y="2781300"/>
            <a:ext cx="4032250" cy="16160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7.Всегда пишется 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 оборотах: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кто иной, как </a:t>
            </a:r>
          </a:p>
          <a:p>
            <a:pPr>
              <a:spcBef>
                <a:spcPct val="50000"/>
              </a:spcBef>
            </a:pPr>
            <a:r>
              <a:rPr lang="ru-RU" alt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alt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что иное, как </a:t>
            </a:r>
          </a:p>
        </p:txBody>
      </p:sp>
    </p:spTree>
    <p:extLst>
      <p:ext uri="{BB962C8B-B14F-4D97-AF65-F5344CB8AC3E}">
        <p14:creationId xmlns:p14="http://schemas.microsoft.com/office/powerpoint/2010/main" val="102287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5" grpId="0" animBg="1"/>
      <p:bldP spid="27656" grpId="0" animBg="1"/>
      <p:bldP spid="27657" grpId="0" animBg="1"/>
      <p:bldP spid="27658" grpId="0" animBg="1"/>
      <p:bldP spid="2765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261114"/>
              </p:ext>
            </p:extLst>
          </p:nvPr>
        </p:nvGraphicFramePr>
        <p:xfrm>
          <a:off x="3827" y="3284984"/>
          <a:ext cx="9144000" cy="3569409"/>
        </p:xfrm>
        <a:graphic>
          <a:graphicData uri="http://schemas.openxmlformats.org/drawingml/2006/table">
            <a:tbl>
              <a:tblPr/>
              <a:tblGrid>
                <a:gridCol w="51144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295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453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 СУЩЕСТВИТЕЛЬНЫМИ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81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СЛИТНО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66740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000" b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не употребляется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без НЕ:</a:t>
                      </a: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</a:t>
                      </a:r>
                      <a:r>
                        <a:rPr lang="ru-RU" sz="2000" b="1" i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еб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ылица, 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000" b="1" i="1" u="sng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яха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можно заменить СИНОНИМОМ или </a:t>
                      </a:r>
                    </a:p>
                    <a:p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СИНОНИМИЧНЫМ выражением:</a:t>
                      </a: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</a:t>
                      </a:r>
                      <a:r>
                        <a:rPr lang="ru-RU" sz="2000" b="1" i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равда (ложь),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        н</a:t>
                      </a:r>
                      <a:r>
                        <a:rPr lang="ru-RU" sz="2000" b="1" i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нимательность (отсутствие  внимания)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 </a:t>
                      </a:r>
                      <a:r>
                        <a:rPr lang="ru-RU" sz="2000" b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противопоставление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 союзом </a:t>
                      </a:r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Это не_ правда, </a:t>
                      </a:r>
                      <a:r>
                        <a:rPr lang="ru-RU" sz="2000" b="1" i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ложь.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614252"/>
              </p:ext>
            </p:extLst>
          </p:nvPr>
        </p:nvGraphicFramePr>
        <p:xfrm>
          <a:off x="0" y="1"/>
          <a:ext cx="9144000" cy="3284982"/>
        </p:xfrm>
        <a:graphic>
          <a:graphicData uri="http://schemas.openxmlformats.org/drawingml/2006/table">
            <a:tbl>
              <a:tblPr/>
              <a:tblGrid>
                <a:gridCol w="50760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679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9517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 ГЛАГОЛАМИ и ДЕЕПРИЧАСТИЯМИ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83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СЛИТНО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41503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употребляется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без НЕ:</a:t>
                      </a: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</a:t>
                      </a:r>
                      <a:r>
                        <a:rPr lang="ru-RU" sz="2000" b="1" i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авидеть (гл., не 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без НЕ)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        н</a:t>
                      </a:r>
                      <a:r>
                        <a:rPr lang="ru-RU" sz="2000" b="1" i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злюбив (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деепр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 не 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без НЕ)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000" b="1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употребляется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без НЕ:</a:t>
                      </a: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не_ читают (гл., 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без НЕ)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        не_ услышав (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деепр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</a:t>
                      </a: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без НЕ)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4397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18507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6976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 ПРИЛАГАТЕЛЬНЫМИ, НАРЕЧИЯМИ НА</a:t>
                      </a:r>
                      <a:r>
                        <a:rPr lang="ru-RU" sz="2000" b="1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  -Е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104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СЛИТНО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09298">
                <a:tc rowSpan="3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0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употребляется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без НЕ:</a:t>
                      </a:r>
                    </a:p>
                    <a:p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</a:t>
                      </a:r>
                      <a:r>
                        <a:rPr lang="ru-RU" sz="20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епый, н</a:t>
                      </a:r>
                      <a:r>
                        <a:rPr lang="ru-RU" sz="20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зрачный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можно заменить СИНОНИМОМ или </a:t>
                      </a:r>
                    </a:p>
                    <a:p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СИНОНИМИЧНЫМ выражением:</a:t>
                      </a:r>
                    </a:p>
                    <a:p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</a:t>
                      </a:r>
                      <a:r>
                        <a:rPr lang="ru-RU" sz="20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есёлый (грустный),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        н</a:t>
                      </a:r>
                      <a:r>
                        <a:rPr lang="ru-RU" sz="20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ысокий (низкого роста)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.ЕСТЬ </a:t>
                      </a:r>
                      <a:r>
                        <a:rPr lang="ru-RU" sz="20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противопоставление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 союзом </a:t>
                      </a:r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не_ вежливый, </a:t>
                      </a:r>
                      <a:r>
                        <a:rPr lang="ru-RU" sz="20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грубый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488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слова, усиливающие отрицание:</a:t>
                      </a:r>
                    </a:p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ДАЛЕКО НЕ, ОТНЮДЬ НЕ, ВОВСЕ НЕ, НИЧУТЬ</a:t>
                      </a:r>
                      <a:r>
                        <a:rPr lang="ru-RU" sz="2000" b="1" baseline="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НЕ, НИСКОЛЬКО НЕ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др.:</a:t>
                      </a:r>
                    </a:p>
                    <a:p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</a:t>
                      </a:r>
                      <a:r>
                        <a:rPr lang="ru-RU" sz="20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отнюдь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не_ знакомые песни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7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 </a:t>
                      </a:r>
                      <a:r>
                        <a:rPr lang="ru-RU" sz="20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наречие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не оканчивается на О-Е</a:t>
                      </a:r>
                    </a:p>
                    <a:p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поступил не</a:t>
                      </a:r>
                      <a:r>
                        <a:rPr lang="ru-RU" sz="20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по-дружески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9323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37893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44945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494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214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 ПРИЧАСТИЯМИ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63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СЛИТНО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59468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8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употребляется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без НЕ:</a:t>
                      </a:r>
                    </a:p>
                    <a:p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</a:t>
                      </a:r>
                      <a:r>
                        <a:rPr lang="ru-RU" sz="28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оумевающий (прич., не </a:t>
                      </a:r>
                      <a:r>
                        <a:rPr lang="ru-RU" sz="2800" b="1" i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</a:t>
                      </a:r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без НЕ)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2800" b="1" baseline="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  </a:t>
                      </a:r>
                      <a:r>
                        <a:rPr lang="ru-RU" sz="28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противопоставления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 союзом А и</a:t>
                      </a:r>
                    </a:p>
                    <a:p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       </a:t>
                      </a:r>
                      <a:r>
                        <a:rPr lang="ru-RU" sz="28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зависимых слов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Пример: н</a:t>
                      </a:r>
                      <a:r>
                        <a:rPr lang="ru-RU" sz="28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ез</a:t>
                      </a:r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асеянное поле (нет а, </a:t>
                      </a:r>
                      <a:r>
                        <a:rPr lang="ru-RU" sz="2800" b="1" i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з.слова</a:t>
                      </a:r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 </a:t>
                      </a:r>
                      <a:r>
                        <a:rPr lang="ru-RU" sz="2800" b="1" i="1" u="sng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краткими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причастиями:</a:t>
                      </a:r>
                    </a:p>
                    <a:p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не_ закрыт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 </a:t>
                      </a:r>
                    </a:p>
                    <a:p>
                      <a:r>
                        <a:rPr lang="ru-RU" sz="28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противопоставления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 союзом </a:t>
                      </a:r>
                      <a:r>
                        <a:rPr lang="ru-RU" sz="28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не_ законченное, </a:t>
                      </a:r>
                      <a:r>
                        <a:rPr lang="ru-RU" sz="28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начатое собрание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ru-RU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 </a:t>
                      </a:r>
                      <a:r>
                        <a:rPr lang="ru-RU" sz="2800" b="1" i="1" u="sng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зависимые слова</a:t>
                      </a:r>
                      <a:r>
                        <a:rPr lang="ru-RU" sz="28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 не_ засеянное </a:t>
                      </a:r>
                      <a:r>
                        <a:rPr lang="ru-RU" sz="2800" b="1" i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вовремя</a:t>
                      </a:r>
                      <a:r>
                        <a:rPr lang="ru-RU" sz="28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поле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93354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280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Союзы, которые пишутся всегда одинаково</a:t>
            </a:r>
          </a:p>
          <a:p>
            <a:pPr>
              <a:spcBef>
                <a:spcPct val="50000"/>
              </a:spcBef>
            </a:pPr>
            <a:endParaRPr lang="ru-RU" altLang="ru-RU" sz="2000" dirty="0">
              <a:solidFill>
                <a:srgbClr val="FF0000"/>
              </a:solidFill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23850" y="908050"/>
            <a:ext cx="3168650" cy="544764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же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пока что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будто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бы</a:t>
            </a: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то…,не то…</a:t>
            </a:r>
          </a:p>
          <a:p>
            <a:pPr algn="ctr">
              <a:spcBef>
                <a:spcPct val="50000"/>
              </a:spcBef>
            </a:pPr>
            <a:endParaRPr lang="ru-RU" altLang="ru-RU" sz="2400" dirty="0">
              <a:solidFill>
                <a:srgbClr val="000099"/>
              </a:solidFill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364163" y="908050"/>
            <a:ext cx="3095625" cy="323165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почти что</a:t>
            </a:r>
          </a:p>
          <a:p>
            <a:pPr algn="ctr"/>
            <a:endParaRPr lang="ru-RU" alt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</a:t>
            </a:r>
          </a:p>
          <a:p>
            <a:pPr algn="ctr">
              <a:spcBef>
                <a:spcPct val="50000"/>
              </a:spcBef>
            </a:pPr>
            <a:endParaRPr lang="ru-RU" altLang="ru-RU" sz="2400" dirty="0">
              <a:solidFill>
                <a:srgbClr val="0000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16632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363789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78018" y="0"/>
            <a:ext cx="31686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Союзы. Всегда слитно.</a:t>
            </a:r>
          </a:p>
          <a:p>
            <a:pPr>
              <a:spcBef>
                <a:spcPct val="50000"/>
              </a:spcBef>
            </a:pPr>
            <a:endParaRPr lang="ru-RU" altLang="ru-RU" sz="2000" dirty="0">
              <a:solidFill>
                <a:srgbClr val="FFFF00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787900" y="0"/>
            <a:ext cx="41052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Другие части речи. Раздельно</a:t>
            </a:r>
            <a:r>
              <a:rPr lang="ru-RU" altLang="ru-RU" sz="2000" dirty="0">
                <a:solidFill>
                  <a:srgbClr val="FFFF00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ru-RU" altLang="ru-RU" sz="2000" dirty="0">
              <a:solidFill>
                <a:srgbClr val="FF0000"/>
              </a:solidFill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50825" y="692150"/>
            <a:ext cx="3311525" cy="20928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тоже</a:t>
            </a:r>
          </a:p>
          <a:p>
            <a:pPr algn="ctr"/>
            <a:endParaRPr lang="ru-RU" altLang="ru-RU" sz="20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Заменяются друг другом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союзом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и.</a:t>
            </a:r>
          </a:p>
          <a:p>
            <a:pPr algn="ctr">
              <a:spcBef>
                <a:spcPct val="50000"/>
              </a:spcBef>
            </a:pPr>
            <a:endParaRPr lang="ru-RU" altLang="ru-RU" sz="2000" b="1" dirty="0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427538" y="620713"/>
            <a:ext cx="4464050" cy="4476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 же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+ частица)</a:t>
            </a:r>
          </a:p>
          <a:p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же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(наречие + частица)</a:t>
            </a:r>
          </a:p>
          <a:p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1.Не заменяются друг другом.</a:t>
            </a:r>
          </a:p>
          <a:p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2.Частицу же можно отбросить.</a:t>
            </a:r>
          </a:p>
          <a:p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3.Если есть </a:t>
            </a:r>
            <a:r>
              <a:rPr lang="ru-RU" altLang="ru-RU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формальные</a:t>
            </a:r>
          </a:p>
          <a:p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то же </a:t>
            </a:r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самое;</a:t>
            </a:r>
          </a:p>
          <a:p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так же;</a:t>
            </a:r>
          </a:p>
          <a:p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 же, </a:t>
            </a:r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же, </a:t>
            </a:r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 и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то же;</a:t>
            </a:r>
          </a:p>
          <a:p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точно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так же, </a:t>
            </a:r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всё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то же; </a:t>
            </a:r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всё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так же.</a:t>
            </a:r>
          </a:p>
          <a:p>
            <a:endParaRPr lang="ru-RU" alt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altLang="ru-RU" dirty="0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391025" y="5157788"/>
            <a:ext cx="475297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бы </a:t>
            </a:r>
            <a:r>
              <a:rPr lang="ru-RU" altLang="ru-RU"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0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</a:t>
            </a:r>
            <a:r>
              <a:rPr lang="ru-RU" altLang="ru-RU"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+ частица)</a:t>
            </a:r>
          </a:p>
          <a:p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Частицу можно отбросить,</a:t>
            </a:r>
          </a:p>
          <a:p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перенести в другое место </a:t>
            </a:r>
          </a:p>
          <a:p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</a:t>
            </a:r>
          </a:p>
          <a:p>
            <a:r>
              <a:rPr lang="ru-RU" alt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</a:t>
            </a: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можно заменить </a:t>
            </a:r>
            <a:r>
              <a:rPr lang="ru-RU" alt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</a:t>
            </a: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ru-RU" altLang="ru-RU" sz="2000" b="1" dirty="0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23850" y="5300663"/>
            <a:ext cx="36718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чтобы(чтоб)</a:t>
            </a:r>
          </a:p>
          <a:p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Имеет значение цели</a:t>
            </a:r>
          </a:p>
          <a:p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изъяснительное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83555" y="-49518"/>
            <a:ext cx="9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237918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  <p:bldP spid="21515" grpId="0"/>
      <p:bldP spid="215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84213" y="260350"/>
            <a:ext cx="2808287" cy="8540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зато = но</a:t>
            </a:r>
          </a:p>
          <a:p>
            <a:pPr>
              <a:spcBef>
                <a:spcPct val="50000"/>
              </a:spcBef>
            </a:pPr>
            <a:endParaRPr lang="ru-RU" altLang="ru-RU" sz="2000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859338" y="188913"/>
            <a:ext cx="4105275" cy="16160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то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предлог+указат.мест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местоимение можно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заменить </a:t>
            </a:r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5219700" y="2133600"/>
            <a:ext cx="3457575" cy="39020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чём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том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чего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того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тому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altLang="ru-RU" sz="2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чему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чем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местоимение можно заменить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существительным или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прилагательным.</a:t>
            </a:r>
          </a:p>
          <a:p>
            <a:pPr algn="ctr">
              <a:spcBef>
                <a:spcPct val="50000"/>
              </a:spcBef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95288" y="2133600"/>
            <a:ext cx="3384550" cy="42068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причём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притом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отчего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оттого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</a:t>
            </a:r>
          </a:p>
          <a:p>
            <a:pPr algn="ctr"/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этих союзов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союзных слов может быть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синонимичен другому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легко заменяться им.</a:t>
            </a:r>
          </a:p>
          <a:p>
            <a:pPr algn="ctr">
              <a:spcBef>
                <a:spcPct val="50000"/>
              </a:spcBef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1663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13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896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  <p:bldP spid="23559" grpId="0" animBg="1"/>
      <p:bldP spid="2356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1831265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71" y="103591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188640"/>
            <a:ext cx="8460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В отличие от некоторых других языков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французского, польского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в 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русском языке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разноместное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оно не закреплено за определенным по счету слогом: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све́тлый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светле́ть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светлячо́к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12776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Иногда вызывает сомнения постановка ударения в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кратких прилагательных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дна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бледн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9268" y="2097168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(Чтобы установить место ударения, определите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форме которого употреблено прилагательное. В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кратких прилагательных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женского рода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 в сомнительных случаях падает на окончание: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бледн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составляет слово 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формах рода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во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множественном числе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 в большинстве случаев падает на </a:t>
            </a:r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слог: 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лоден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728" y="3574496"/>
            <a:ext cx="88747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глаголах прошедшего времени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особенно в формах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женского и среднего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родов, место ударения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всегда очевидно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род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котором употреблен глагол прошедшего времени. Если перед вами глагол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женского рода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то ударение в сомнительных  случаях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падать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окончание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брал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звал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Если глагол стоит в форме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мужского, среднего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рода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употреблен во множественном числе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то ударение падает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основу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преимущественно на первый слог: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нял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чали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В глаголах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жать, класть, красть, ржать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ударение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падает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основу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в женском роде (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рж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53743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624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1663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варианте ответа правильно указаны все цифры  на месте которых пишется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н/</a:t>
            </a:r>
            <a:r>
              <a:rPr lang="ru-R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658744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Имя прилагательное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67944" y="1124744"/>
            <a:ext cx="12087" cy="2088232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9512" y="105885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  </a:t>
            </a: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сущ.  Н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40060" y="1458964"/>
            <a:ext cx="1166392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706452" y="1258909"/>
            <a:ext cx="0" cy="200055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59949" y="1258909"/>
            <a:ext cx="0" cy="200055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28156" y="1071628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 Н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5516" y="1949974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ОНН ;  -ЕНН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755576" y="1844824"/>
            <a:ext cx="432048" cy="216024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187624" y="1859074"/>
            <a:ext cx="288032" cy="201774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709682" y="1844824"/>
            <a:ext cx="360040" cy="152767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069722" y="1844824"/>
            <a:ext cx="378042" cy="216024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1500" y="2342698"/>
            <a:ext cx="3708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ветр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ый, </a:t>
            </a:r>
          </a:p>
          <a:p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11560" y="2780928"/>
            <a:ext cx="360040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83686" y="2780928"/>
            <a:ext cx="0" cy="144016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160875" y="2841218"/>
            <a:ext cx="674821" cy="11718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027803" y="2652881"/>
            <a:ext cx="2040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ветр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39952" y="1124744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АН</a:t>
            </a:r>
          </a:p>
          <a:p>
            <a:pPr marL="342900" indent="-342900">
              <a:buAutoNum type="arabicPeriod"/>
            </a:pP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ИН</a:t>
            </a:r>
          </a:p>
          <a:p>
            <a:pPr marL="342900" indent="-342900">
              <a:buAutoNum type="arabicPeriod"/>
            </a:pP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ЯН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355976" y="2350084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е: стекл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янн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ый, дерев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янн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ый, олов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янн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9512" y="342842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кратких прилагательных столько, сколько в полной форме (Н/НН). </a:t>
            </a:r>
          </a:p>
        </p:txBody>
      </p:sp>
    </p:spTree>
    <p:extLst>
      <p:ext uri="{BB962C8B-B14F-4D97-AF65-F5344CB8AC3E}">
        <p14:creationId xmlns:p14="http://schemas.microsoft.com/office/powerpoint/2010/main" val="681130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4572000" y="108048"/>
            <a:ext cx="72008" cy="6408712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9512" y="90119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причастие 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-НН-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108048"/>
            <a:ext cx="41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Отглагольное прилагательное 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-Н-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11560" y="497560"/>
            <a:ext cx="8640960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512" y="620688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приставка, кроме Не-</a:t>
            </a:r>
          </a:p>
          <a:p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(загруж</a:t>
            </a:r>
            <a:r>
              <a:rPr lang="ru-RU" sz="20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ый)</a:t>
            </a:r>
          </a:p>
          <a:p>
            <a:endParaRPr lang="ru-RU" sz="2000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41277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зависимое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слово</a:t>
            </a:r>
          </a:p>
          <a:p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(груж</a:t>
            </a:r>
            <a:r>
              <a:rPr lang="ru-RU" sz="20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ённ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 </a:t>
            </a:r>
            <a:r>
              <a:rPr lang="ru-RU" sz="20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песком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350" y="2130570"/>
            <a:ext cx="43636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Оканчивается на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ованный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Tx/>
              <a:buChar char="-"/>
            </a:pP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ёванный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ированный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(марин</a:t>
            </a:r>
            <a:r>
              <a:rPr lang="ru-RU" sz="20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ованный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кованый, жёваный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(если + 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115616" y="3501008"/>
            <a:ext cx="432048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47664" y="3501008"/>
            <a:ext cx="0" cy="14401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47664" y="3312404"/>
            <a:ext cx="3096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зависимое слово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500" y="3833628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Образовано от глагола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совершенного вида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(реш</a:t>
            </a:r>
            <a:r>
              <a:rPr lang="ru-RU" sz="2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ённ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ая задача)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5506" y="477101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ран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500" y="5229200"/>
            <a:ext cx="4212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(если + 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012322" y="5301208"/>
            <a:ext cx="57606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588386" y="5301208"/>
            <a:ext cx="0" cy="12804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37674" y="5229200"/>
            <a:ext cx="3006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зависимое слово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25506" y="5805264"/>
            <a:ext cx="4302478" cy="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9512" y="6021288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кратких причастиях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–Н-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44008" y="585836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приставки, кроме 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Не- 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(груж</a:t>
            </a:r>
            <a:r>
              <a:rPr lang="ru-RU" sz="20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ён</a:t>
            </a:r>
            <a:r>
              <a:rPr lang="ru-RU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44008" y="1304299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зависимого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44008" y="2204864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Не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оканчивается на –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ованный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ёванный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20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ированный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16016" y="4005064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Образовано от глагола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несовершенного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494" y="66391"/>
            <a:ext cx="828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14.</a:t>
            </a:r>
          </a:p>
        </p:txBody>
      </p:sp>
    </p:spTree>
    <p:extLst>
      <p:ext uri="{BB962C8B-B14F-4D97-AF65-F5344CB8AC3E}">
        <p14:creationId xmlns:p14="http://schemas.microsoft.com/office/powerpoint/2010/main" val="15711705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Однородные члены предложения</a:t>
            </a:r>
          </a:p>
        </p:txBody>
      </p:sp>
      <p:cxnSp>
        <p:nvCxnSpPr>
          <p:cNvPr id="4" name="Прямая соединительная линия 3"/>
          <p:cNvCxnSpPr>
            <a:stCxn id="2" idx="2"/>
          </p:cNvCxnSpPr>
          <p:nvPr/>
        </p:nvCxnSpPr>
        <p:spPr>
          <a:xfrm>
            <a:off x="4427984" y="773415"/>
            <a:ext cx="0" cy="5031849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9512" y="773415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а, но, да(=но), зато, однако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8542" y="1358190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…то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…не то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не то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не то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…ни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927850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…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8542" y="3990989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814663" y="4317291"/>
            <a:ext cx="216020" cy="720080"/>
          </a:xfrm>
          <a:prstGeom prst="rightBrac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1839518" y="4314435"/>
            <a:ext cx="127341" cy="657102"/>
          </a:xfrm>
          <a:prstGeom prst="rightBrac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 rot="5400000">
            <a:off x="2760532" y="4335351"/>
            <a:ext cx="121704" cy="620911"/>
          </a:xfrm>
          <a:prstGeom prst="rightBrac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8542" y="4785341"/>
            <a:ext cx="40234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… не только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но и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… как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так и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… сколько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столько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… столько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сколько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577" y="107610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15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16016" y="815496"/>
            <a:ext cx="41044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да (= и )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или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либо</a:t>
            </a:r>
          </a:p>
          <a:p>
            <a:r>
              <a:rPr lang="ru-RU" dirty="0"/>
              <a:t> 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16016" y="249289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Устойчивые сочетания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 то ни се, ни свет ни заря …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3884" y="3200782"/>
            <a:ext cx="4532611" cy="354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216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41338" y="278653"/>
            <a:ext cx="3959225" cy="1511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ru-RU" altLang="ru-RU" dirty="0"/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Выделяется запятыми с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одной стороны или с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двух сторон любое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обособленное определение,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оно…</a:t>
            </a:r>
          </a:p>
          <a:p>
            <a:pPr algn="ctr"/>
            <a:endParaRPr lang="ru-RU" alt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787900" y="260350"/>
            <a:ext cx="4105275" cy="1511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Определение не выделяется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запятыми с одной или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 двух сторон ,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если оно…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250825" y="1989138"/>
            <a:ext cx="4249738" cy="865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1.Лич.мест.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любое опред</a:t>
            </a:r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.  </a:t>
            </a:r>
            <a:r>
              <a:rPr lang="ru-RU" alt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,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250825" y="3068638"/>
            <a:ext cx="4249738" cy="865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любое опред</a:t>
            </a:r>
            <a:r>
              <a:rPr lang="ru-RU" alt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.  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личн.мест.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79388" y="4076700"/>
            <a:ext cx="4321175" cy="10795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2. сущ.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причаст.оборот.   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50825" y="5373688"/>
            <a:ext cx="4321175" cy="1152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Сущ.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прилаг.с завис.словами  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4787900" y="1989138"/>
            <a:ext cx="4105275" cy="1584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        сущ.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(не имеет </a:t>
            </a:r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добавоч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           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обстоят. знач.)            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787900" y="3860800"/>
            <a:ext cx="4033838" cy="25193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ru-RU" alt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Так тесно связано с существ.,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что последнее без него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 выражает нужного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значения. </a:t>
            </a:r>
          </a:p>
          <a:p>
            <a:pPr algn="ctr"/>
            <a:r>
              <a:rPr lang="ru-RU" altLang="ru-RU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Людей автор изображает </a:t>
            </a:r>
          </a:p>
          <a:p>
            <a:pPr algn="ctr"/>
            <a:r>
              <a:rPr lang="ru-RU" altLang="ru-RU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приёмами слишком </a:t>
            </a:r>
          </a:p>
          <a:p>
            <a:pPr algn="ctr"/>
            <a:r>
              <a:rPr lang="ru-RU" altLang="ru-RU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упрощёнными.</a:t>
            </a:r>
          </a:p>
          <a:p>
            <a:pPr algn="ctr"/>
            <a:endParaRPr lang="ru-RU" altLang="ru-RU" sz="2000" b="1" i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971550" y="2060575"/>
            <a:ext cx="360363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H="1">
            <a:off x="1042988" y="2060575"/>
            <a:ext cx="2159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908175" y="2205038"/>
            <a:ext cx="0" cy="3603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3995936" y="2169383"/>
            <a:ext cx="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2916238" y="3141663"/>
            <a:ext cx="2159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 flipH="1">
            <a:off x="2916238" y="3141663"/>
            <a:ext cx="2159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704850" y="3284538"/>
            <a:ext cx="0" cy="3603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2627784" y="3284538"/>
            <a:ext cx="0" cy="3603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>
            <a:off x="1042988" y="4221163"/>
            <a:ext cx="288925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 flipH="1">
            <a:off x="1042988" y="4221163"/>
            <a:ext cx="288925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2" name="Line 26"/>
          <p:cNvSpPr>
            <a:spLocks noChangeShapeType="1"/>
          </p:cNvSpPr>
          <p:nvPr/>
        </p:nvSpPr>
        <p:spPr bwMode="auto">
          <a:xfrm>
            <a:off x="1593850" y="4365625"/>
            <a:ext cx="0" cy="358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>
            <a:off x="3708400" y="4365625"/>
            <a:ext cx="0" cy="358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468313" y="5589588"/>
            <a:ext cx="287337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5" name="Line 29"/>
          <p:cNvSpPr>
            <a:spLocks noChangeShapeType="1"/>
          </p:cNvSpPr>
          <p:nvPr/>
        </p:nvSpPr>
        <p:spPr bwMode="auto">
          <a:xfrm flipH="1">
            <a:off x="539750" y="5516563"/>
            <a:ext cx="287338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8" name="Line 32"/>
          <p:cNvSpPr>
            <a:spLocks noChangeShapeType="1"/>
          </p:cNvSpPr>
          <p:nvPr/>
        </p:nvSpPr>
        <p:spPr bwMode="auto">
          <a:xfrm>
            <a:off x="1042988" y="5661025"/>
            <a:ext cx="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>
            <a:off x="4211638" y="5661025"/>
            <a:ext cx="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>
            <a:off x="7524750" y="2133600"/>
            <a:ext cx="360363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1" name="Line 35"/>
          <p:cNvSpPr>
            <a:spLocks noChangeShapeType="1"/>
          </p:cNvSpPr>
          <p:nvPr/>
        </p:nvSpPr>
        <p:spPr bwMode="auto">
          <a:xfrm flipH="1">
            <a:off x="7596188" y="2060575"/>
            <a:ext cx="288925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2" name="Line 36"/>
          <p:cNvSpPr>
            <a:spLocks noChangeShapeType="1"/>
          </p:cNvSpPr>
          <p:nvPr/>
        </p:nvSpPr>
        <p:spPr bwMode="auto">
          <a:xfrm>
            <a:off x="5076825" y="2349500"/>
            <a:ext cx="0" cy="5746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3" name="Line 37"/>
          <p:cNvSpPr>
            <a:spLocks noChangeShapeType="1"/>
          </p:cNvSpPr>
          <p:nvPr/>
        </p:nvSpPr>
        <p:spPr bwMode="auto">
          <a:xfrm>
            <a:off x="7235825" y="2276475"/>
            <a:ext cx="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>
            <a:off x="5867400" y="5516563"/>
            <a:ext cx="217488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7" name="Line 41"/>
          <p:cNvSpPr>
            <a:spLocks noChangeShapeType="1"/>
          </p:cNvSpPr>
          <p:nvPr/>
        </p:nvSpPr>
        <p:spPr bwMode="auto">
          <a:xfrm flipH="1">
            <a:off x="5940425" y="5516563"/>
            <a:ext cx="144463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8" name="Freeform 42"/>
          <p:cNvSpPr>
            <a:spLocks/>
          </p:cNvSpPr>
          <p:nvPr/>
        </p:nvSpPr>
        <p:spPr bwMode="auto">
          <a:xfrm>
            <a:off x="6977063" y="5880100"/>
            <a:ext cx="1111250" cy="98425"/>
          </a:xfrm>
          <a:custGeom>
            <a:avLst/>
            <a:gdLst>
              <a:gd name="T0" fmla="*/ 0 w 700"/>
              <a:gd name="T1" fmla="*/ 53 h 62"/>
              <a:gd name="T2" fmla="*/ 107 w 700"/>
              <a:gd name="T3" fmla="*/ 0 h 62"/>
              <a:gd name="T4" fmla="*/ 204 w 700"/>
              <a:gd name="T5" fmla="*/ 53 h 62"/>
              <a:gd name="T6" fmla="*/ 319 w 700"/>
              <a:gd name="T7" fmla="*/ 0 h 62"/>
              <a:gd name="T8" fmla="*/ 390 w 700"/>
              <a:gd name="T9" fmla="*/ 9 h 62"/>
              <a:gd name="T10" fmla="*/ 417 w 700"/>
              <a:gd name="T11" fmla="*/ 36 h 62"/>
              <a:gd name="T12" fmla="*/ 470 w 700"/>
              <a:gd name="T13" fmla="*/ 53 h 62"/>
              <a:gd name="T14" fmla="*/ 541 w 700"/>
              <a:gd name="T15" fmla="*/ 27 h 62"/>
              <a:gd name="T16" fmla="*/ 594 w 700"/>
              <a:gd name="T17" fmla="*/ 9 h 62"/>
              <a:gd name="T18" fmla="*/ 621 w 700"/>
              <a:gd name="T19" fmla="*/ 0 h 62"/>
              <a:gd name="T20" fmla="*/ 683 w 700"/>
              <a:gd name="T21" fmla="*/ 27 h 62"/>
              <a:gd name="T22" fmla="*/ 692 w 700"/>
              <a:gd name="T23" fmla="*/ 53 h 62"/>
              <a:gd name="T24" fmla="*/ 700 w 700"/>
              <a:gd name="T2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62">
                <a:moveTo>
                  <a:pt x="0" y="53"/>
                </a:moveTo>
                <a:cubicBezTo>
                  <a:pt x="37" y="41"/>
                  <a:pt x="75" y="22"/>
                  <a:pt x="107" y="0"/>
                </a:cubicBezTo>
                <a:cubicBezTo>
                  <a:pt x="160" y="8"/>
                  <a:pt x="186" y="2"/>
                  <a:pt x="204" y="53"/>
                </a:cubicBezTo>
                <a:cubicBezTo>
                  <a:pt x="282" y="42"/>
                  <a:pt x="263" y="39"/>
                  <a:pt x="319" y="0"/>
                </a:cubicBezTo>
                <a:cubicBezTo>
                  <a:pt x="343" y="3"/>
                  <a:pt x="368" y="1"/>
                  <a:pt x="390" y="9"/>
                </a:cubicBezTo>
                <a:cubicBezTo>
                  <a:pt x="402" y="13"/>
                  <a:pt x="406" y="30"/>
                  <a:pt x="417" y="36"/>
                </a:cubicBezTo>
                <a:cubicBezTo>
                  <a:pt x="433" y="45"/>
                  <a:pt x="470" y="53"/>
                  <a:pt x="470" y="53"/>
                </a:cubicBezTo>
                <a:cubicBezTo>
                  <a:pt x="570" y="32"/>
                  <a:pt x="469" y="59"/>
                  <a:pt x="541" y="27"/>
                </a:cubicBezTo>
                <a:cubicBezTo>
                  <a:pt x="558" y="20"/>
                  <a:pt x="576" y="15"/>
                  <a:pt x="594" y="9"/>
                </a:cubicBezTo>
                <a:cubicBezTo>
                  <a:pt x="603" y="6"/>
                  <a:pt x="621" y="0"/>
                  <a:pt x="621" y="0"/>
                </a:cubicBezTo>
                <a:cubicBezTo>
                  <a:pt x="643" y="6"/>
                  <a:pt x="667" y="8"/>
                  <a:pt x="683" y="27"/>
                </a:cubicBezTo>
                <a:cubicBezTo>
                  <a:pt x="689" y="34"/>
                  <a:pt x="688" y="45"/>
                  <a:pt x="692" y="53"/>
                </a:cubicBezTo>
                <a:cubicBezTo>
                  <a:pt x="694" y="57"/>
                  <a:pt x="697" y="59"/>
                  <a:pt x="700" y="6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9" name="Freeform 43"/>
          <p:cNvSpPr>
            <a:spLocks/>
          </p:cNvSpPr>
          <p:nvPr/>
        </p:nvSpPr>
        <p:spPr bwMode="auto">
          <a:xfrm>
            <a:off x="5937250" y="6189663"/>
            <a:ext cx="1800225" cy="155575"/>
          </a:xfrm>
          <a:custGeom>
            <a:avLst/>
            <a:gdLst>
              <a:gd name="T0" fmla="*/ 0 w 1134"/>
              <a:gd name="T1" fmla="*/ 62 h 98"/>
              <a:gd name="T2" fmla="*/ 212 w 1134"/>
              <a:gd name="T3" fmla="*/ 98 h 98"/>
              <a:gd name="T4" fmla="*/ 345 w 1134"/>
              <a:gd name="T5" fmla="*/ 9 h 98"/>
              <a:gd name="T6" fmla="*/ 416 w 1134"/>
              <a:gd name="T7" fmla="*/ 18 h 98"/>
              <a:gd name="T8" fmla="*/ 487 w 1134"/>
              <a:gd name="T9" fmla="*/ 80 h 98"/>
              <a:gd name="T10" fmla="*/ 549 w 1134"/>
              <a:gd name="T11" fmla="*/ 71 h 98"/>
              <a:gd name="T12" fmla="*/ 593 w 1134"/>
              <a:gd name="T13" fmla="*/ 18 h 98"/>
              <a:gd name="T14" fmla="*/ 682 w 1134"/>
              <a:gd name="T15" fmla="*/ 0 h 98"/>
              <a:gd name="T16" fmla="*/ 708 w 1134"/>
              <a:gd name="T17" fmla="*/ 9 h 98"/>
              <a:gd name="T18" fmla="*/ 744 w 1134"/>
              <a:gd name="T19" fmla="*/ 62 h 98"/>
              <a:gd name="T20" fmla="*/ 859 w 1134"/>
              <a:gd name="T21" fmla="*/ 18 h 98"/>
              <a:gd name="T22" fmla="*/ 886 w 1134"/>
              <a:gd name="T23" fmla="*/ 0 h 98"/>
              <a:gd name="T24" fmla="*/ 983 w 1134"/>
              <a:gd name="T25" fmla="*/ 9 h 98"/>
              <a:gd name="T26" fmla="*/ 1063 w 1134"/>
              <a:gd name="T27" fmla="*/ 44 h 98"/>
              <a:gd name="T28" fmla="*/ 1134 w 1134"/>
              <a:gd name="T29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34" h="98">
                <a:moveTo>
                  <a:pt x="0" y="62"/>
                </a:moveTo>
                <a:cubicBezTo>
                  <a:pt x="87" y="32"/>
                  <a:pt x="139" y="73"/>
                  <a:pt x="212" y="98"/>
                </a:cubicBezTo>
                <a:cubicBezTo>
                  <a:pt x="256" y="68"/>
                  <a:pt x="295" y="26"/>
                  <a:pt x="345" y="9"/>
                </a:cubicBezTo>
                <a:cubicBezTo>
                  <a:pt x="369" y="12"/>
                  <a:pt x="393" y="12"/>
                  <a:pt x="416" y="18"/>
                </a:cubicBezTo>
                <a:cubicBezTo>
                  <a:pt x="445" y="26"/>
                  <a:pt x="462" y="63"/>
                  <a:pt x="487" y="80"/>
                </a:cubicBezTo>
                <a:cubicBezTo>
                  <a:pt x="508" y="77"/>
                  <a:pt x="530" y="80"/>
                  <a:pt x="549" y="71"/>
                </a:cubicBezTo>
                <a:cubicBezTo>
                  <a:pt x="570" y="62"/>
                  <a:pt x="574" y="31"/>
                  <a:pt x="593" y="18"/>
                </a:cubicBezTo>
                <a:cubicBezTo>
                  <a:pt x="610" y="7"/>
                  <a:pt x="676" y="1"/>
                  <a:pt x="682" y="0"/>
                </a:cubicBezTo>
                <a:cubicBezTo>
                  <a:pt x="691" y="3"/>
                  <a:pt x="702" y="3"/>
                  <a:pt x="708" y="9"/>
                </a:cubicBezTo>
                <a:cubicBezTo>
                  <a:pt x="723" y="24"/>
                  <a:pt x="744" y="62"/>
                  <a:pt x="744" y="62"/>
                </a:cubicBezTo>
                <a:cubicBezTo>
                  <a:pt x="827" y="50"/>
                  <a:pt x="789" y="64"/>
                  <a:pt x="859" y="18"/>
                </a:cubicBezTo>
                <a:cubicBezTo>
                  <a:pt x="868" y="12"/>
                  <a:pt x="886" y="0"/>
                  <a:pt x="886" y="0"/>
                </a:cubicBezTo>
                <a:cubicBezTo>
                  <a:pt x="918" y="3"/>
                  <a:pt x="951" y="2"/>
                  <a:pt x="983" y="9"/>
                </a:cubicBezTo>
                <a:cubicBezTo>
                  <a:pt x="993" y="11"/>
                  <a:pt x="1044" y="38"/>
                  <a:pt x="1063" y="44"/>
                </a:cubicBezTo>
                <a:cubicBezTo>
                  <a:pt x="1094" y="35"/>
                  <a:pt x="1111" y="23"/>
                  <a:pt x="1134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81" name="Freeform 45"/>
          <p:cNvSpPr>
            <a:spLocks/>
          </p:cNvSpPr>
          <p:nvPr/>
        </p:nvSpPr>
        <p:spPr bwMode="auto">
          <a:xfrm>
            <a:off x="1985963" y="2586038"/>
            <a:ext cx="1631950" cy="155575"/>
          </a:xfrm>
          <a:custGeom>
            <a:avLst/>
            <a:gdLst>
              <a:gd name="T0" fmla="*/ 0 w 1028"/>
              <a:gd name="T1" fmla="*/ 41 h 98"/>
              <a:gd name="T2" fmla="*/ 66 w 1028"/>
              <a:gd name="T3" fmla="*/ 0 h 98"/>
              <a:gd name="T4" fmla="*/ 156 w 1028"/>
              <a:gd name="T5" fmla="*/ 50 h 98"/>
              <a:gd name="T6" fmla="*/ 230 w 1028"/>
              <a:gd name="T7" fmla="*/ 33 h 98"/>
              <a:gd name="T8" fmla="*/ 296 w 1028"/>
              <a:gd name="T9" fmla="*/ 0 h 98"/>
              <a:gd name="T10" fmla="*/ 436 w 1028"/>
              <a:gd name="T11" fmla="*/ 58 h 98"/>
              <a:gd name="T12" fmla="*/ 510 w 1028"/>
              <a:gd name="T13" fmla="*/ 17 h 98"/>
              <a:gd name="T14" fmla="*/ 576 w 1028"/>
              <a:gd name="T15" fmla="*/ 25 h 98"/>
              <a:gd name="T16" fmla="*/ 600 w 1028"/>
              <a:gd name="T17" fmla="*/ 50 h 98"/>
              <a:gd name="T18" fmla="*/ 650 w 1028"/>
              <a:gd name="T19" fmla="*/ 66 h 98"/>
              <a:gd name="T20" fmla="*/ 699 w 1028"/>
              <a:gd name="T21" fmla="*/ 83 h 98"/>
              <a:gd name="T22" fmla="*/ 757 w 1028"/>
              <a:gd name="T23" fmla="*/ 41 h 98"/>
              <a:gd name="T24" fmla="*/ 831 w 1028"/>
              <a:gd name="T25" fmla="*/ 50 h 98"/>
              <a:gd name="T26" fmla="*/ 880 w 1028"/>
              <a:gd name="T27" fmla="*/ 66 h 98"/>
              <a:gd name="T28" fmla="*/ 971 w 1028"/>
              <a:gd name="T29" fmla="*/ 83 h 98"/>
              <a:gd name="T30" fmla="*/ 1028 w 1028"/>
              <a:gd name="T31" fmla="*/ 3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8" h="98">
                <a:moveTo>
                  <a:pt x="0" y="41"/>
                </a:moveTo>
                <a:cubicBezTo>
                  <a:pt x="27" y="32"/>
                  <a:pt x="42" y="16"/>
                  <a:pt x="66" y="0"/>
                </a:cubicBezTo>
                <a:cubicBezTo>
                  <a:pt x="108" y="10"/>
                  <a:pt x="127" y="19"/>
                  <a:pt x="156" y="50"/>
                </a:cubicBezTo>
                <a:cubicBezTo>
                  <a:pt x="163" y="49"/>
                  <a:pt x="216" y="41"/>
                  <a:pt x="230" y="33"/>
                </a:cubicBezTo>
                <a:cubicBezTo>
                  <a:pt x="257" y="17"/>
                  <a:pt x="263" y="11"/>
                  <a:pt x="296" y="0"/>
                </a:cubicBezTo>
                <a:cubicBezTo>
                  <a:pt x="347" y="10"/>
                  <a:pt x="386" y="42"/>
                  <a:pt x="436" y="58"/>
                </a:cubicBezTo>
                <a:cubicBezTo>
                  <a:pt x="463" y="49"/>
                  <a:pt x="510" y="17"/>
                  <a:pt x="510" y="17"/>
                </a:cubicBezTo>
                <a:cubicBezTo>
                  <a:pt x="532" y="20"/>
                  <a:pt x="555" y="17"/>
                  <a:pt x="576" y="25"/>
                </a:cubicBezTo>
                <a:cubicBezTo>
                  <a:pt x="587" y="29"/>
                  <a:pt x="590" y="44"/>
                  <a:pt x="600" y="50"/>
                </a:cubicBezTo>
                <a:cubicBezTo>
                  <a:pt x="615" y="58"/>
                  <a:pt x="633" y="61"/>
                  <a:pt x="650" y="66"/>
                </a:cubicBezTo>
                <a:cubicBezTo>
                  <a:pt x="666" y="71"/>
                  <a:pt x="699" y="83"/>
                  <a:pt x="699" y="83"/>
                </a:cubicBezTo>
                <a:cubicBezTo>
                  <a:pt x="718" y="64"/>
                  <a:pt x="738" y="60"/>
                  <a:pt x="757" y="41"/>
                </a:cubicBezTo>
                <a:cubicBezTo>
                  <a:pt x="782" y="44"/>
                  <a:pt x="807" y="45"/>
                  <a:pt x="831" y="50"/>
                </a:cubicBezTo>
                <a:cubicBezTo>
                  <a:pt x="848" y="53"/>
                  <a:pt x="880" y="66"/>
                  <a:pt x="880" y="66"/>
                </a:cubicBezTo>
                <a:cubicBezTo>
                  <a:pt x="912" y="98"/>
                  <a:pt x="925" y="90"/>
                  <a:pt x="971" y="83"/>
                </a:cubicBezTo>
                <a:cubicBezTo>
                  <a:pt x="984" y="70"/>
                  <a:pt x="1010" y="33"/>
                  <a:pt x="1028" y="33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82" name="Freeform 46"/>
          <p:cNvSpPr>
            <a:spLocks/>
          </p:cNvSpPr>
          <p:nvPr/>
        </p:nvSpPr>
        <p:spPr bwMode="auto">
          <a:xfrm>
            <a:off x="704850" y="3683000"/>
            <a:ext cx="1606550" cy="131763"/>
          </a:xfrm>
          <a:custGeom>
            <a:avLst/>
            <a:gdLst>
              <a:gd name="T0" fmla="*/ 0 w 1012"/>
              <a:gd name="T1" fmla="*/ 50 h 83"/>
              <a:gd name="T2" fmla="*/ 66 w 1012"/>
              <a:gd name="T3" fmla="*/ 9 h 83"/>
              <a:gd name="T4" fmla="*/ 140 w 1012"/>
              <a:gd name="T5" fmla="*/ 25 h 83"/>
              <a:gd name="T6" fmla="*/ 206 w 1012"/>
              <a:gd name="T7" fmla="*/ 66 h 83"/>
              <a:gd name="T8" fmla="*/ 280 w 1012"/>
              <a:gd name="T9" fmla="*/ 0 h 83"/>
              <a:gd name="T10" fmla="*/ 371 w 1012"/>
              <a:gd name="T11" fmla="*/ 9 h 83"/>
              <a:gd name="T12" fmla="*/ 436 w 1012"/>
              <a:gd name="T13" fmla="*/ 50 h 83"/>
              <a:gd name="T14" fmla="*/ 519 w 1012"/>
              <a:gd name="T15" fmla="*/ 50 h 83"/>
              <a:gd name="T16" fmla="*/ 568 w 1012"/>
              <a:gd name="T17" fmla="*/ 0 h 83"/>
              <a:gd name="T18" fmla="*/ 617 w 1012"/>
              <a:gd name="T19" fmla="*/ 9 h 83"/>
              <a:gd name="T20" fmla="*/ 708 w 1012"/>
              <a:gd name="T21" fmla="*/ 83 h 83"/>
              <a:gd name="T22" fmla="*/ 757 w 1012"/>
              <a:gd name="T23" fmla="*/ 75 h 83"/>
              <a:gd name="T24" fmla="*/ 790 w 1012"/>
              <a:gd name="T25" fmla="*/ 33 h 83"/>
              <a:gd name="T26" fmla="*/ 840 w 1012"/>
              <a:gd name="T27" fmla="*/ 9 h 83"/>
              <a:gd name="T28" fmla="*/ 905 w 1012"/>
              <a:gd name="T29" fmla="*/ 25 h 83"/>
              <a:gd name="T30" fmla="*/ 1012 w 1012"/>
              <a:gd name="T31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12" h="83">
                <a:moveTo>
                  <a:pt x="0" y="50"/>
                </a:moveTo>
                <a:cubicBezTo>
                  <a:pt x="21" y="29"/>
                  <a:pt x="38" y="18"/>
                  <a:pt x="66" y="9"/>
                </a:cubicBezTo>
                <a:cubicBezTo>
                  <a:pt x="75" y="10"/>
                  <a:pt x="125" y="16"/>
                  <a:pt x="140" y="25"/>
                </a:cubicBezTo>
                <a:cubicBezTo>
                  <a:pt x="165" y="40"/>
                  <a:pt x="176" y="57"/>
                  <a:pt x="206" y="66"/>
                </a:cubicBezTo>
                <a:cubicBezTo>
                  <a:pt x="239" y="55"/>
                  <a:pt x="256" y="25"/>
                  <a:pt x="280" y="0"/>
                </a:cubicBezTo>
                <a:cubicBezTo>
                  <a:pt x="310" y="3"/>
                  <a:pt x="341" y="3"/>
                  <a:pt x="371" y="9"/>
                </a:cubicBezTo>
                <a:cubicBezTo>
                  <a:pt x="395" y="14"/>
                  <a:pt x="411" y="42"/>
                  <a:pt x="436" y="50"/>
                </a:cubicBezTo>
                <a:cubicBezTo>
                  <a:pt x="466" y="79"/>
                  <a:pt x="484" y="61"/>
                  <a:pt x="519" y="50"/>
                </a:cubicBezTo>
                <a:cubicBezTo>
                  <a:pt x="535" y="33"/>
                  <a:pt x="552" y="17"/>
                  <a:pt x="568" y="0"/>
                </a:cubicBezTo>
                <a:cubicBezTo>
                  <a:pt x="584" y="3"/>
                  <a:pt x="601" y="3"/>
                  <a:pt x="617" y="9"/>
                </a:cubicBezTo>
                <a:cubicBezTo>
                  <a:pt x="651" y="22"/>
                  <a:pt x="664" y="69"/>
                  <a:pt x="708" y="83"/>
                </a:cubicBezTo>
                <a:cubicBezTo>
                  <a:pt x="724" y="80"/>
                  <a:pt x="742" y="81"/>
                  <a:pt x="757" y="75"/>
                </a:cubicBezTo>
                <a:cubicBezTo>
                  <a:pt x="772" y="69"/>
                  <a:pt x="781" y="42"/>
                  <a:pt x="790" y="33"/>
                </a:cubicBezTo>
                <a:cubicBezTo>
                  <a:pt x="805" y="18"/>
                  <a:pt x="821" y="15"/>
                  <a:pt x="840" y="9"/>
                </a:cubicBezTo>
                <a:cubicBezTo>
                  <a:pt x="848" y="11"/>
                  <a:pt x="893" y="17"/>
                  <a:pt x="905" y="25"/>
                </a:cubicBezTo>
                <a:cubicBezTo>
                  <a:pt x="949" y="52"/>
                  <a:pt x="953" y="83"/>
                  <a:pt x="1012" y="83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83" name="Freeform 47"/>
          <p:cNvSpPr>
            <a:spLocks/>
          </p:cNvSpPr>
          <p:nvPr/>
        </p:nvSpPr>
        <p:spPr bwMode="auto">
          <a:xfrm>
            <a:off x="1593850" y="4794250"/>
            <a:ext cx="2076450" cy="144463"/>
          </a:xfrm>
          <a:custGeom>
            <a:avLst/>
            <a:gdLst>
              <a:gd name="T0" fmla="*/ 0 w 1308"/>
              <a:gd name="T1" fmla="*/ 74 h 91"/>
              <a:gd name="T2" fmla="*/ 74 w 1308"/>
              <a:gd name="T3" fmla="*/ 0 h 91"/>
              <a:gd name="T4" fmla="*/ 164 w 1308"/>
              <a:gd name="T5" fmla="*/ 57 h 91"/>
              <a:gd name="T6" fmla="*/ 222 w 1308"/>
              <a:gd name="T7" fmla="*/ 49 h 91"/>
              <a:gd name="T8" fmla="*/ 288 w 1308"/>
              <a:gd name="T9" fmla="*/ 8 h 91"/>
              <a:gd name="T10" fmla="*/ 378 w 1308"/>
              <a:gd name="T11" fmla="*/ 57 h 91"/>
              <a:gd name="T12" fmla="*/ 452 w 1308"/>
              <a:gd name="T13" fmla="*/ 8 h 91"/>
              <a:gd name="T14" fmla="*/ 535 w 1308"/>
              <a:gd name="T15" fmla="*/ 16 h 91"/>
              <a:gd name="T16" fmla="*/ 592 w 1308"/>
              <a:gd name="T17" fmla="*/ 57 h 91"/>
              <a:gd name="T18" fmla="*/ 666 w 1308"/>
              <a:gd name="T19" fmla="*/ 49 h 91"/>
              <a:gd name="T20" fmla="*/ 724 w 1308"/>
              <a:gd name="T21" fmla="*/ 0 h 91"/>
              <a:gd name="T22" fmla="*/ 856 w 1308"/>
              <a:gd name="T23" fmla="*/ 74 h 91"/>
              <a:gd name="T24" fmla="*/ 921 w 1308"/>
              <a:gd name="T25" fmla="*/ 66 h 91"/>
              <a:gd name="T26" fmla="*/ 963 w 1308"/>
              <a:gd name="T27" fmla="*/ 25 h 91"/>
              <a:gd name="T28" fmla="*/ 987 w 1308"/>
              <a:gd name="T29" fmla="*/ 16 h 91"/>
              <a:gd name="T30" fmla="*/ 1037 w 1308"/>
              <a:gd name="T31" fmla="*/ 41 h 91"/>
              <a:gd name="T32" fmla="*/ 1070 w 1308"/>
              <a:gd name="T33" fmla="*/ 90 h 91"/>
              <a:gd name="T34" fmla="*/ 1119 w 1308"/>
              <a:gd name="T35" fmla="*/ 82 h 91"/>
              <a:gd name="T36" fmla="*/ 1152 w 1308"/>
              <a:gd name="T37" fmla="*/ 33 h 91"/>
              <a:gd name="T38" fmla="*/ 1177 w 1308"/>
              <a:gd name="T39" fmla="*/ 25 h 91"/>
              <a:gd name="T40" fmla="*/ 1251 w 1308"/>
              <a:gd name="T41" fmla="*/ 49 h 91"/>
              <a:gd name="T42" fmla="*/ 1259 w 1308"/>
              <a:gd name="T43" fmla="*/ 74 h 91"/>
              <a:gd name="T44" fmla="*/ 1308 w 1308"/>
              <a:gd name="T45" fmla="*/ 8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08" h="91">
                <a:moveTo>
                  <a:pt x="0" y="74"/>
                </a:moveTo>
                <a:cubicBezTo>
                  <a:pt x="19" y="44"/>
                  <a:pt x="40" y="11"/>
                  <a:pt x="74" y="0"/>
                </a:cubicBezTo>
                <a:cubicBezTo>
                  <a:pt x="118" y="11"/>
                  <a:pt x="127" y="33"/>
                  <a:pt x="164" y="57"/>
                </a:cubicBezTo>
                <a:cubicBezTo>
                  <a:pt x="183" y="54"/>
                  <a:pt x="203" y="54"/>
                  <a:pt x="222" y="49"/>
                </a:cubicBezTo>
                <a:cubicBezTo>
                  <a:pt x="249" y="41"/>
                  <a:pt x="260" y="17"/>
                  <a:pt x="288" y="8"/>
                </a:cubicBezTo>
                <a:cubicBezTo>
                  <a:pt x="322" y="19"/>
                  <a:pt x="343" y="45"/>
                  <a:pt x="378" y="57"/>
                </a:cubicBezTo>
                <a:cubicBezTo>
                  <a:pt x="437" y="46"/>
                  <a:pt x="416" y="46"/>
                  <a:pt x="452" y="8"/>
                </a:cubicBezTo>
                <a:cubicBezTo>
                  <a:pt x="480" y="11"/>
                  <a:pt x="508" y="9"/>
                  <a:pt x="535" y="16"/>
                </a:cubicBezTo>
                <a:cubicBezTo>
                  <a:pt x="545" y="19"/>
                  <a:pt x="570" y="50"/>
                  <a:pt x="592" y="57"/>
                </a:cubicBezTo>
                <a:cubicBezTo>
                  <a:pt x="617" y="54"/>
                  <a:pt x="642" y="55"/>
                  <a:pt x="666" y="49"/>
                </a:cubicBezTo>
                <a:cubicBezTo>
                  <a:pt x="689" y="43"/>
                  <a:pt x="684" y="13"/>
                  <a:pt x="724" y="0"/>
                </a:cubicBezTo>
                <a:cubicBezTo>
                  <a:pt x="783" y="10"/>
                  <a:pt x="814" y="32"/>
                  <a:pt x="856" y="74"/>
                </a:cubicBezTo>
                <a:cubicBezTo>
                  <a:pt x="878" y="71"/>
                  <a:pt x="901" y="75"/>
                  <a:pt x="921" y="66"/>
                </a:cubicBezTo>
                <a:cubicBezTo>
                  <a:pt x="939" y="58"/>
                  <a:pt x="945" y="32"/>
                  <a:pt x="963" y="25"/>
                </a:cubicBezTo>
                <a:cubicBezTo>
                  <a:pt x="971" y="22"/>
                  <a:pt x="979" y="19"/>
                  <a:pt x="987" y="16"/>
                </a:cubicBezTo>
                <a:cubicBezTo>
                  <a:pt x="1015" y="24"/>
                  <a:pt x="1021" y="20"/>
                  <a:pt x="1037" y="41"/>
                </a:cubicBezTo>
                <a:cubicBezTo>
                  <a:pt x="1049" y="57"/>
                  <a:pt x="1070" y="90"/>
                  <a:pt x="1070" y="90"/>
                </a:cubicBezTo>
                <a:cubicBezTo>
                  <a:pt x="1086" y="87"/>
                  <a:pt x="1105" y="91"/>
                  <a:pt x="1119" y="82"/>
                </a:cubicBezTo>
                <a:cubicBezTo>
                  <a:pt x="1135" y="71"/>
                  <a:pt x="1133" y="39"/>
                  <a:pt x="1152" y="33"/>
                </a:cubicBezTo>
                <a:cubicBezTo>
                  <a:pt x="1160" y="30"/>
                  <a:pt x="1169" y="28"/>
                  <a:pt x="1177" y="25"/>
                </a:cubicBezTo>
                <a:cubicBezTo>
                  <a:pt x="1199" y="29"/>
                  <a:pt x="1234" y="28"/>
                  <a:pt x="1251" y="49"/>
                </a:cubicBezTo>
                <a:cubicBezTo>
                  <a:pt x="1256" y="56"/>
                  <a:pt x="1253" y="68"/>
                  <a:pt x="1259" y="74"/>
                </a:cubicBezTo>
                <a:cubicBezTo>
                  <a:pt x="1269" y="84"/>
                  <a:pt x="1296" y="82"/>
                  <a:pt x="1308" y="8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84" name="Freeform 48"/>
          <p:cNvSpPr>
            <a:spLocks/>
          </p:cNvSpPr>
          <p:nvPr/>
        </p:nvSpPr>
        <p:spPr bwMode="auto">
          <a:xfrm>
            <a:off x="1116013" y="6092825"/>
            <a:ext cx="2965450" cy="184150"/>
          </a:xfrm>
          <a:custGeom>
            <a:avLst/>
            <a:gdLst>
              <a:gd name="T0" fmla="*/ 0 w 1868"/>
              <a:gd name="T1" fmla="*/ 75 h 116"/>
              <a:gd name="T2" fmla="*/ 41 w 1868"/>
              <a:gd name="T3" fmla="*/ 9 h 116"/>
              <a:gd name="T4" fmla="*/ 132 w 1868"/>
              <a:gd name="T5" fmla="*/ 59 h 116"/>
              <a:gd name="T6" fmla="*/ 264 w 1868"/>
              <a:gd name="T7" fmla="*/ 1 h 116"/>
              <a:gd name="T8" fmla="*/ 338 w 1868"/>
              <a:gd name="T9" fmla="*/ 42 h 116"/>
              <a:gd name="T10" fmla="*/ 412 w 1868"/>
              <a:gd name="T11" fmla="*/ 75 h 116"/>
              <a:gd name="T12" fmla="*/ 486 w 1868"/>
              <a:gd name="T13" fmla="*/ 1 h 116"/>
              <a:gd name="T14" fmla="*/ 626 w 1868"/>
              <a:gd name="T15" fmla="*/ 83 h 116"/>
              <a:gd name="T16" fmla="*/ 691 w 1868"/>
              <a:gd name="T17" fmla="*/ 59 h 116"/>
              <a:gd name="T18" fmla="*/ 724 w 1868"/>
              <a:gd name="T19" fmla="*/ 17 h 116"/>
              <a:gd name="T20" fmla="*/ 782 w 1868"/>
              <a:gd name="T21" fmla="*/ 26 h 116"/>
              <a:gd name="T22" fmla="*/ 848 w 1868"/>
              <a:gd name="T23" fmla="*/ 83 h 116"/>
              <a:gd name="T24" fmla="*/ 881 w 1868"/>
              <a:gd name="T25" fmla="*/ 50 h 116"/>
              <a:gd name="T26" fmla="*/ 922 w 1868"/>
              <a:gd name="T27" fmla="*/ 17 h 116"/>
              <a:gd name="T28" fmla="*/ 1012 w 1868"/>
              <a:gd name="T29" fmla="*/ 59 h 116"/>
              <a:gd name="T30" fmla="*/ 1037 w 1868"/>
              <a:gd name="T31" fmla="*/ 100 h 116"/>
              <a:gd name="T32" fmla="*/ 1086 w 1868"/>
              <a:gd name="T33" fmla="*/ 116 h 116"/>
              <a:gd name="T34" fmla="*/ 1152 w 1868"/>
              <a:gd name="T35" fmla="*/ 26 h 116"/>
              <a:gd name="T36" fmla="*/ 1218 w 1868"/>
              <a:gd name="T37" fmla="*/ 34 h 116"/>
              <a:gd name="T38" fmla="*/ 1251 w 1868"/>
              <a:gd name="T39" fmla="*/ 67 h 116"/>
              <a:gd name="T40" fmla="*/ 1300 w 1868"/>
              <a:gd name="T41" fmla="*/ 91 h 116"/>
              <a:gd name="T42" fmla="*/ 1350 w 1868"/>
              <a:gd name="T43" fmla="*/ 83 h 116"/>
              <a:gd name="T44" fmla="*/ 1366 w 1868"/>
              <a:gd name="T45" fmla="*/ 59 h 116"/>
              <a:gd name="T46" fmla="*/ 1416 w 1868"/>
              <a:gd name="T47" fmla="*/ 42 h 116"/>
              <a:gd name="T48" fmla="*/ 1465 w 1868"/>
              <a:gd name="T49" fmla="*/ 50 h 116"/>
              <a:gd name="T50" fmla="*/ 1481 w 1868"/>
              <a:gd name="T51" fmla="*/ 67 h 116"/>
              <a:gd name="T52" fmla="*/ 1547 w 1868"/>
              <a:gd name="T53" fmla="*/ 108 h 116"/>
              <a:gd name="T54" fmla="*/ 1588 w 1868"/>
              <a:gd name="T55" fmla="*/ 75 h 116"/>
              <a:gd name="T56" fmla="*/ 1630 w 1868"/>
              <a:gd name="T57" fmla="*/ 42 h 116"/>
              <a:gd name="T58" fmla="*/ 1695 w 1868"/>
              <a:gd name="T59" fmla="*/ 50 h 116"/>
              <a:gd name="T60" fmla="*/ 1736 w 1868"/>
              <a:gd name="T61" fmla="*/ 91 h 116"/>
              <a:gd name="T62" fmla="*/ 1868 w 1868"/>
              <a:gd name="T63" fmla="*/ 2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68" h="116">
                <a:moveTo>
                  <a:pt x="0" y="75"/>
                </a:moveTo>
                <a:cubicBezTo>
                  <a:pt x="9" y="36"/>
                  <a:pt x="2" y="22"/>
                  <a:pt x="41" y="9"/>
                </a:cubicBezTo>
                <a:cubicBezTo>
                  <a:pt x="78" y="21"/>
                  <a:pt x="104" y="31"/>
                  <a:pt x="132" y="59"/>
                </a:cubicBezTo>
                <a:cubicBezTo>
                  <a:pt x="234" y="48"/>
                  <a:pt x="206" y="56"/>
                  <a:pt x="264" y="1"/>
                </a:cubicBezTo>
                <a:cubicBezTo>
                  <a:pt x="291" y="10"/>
                  <a:pt x="338" y="42"/>
                  <a:pt x="338" y="42"/>
                </a:cubicBezTo>
                <a:cubicBezTo>
                  <a:pt x="352" y="87"/>
                  <a:pt x="368" y="84"/>
                  <a:pt x="412" y="75"/>
                </a:cubicBezTo>
                <a:cubicBezTo>
                  <a:pt x="437" y="50"/>
                  <a:pt x="461" y="25"/>
                  <a:pt x="486" y="1"/>
                </a:cubicBezTo>
                <a:cubicBezTo>
                  <a:pt x="544" y="15"/>
                  <a:pt x="570" y="65"/>
                  <a:pt x="626" y="83"/>
                </a:cubicBezTo>
                <a:cubicBezTo>
                  <a:pt x="648" y="79"/>
                  <a:pt x="675" y="79"/>
                  <a:pt x="691" y="59"/>
                </a:cubicBezTo>
                <a:cubicBezTo>
                  <a:pt x="739" y="0"/>
                  <a:pt x="654" y="67"/>
                  <a:pt x="724" y="17"/>
                </a:cubicBezTo>
                <a:cubicBezTo>
                  <a:pt x="743" y="20"/>
                  <a:pt x="764" y="19"/>
                  <a:pt x="782" y="26"/>
                </a:cubicBezTo>
                <a:cubicBezTo>
                  <a:pt x="817" y="40"/>
                  <a:pt x="805" y="69"/>
                  <a:pt x="848" y="83"/>
                </a:cubicBezTo>
                <a:cubicBezTo>
                  <a:pt x="899" y="66"/>
                  <a:pt x="849" y="90"/>
                  <a:pt x="881" y="50"/>
                </a:cubicBezTo>
                <a:cubicBezTo>
                  <a:pt x="892" y="36"/>
                  <a:pt x="910" y="29"/>
                  <a:pt x="922" y="17"/>
                </a:cubicBezTo>
                <a:cubicBezTo>
                  <a:pt x="966" y="25"/>
                  <a:pt x="982" y="28"/>
                  <a:pt x="1012" y="59"/>
                </a:cubicBezTo>
                <a:cubicBezTo>
                  <a:pt x="1018" y="74"/>
                  <a:pt x="1021" y="92"/>
                  <a:pt x="1037" y="100"/>
                </a:cubicBezTo>
                <a:cubicBezTo>
                  <a:pt x="1052" y="108"/>
                  <a:pt x="1086" y="116"/>
                  <a:pt x="1086" y="116"/>
                </a:cubicBezTo>
                <a:cubicBezTo>
                  <a:pt x="1128" y="89"/>
                  <a:pt x="1115" y="63"/>
                  <a:pt x="1152" y="26"/>
                </a:cubicBezTo>
                <a:cubicBezTo>
                  <a:pt x="1174" y="29"/>
                  <a:pt x="1197" y="28"/>
                  <a:pt x="1218" y="34"/>
                </a:cubicBezTo>
                <a:cubicBezTo>
                  <a:pt x="1223" y="35"/>
                  <a:pt x="1248" y="64"/>
                  <a:pt x="1251" y="67"/>
                </a:cubicBezTo>
                <a:cubicBezTo>
                  <a:pt x="1272" y="84"/>
                  <a:pt x="1276" y="83"/>
                  <a:pt x="1300" y="91"/>
                </a:cubicBezTo>
                <a:cubicBezTo>
                  <a:pt x="1317" y="88"/>
                  <a:pt x="1335" y="90"/>
                  <a:pt x="1350" y="83"/>
                </a:cubicBezTo>
                <a:cubicBezTo>
                  <a:pt x="1359" y="79"/>
                  <a:pt x="1359" y="65"/>
                  <a:pt x="1366" y="59"/>
                </a:cubicBezTo>
                <a:cubicBezTo>
                  <a:pt x="1369" y="57"/>
                  <a:pt x="1413" y="43"/>
                  <a:pt x="1416" y="42"/>
                </a:cubicBezTo>
                <a:cubicBezTo>
                  <a:pt x="1432" y="45"/>
                  <a:pt x="1450" y="44"/>
                  <a:pt x="1465" y="50"/>
                </a:cubicBezTo>
                <a:cubicBezTo>
                  <a:pt x="1472" y="53"/>
                  <a:pt x="1475" y="62"/>
                  <a:pt x="1481" y="67"/>
                </a:cubicBezTo>
                <a:cubicBezTo>
                  <a:pt x="1502" y="84"/>
                  <a:pt x="1522" y="100"/>
                  <a:pt x="1547" y="108"/>
                </a:cubicBezTo>
                <a:cubicBezTo>
                  <a:pt x="1559" y="96"/>
                  <a:pt x="1576" y="87"/>
                  <a:pt x="1588" y="75"/>
                </a:cubicBezTo>
                <a:cubicBezTo>
                  <a:pt x="1625" y="38"/>
                  <a:pt x="1582" y="57"/>
                  <a:pt x="1630" y="42"/>
                </a:cubicBezTo>
                <a:cubicBezTo>
                  <a:pt x="1652" y="45"/>
                  <a:pt x="1675" y="41"/>
                  <a:pt x="1695" y="50"/>
                </a:cubicBezTo>
                <a:cubicBezTo>
                  <a:pt x="1713" y="58"/>
                  <a:pt x="1736" y="91"/>
                  <a:pt x="1736" y="91"/>
                </a:cubicBezTo>
                <a:cubicBezTo>
                  <a:pt x="1798" y="82"/>
                  <a:pt x="1825" y="69"/>
                  <a:pt x="1868" y="26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86" name="Freeform 50"/>
          <p:cNvSpPr>
            <a:spLocks/>
          </p:cNvSpPr>
          <p:nvPr/>
        </p:nvSpPr>
        <p:spPr bwMode="auto">
          <a:xfrm>
            <a:off x="5149850" y="3275013"/>
            <a:ext cx="2270125" cy="147637"/>
          </a:xfrm>
          <a:custGeom>
            <a:avLst/>
            <a:gdLst>
              <a:gd name="T0" fmla="*/ 23 w 1430"/>
              <a:gd name="T1" fmla="*/ 35 h 93"/>
              <a:gd name="T2" fmla="*/ 163 w 1430"/>
              <a:gd name="T3" fmla="*/ 19 h 93"/>
              <a:gd name="T4" fmla="*/ 228 w 1430"/>
              <a:gd name="T5" fmla="*/ 68 h 93"/>
              <a:gd name="T6" fmla="*/ 335 w 1430"/>
              <a:gd name="T7" fmla="*/ 52 h 93"/>
              <a:gd name="T8" fmla="*/ 377 w 1430"/>
              <a:gd name="T9" fmla="*/ 27 h 93"/>
              <a:gd name="T10" fmla="*/ 467 w 1430"/>
              <a:gd name="T11" fmla="*/ 11 h 93"/>
              <a:gd name="T12" fmla="*/ 508 w 1430"/>
              <a:gd name="T13" fmla="*/ 35 h 93"/>
              <a:gd name="T14" fmla="*/ 525 w 1430"/>
              <a:gd name="T15" fmla="*/ 52 h 93"/>
              <a:gd name="T16" fmla="*/ 574 w 1430"/>
              <a:gd name="T17" fmla="*/ 68 h 93"/>
              <a:gd name="T18" fmla="*/ 623 w 1430"/>
              <a:gd name="T19" fmla="*/ 60 h 93"/>
              <a:gd name="T20" fmla="*/ 656 w 1430"/>
              <a:gd name="T21" fmla="*/ 27 h 93"/>
              <a:gd name="T22" fmla="*/ 706 w 1430"/>
              <a:gd name="T23" fmla="*/ 11 h 93"/>
              <a:gd name="T24" fmla="*/ 755 w 1430"/>
              <a:gd name="T25" fmla="*/ 19 h 93"/>
              <a:gd name="T26" fmla="*/ 829 w 1430"/>
              <a:gd name="T27" fmla="*/ 93 h 93"/>
              <a:gd name="T28" fmla="*/ 911 w 1430"/>
              <a:gd name="T29" fmla="*/ 52 h 93"/>
              <a:gd name="T30" fmla="*/ 953 w 1430"/>
              <a:gd name="T31" fmla="*/ 11 h 93"/>
              <a:gd name="T32" fmla="*/ 1002 w 1430"/>
              <a:gd name="T33" fmla="*/ 19 h 93"/>
              <a:gd name="T34" fmla="*/ 1068 w 1430"/>
              <a:gd name="T35" fmla="*/ 76 h 93"/>
              <a:gd name="T36" fmla="*/ 1125 w 1430"/>
              <a:gd name="T37" fmla="*/ 68 h 93"/>
              <a:gd name="T38" fmla="*/ 1158 w 1430"/>
              <a:gd name="T39" fmla="*/ 35 h 93"/>
              <a:gd name="T40" fmla="*/ 1232 w 1430"/>
              <a:gd name="T41" fmla="*/ 2 h 93"/>
              <a:gd name="T42" fmla="*/ 1315 w 1430"/>
              <a:gd name="T43" fmla="*/ 76 h 93"/>
              <a:gd name="T44" fmla="*/ 1430 w 1430"/>
              <a:gd name="T45" fmla="*/ 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30" h="93">
                <a:moveTo>
                  <a:pt x="23" y="35"/>
                </a:moveTo>
                <a:cubicBezTo>
                  <a:pt x="112" y="5"/>
                  <a:pt x="0" y="6"/>
                  <a:pt x="163" y="19"/>
                </a:cubicBezTo>
                <a:cubicBezTo>
                  <a:pt x="186" y="34"/>
                  <a:pt x="205" y="53"/>
                  <a:pt x="228" y="68"/>
                </a:cubicBezTo>
                <a:cubicBezTo>
                  <a:pt x="230" y="68"/>
                  <a:pt x="312" y="66"/>
                  <a:pt x="335" y="52"/>
                </a:cubicBezTo>
                <a:cubicBezTo>
                  <a:pt x="389" y="19"/>
                  <a:pt x="310" y="48"/>
                  <a:pt x="377" y="27"/>
                </a:cubicBezTo>
                <a:cubicBezTo>
                  <a:pt x="414" y="2"/>
                  <a:pt x="421" y="1"/>
                  <a:pt x="467" y="11"/>
                </a:cubicBezTo>
                <a:cubicBezTo>
                  <a:pt x="514" y="56"/>
                  <a:pt x="450" y="0"/>
                  <a:pt x="508" y="35"/>
                </a:cubicBezTo>
                <a:cubicBezTo>
                  <a:pt x="515" y="39"/>
                  <a:pt x="518" y="48"/>
                  <a:pt x="525" y="52"/>
                </a:cubicBezTo>
                <a:cubicBezTo>
                  <a:pt x="540" y="60"/>
                  <a:pt x="574" y="68"/>
                  <a:pt x="574" y="68"/>
                </a:cubicBezTo>
                <a:cubicBezTo>
                  <a:pt x="590" y="65"/>
                  <a:pt x="607" y="66"/>
                  <a:pt x="623" y="60"/>
                </a:cubicBezTo>
                <a:cubicBezTo>
                  <a:pt x="638" y="55"/>
                  <a:pt x="643" y="34"/>
                  <a:pt x="656" y="27"/>
                </a:cubicBezTo>
                <a:cubicBezTo>
                  <a:pt x="672" y="19"/>
                  <a:pt x="706" y="11"/>
                  <a:pt x="706" y="11"/>
                </a:cubicBezTo>
                <a:cubicBezTo>
                  <a:pt x="722" y="14"/>
                  <a:pt x="739" y="13"/>
                  <a:pt x="755" y="19"/>
                </a:cubicBezTo>
                <a:cubicBezTo>
                  <a:pt x="778" y="27"/>
                  <a:pt x="805" y="77"/>
                  <a:pt x="829" y="93"/>
                </a:cubicBezTo>
                <a:cubicBezTo>
                  <a:pt x="882" y="83"/>
                  <a:pt x="878" y="89"/>
                  <a:pt x="911" y="52"/>
                </a:cubicBezTo>
                <a:cubicBezTo>
                  <a:pt x="924" y="37"/>
                  <a:pt x="953" y="11"/>
                  <a:pt x="953" y="11"/>
                </a:cubicBezTo>
                <a:cubicBezTo>
                  <a:pt x="969" y="14"/>
                  <a:pt x="987" y="12"/>
                  <a:pt x="1002" y="19"/>
                </a:cubicBezTo>
                <a:cubicBezTo>
                  <a:pt x="1037" y="35"/>
                  <a:pt x="1024" y="62"/>
                  <a:pt x="1068" y="76"/>
                </a:cubicBezTo>
                <a:cubicBezTo>
                  <a:pt x="1087" y="73"/>
                  <a:pt x="1107" y="74"/>
                  <a:pt x="1125" y="68"/>
                </a:cubicBezTo>
                <a:cubicBezTo>
                  <a:pt x="1133" y="66"/>
                  <a:pt x="1152" y="39"/>
                  <a:pt x="1158" y="35"/>
                </a:cubicBezTo>
                <a:cubicBezTo>
                  <a:pt x="1179" y="22"/>
                  <a:pt x="1209" y="11"/>
                  <a:pt x="1232" y="2"/>
                </a:cubicBezTo>
                <a:cubicBezTo>
                  <a:pt x="1273" y="17"/>
                  <a:pt x="1285" y="48"/>
                  <a:pt x="1315" y="76"/>
                </a:cubicBezTo>
                <a:cubicBezTo>
                  <a:pt x="1366" y="68"/>
                  <a:pt x="1407" y="51"/>
                  <a:pt x="1430" y="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-36513" y="16713"/>
            <a:ext cx="755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233947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79388" y="188913"/>
            <a:ext cx="5113337" cy="13414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Сущ. </a:t>
            </a:r>
            <a:r>
              <a:rPr lang="ru-RU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alt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 и более одиночн.</a:t>
            </a:r>
            <a:r>
              <a:rPr lang="ru-RU" altLang="ru-RU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согл</a:t>
            </a:r>
            <a:r>
              <a:rPr lang="ru-RU" alt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..</a:t>
            </a:r>
            <a:r>
              <a:rPr lang="ru-RU" altLang="ru-RU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опред</a:t>
            </a:r>
            <a:r>
              <a:rPr lang="ru-RU" alt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,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79388" y="1700213"/>
            <a:ext cx="5184775" cy="1152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Сущ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.,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несоглас.определ.в косв. падеже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5288" y="3068638"/>
            <a:ext cx="3529012" cy="400110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исключение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79388" y="3716338"/>
            <a:ext cx="5184775" cy="1439862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Сущ.</a:t>
            </a: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одиночное опред, 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имеющее добавочн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знач.(прич.,уступ.,врем.)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79388" y="5373688"/>
            <a:ext cx="5184775" cy="1223962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Распростр.</a:t>
            </a:r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опр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.,</a:t>
            </a:r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имеющ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Сущ.   </a:t>
            </a:r>
          </a:p>
          <a:p>
            <a:pPr algn="ctr"/>
            <a:r>
              <a:rPr lang="ru-RU" alt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добавочн.обстоят.значен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   </a:t>
            </a: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684213" y="476250"/>
            <a:ext cx="2159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H="1">
            <a:off x="684213" y="476250"/>
            <a:ext cx="2159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1365250" y="1000125"/>
            <a:ext cx="3536950" cy="292100"/>
          </a:xfrm>
          <a:custGeom>
            <a:avLst/>
            <a:gdLst>
              <a:gd name="T0" fmla="*/ 0 w 2228"/>
              <a:gd name="T1" fmla="*/ 88 h 184"/>
              <a:gd name="T2" fmla="*/ 132 w 2228"/>
              <a:gd name="T3" fmla="*/ 26 h 184"/>
              <a:gd name="T4" fmla="*/ 230 w 2228"/>
              <a:gd name="T5" fmla="*/ 52 h 184"/>
              <a:gd name="T6" fmla="*/ 336 w 2228"/>
              <a:gd name="T7" fmla="*/ 114 h 184"/>
              <a:gd name="T8" fmla="*/ 407 w 2228"/>
              <a:gd name="T9" fmla="*/ 97 h 184"/>
              <a:gd name="T10" fmla="*/ 505 w 2228"/>
              <a:gd name="T11" fmla="*/ 8 h 184"/>
              <a:gd name="T12" fmla="*/ 691 w 2228"/>
              <a:gd name="T13" fmla="*/ 79 h 184"/>
              <a:gd name="T14" fmla="*/ 753 w 2228"/>
              <a:gd name="T15" fmla="*/ 132 h 184"/>
              <a:gd name="T16" fmla="*/ 859 w 2228"/>
              <a:gd name="T17" fmla="*/ 26 h 184"/>
              <a:gd name="T18" fmla="*/ 974 w 2228"/>
              <a:gd name="T19" fmla="*/ 52 h 184"/>
              <a:gd name="T20" fmla="*/ 1028 w 2228"/>
              <a:gd name="T21" fmla="*/ 106 h 184"/>
              <a:gd name="T22" fmla="*/ 1081 w 2228"/>
              <a:gd name="T23" fmla="*/ 141 h 184"/>
              <a:gd name="T24" fmla="*/ 1205 w 2228"/>
              <a:gd name="T25" fmla="*/ 106 h 184"/>
              <a:gd name="T26" fmla="*/ 1276 w 2228"/>
              <a:gd name="T27" fmla="*/ 43 h 184"/>
              <a:gd name="T28" fmla="*/ 1400 w 2228"/>
              <a:gd name="T29" fmla="*/ 61 h 184"/>
              <a:gd name="T30" fmla="*/ 1453 w 2228"/>
              <a:gd name="T31" fmla="*/ 97 h 184"/>
              <a:gd name="T32" fmla="*/ 1630 w 2228"/>
              <a:gd name="T33" fmla="*/ 70 h 184"/>
              <a:gd name="T34" fmla="*/ 1798 w 2228"/>
              <a:gd name="T35" fmla="*/ 43 h 184"/>
              <a:gd name="T36" fmla="*/ 1896 w 2228"/>
              <a:gd name="T37" fmla="*/ 114 h 184"/>
              <a:gd name="T38" fmla="*/ 1958 w 2228"/>
              <a:gd name="T39" fmla="*/ 97 h 184"/>
              <a:gd name="T40" fmla="*/ 1985 w 2228"/>
              <a:gd name="T41" fmla="*/ 43 h 184"/>
              <a:gd name="T42" fmla="*/ 2064 w 2228"/>
              <a:gd name="T43" fmla="*/ 8 h 184"/>
              <a:gd name="T44" fmla="*/ 2197 w 2228"/>
              <a:gd name="T45" fmla="*/ 43 h 184"/>
              <a:gd name="T46" fmla="*/ 2206 w 2228"/>
              <a:gd name="T47" fmla="*/ 8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28" h="184">
                <a:moveTo>
                  <a:pt x="0" y="88"/>
                </a:moveTo>
                <a:cubicBezTo>
                  <a:pt x="42" y="56"/>
                  <a:pt x="83" y="43"/>
                  <a:pt x="132" y="26"/>
                </a:cubicBezTo>
                <a:cubicBezTo>
                  <a:pt x="195" y="39"/>
                  <a:pt x="162" y="30"/>
                  <a:pt x="230" y="52"/>
                </a:cubicBezTo>
                <a:cubicBezTo>
                  <a:pt x="269" y="65"/>
                  <a:pt x="295" y="101"/>
                  <a:pt x="336" y="114"/>
                </a:cubicBezTo>
                <a:cubicBezTo>
                  <a:pt x="344" y="112"/>
                  <a:pt x="399" y="100"/>
                  <a:pt x="407" y="97"/>
                </a:cubicBezTo>
                <a:cubicBezTo>
                  <a:pt x="449" y="79"/>
                  <a:pt x="468" y="33"/>
                  <a:pt x="505" y="8"/>
                </a:cubicBezTo>
                <a:cubicBezTo>
                  <a:pt x="650" y="19"/>
                  <a:pt x="612" y="0"/>
                  <a:pt x="691" y="79"/>
                </a:cubicBezTo>
                <a:cubicBezTo>
                  <a:pt x="703" y="115"/>
                  <a:pt x="718" y="120"/>
                  <a:pt x="753" y="132"/>
                </a:cubicBezTo>
                <a:cubicBezTo>
                  <a:pt x="813" y="111"/>
                  <a:pt x="813" y="56"/>
                  <a:pt x="859" y="26"/>
                </a:cubicBezTo>
                <a:cubicBezTo>
                  <a:pt x="902" y="32"/>
                  <a:pt x="934" y="38"/>
                  <a:pt x="974" y="52"/>
                </a:cubicBezTo>
                <a:cubicBezTo>
                  <a:pt x="992" y="70"/>
                  <a:pt x="1007" y="92"/>
                  <a:pt x="1028" y="106"/>
                </a:cubicBezTo>
                <a:cubicBezTo>
                  <a:pt x="1046" y="118"/>
                  <a:pt x="1081" y="141"/>
                  <a:pt x="1081" y="141"/>
                </a:cubicBezTo>
                <a:cubicBezTo>
                  <a:pt x="1126" y="135"/>
                  <a:pt x="1169" y="136"/>
                  <a:pt x="1205" y="106"/>
                </a:cubicBezTo>
                <a:cubicBezTo>
                  <a:pt x="1236" y="81"/>
                  <a:pt x="1238" y="56"/>
                  <a:pt x="1276" y="43"/>
                </a:cubicBezTo>
                <a:cubicBezTo>
                  <a:pt x="1318" y="47"/>
                  <a:pt x="1365" y="38"/>
                  <a:pt x="1400" y="61"/>
                </a:cubicBezTo>
                <a:cubicBezTo>
                  <a:pt x="1466" y="106"/>
                  <a:pt x="1388" y="75"/>
                  <a:pt x="1453" y="97"/>
                </a:cubicBezTo>
                <a:cubicBezTo>
                  <a:pt x="1513" y="184"/>
                  <a:pt x="1577" y="107"/>
                  <a:pt x="1630" y="70"/>
                </a:cubicBezTo>
                <a:cubicBezTo>
                  <a:pt x="1671" y="8"/>
                  <a:pt x="1716" y="38"/>
                  <a:pt x="1798" y="43"/>
                </a:cubicBezTo>
                <a:cubicBezTo>
                  <a:pt x="1823" y="81"/>
                  <a:pt x="1854" y="101"/>
                  <a:pt x="1896" y="114"/>
                </a:cubicBezTo>
                <a:cubicBezTo>
                  <a:pt x="1898" y="113"/>
                  <a:pt x="1953" y="102"/>
                  <a:pt x="1958" y="97"/>
                </a:cubicBezTo>
                <a:cubicBezTo>
                  <a:pt x="1972" y="83"/>
                  <a:pt x="1971" y="57"/>
                  <a:pt x="1985" y="43"/>
                </a:cubicBezTo>
                <a:cubicBezTo>
                  <a:pt x="2005" y="23"/>
                  <a:pt x="2064" y="8"/>
                  <a:pt x="2064" y="8"/>
                </a:cubicBezTo>
                <a:cubicBezTo>
                  <a:pt x="2125" y="15"/>
                  <a:pt x="2150" y="12"/>
                  <a:pt x="2197" y="43"/>
                </a:cubicBezTo>
                <a:cubicBezTo>
                  <a:pt x="2216" y="101"/>
                  <a:pt x="2228" y="110"/>
                  <a:pt x="2206" y="88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1331913" y="620713"/>
            <a:ext cx="0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5003800" y="549275"/>
            <a:ext cx="0" cy="503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468313" y="1916113"/>
            <a:ext cx="215900" cy="2174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 flipH="1">
            <a:off x="468313" y="1916113"/>
            <a:ext cx="215900" cy="2174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7" name="Freeform 17"/>
          <p:cNvSpPr>
            <a:spLocks/>
          </p:cNvSpPr>
          <p:nvPr/>
        </p:nvSpPr>
        <p:spPr bwMode="auto">
          <a:xfrm>
            <a:off x="1055688" y="2476500"/>
            <a:ext cx="4156075" cy="223838"/>
          </a:xfrm>
          <a:custGeom>
            <a:avLst/>
            <a:gdLst>
              <a:gd name="T0" fmla="*/ 0 w 2618"/>
              <a:gd name="T1" fmla="*/ 97 h 141"/>
              <a:gd name="T2" fmla="*/ 62 w 2618"/>
              <a:gd name="T3" fmla="*/ 26 h 141"/>
              <a:gd name="T4" fmla="*/ 248 w 2618"/>
              <a:gd name="T5" fmla="*/ 62 h 141"/>
              <a:gd name="T6" fmla="*/ 363 w 2618"/>
              <a:gd name="T7" fmla="*/ 106 h 141"/>
              <a:gd name="T8" fmla="*/ 469 w 2618"/>
              <a:gd name="T9" fmla="*/ 44 h 141"/>
              <a:gd name="T10" fmla="*/ 611 w 2618"/>
              <a:gd name="T11" fmla="*/ 124 h 141"/>
              <a:gd name="T12" fmla="*/ 664 w 2618"/>
              <a:gd name="T13" fmla="*/ 141 h 141"/>
              <a:gd name="T14" fmla="*/ 762 w 2618"/>
              <a:gd name="T15" fmla="*/ 106 h 141"/>
              <a:gd name="T16" fmla="*/ 815 w 2618"/>
              <a:gd name="T17" fmla="*/ 35 h 141"/>
              <a:gd name="T18" fmla="*/ 912 w 2618"/>
              <a:gd name="T19" fmla="*/ 53 h 141"/>
              <a:gd name="T20" fmla="*/ 921 w 2618"/>
              <a:gd name="T21" fmla="*/ 79 h 141"/>
              <a:gd name="T22" fmla="*/ 1001 w 2618"/>
              <a:gd name="T23" fmla="*/ 133 h 141"/>
              <a:gd name="T24" fmla="*/ 1054 w 2618"/>
              <a:gd name="T25" fmla="*/ 106 h 141"/>
              <a:gd name="T26" fmla="*/ 1072 w 2618"/>
              <a:gd name="T27" fmla="*/ 79 h 141"/>
              <a:gd name="T28" fmla="*/ 1152 w 2618"/>
              <a:gd name="T29" fmla="*/ 35 h 141"/>
              <a:gd name="T30" fmla="*/ 1231 w 2618"/>
              <a:gd name="T31" fmla="*/ 44 h 141"/>
              <a:gd name="T32" fmla="*/ 1302 w 2618"/>
              <a:gd name="T33" fmla="*/ 106 h 141"/>
              <a:gd name="T34" fmla="*/ 1417 w 2618"/>
              <a:gd name="T35" fmla="*/ 79 h 141"/>
              <a:gd name="T36" fmla="*/ 1435 w 2618"/>
              <a:gd name="T37" fmla="*/ 53 h 141"/>
              <a:gd name="T38" fmla="*/ 1488 w 2618"/>
              <a:gd name="T39" fmla="*/ 35 h 141"/>
              <a:gd name="T40" fmla="*/ 1515 w 2618"/>
              <a:gd name="T41" fmla="*/ 26 h 141"/>
              <a:gd name="T42" fmla="*/ 1630 w 2618"/>
              <a:gd name="T43" fmla="*/ 88 h 141"/>
              <a:gd name="T44" fmla="*/ 1683 w 2618"/>
              <a:gd name="T45" fmla="*/ 106 h 141"/>
              <a:gd name="T46" fmla="*/ 1736 w 2618"/>
              <a:gd name="T47" fmla="*/ 88 h 141"/>
              <a:gd name="T48" fmla="*/ 1763 w 2618"/>
              <a:gd name="T49" fmla="*/ 79 h 141"/>
              <a:gd name="T50" fmla="*/ 1905 w 2618"/>
              <a:gd name="T51" fmla="*/ 71 h 141"/>
              <a:gd name="T52" fmla="*/ 2020 w 2618"/>
              <a:gd name="T53" fmla="*/ 115 h 141"/>
              <a:gd name="T54" fmla="*/ 2126 w 2618"/>
              <a:gd name="T55" fmla="*/ 44 h 141"/>
              <a:gd name="T56" fmla="*/ 2277 w 2618"/>
              <a:gd name="T57" fmla="*/ 53 h 141"/>
              <a:gd name="T58" fmla="*/ 2304 w 2618"/>
              <a:gd name="T59" fmla="*/ 71 h 141"/>
              <a:gd name="T60" fmla="*/ 2357 w 2618"/>
              <a:gd name="T61" fmla="*/ 88 h 141"/>
              <a:gd name="T62" fmla="*/ 2383 w 2618"/>
              <a:gd name="T63" fmla="*/ 106 h 141"/>
              <a:gd name="T64" fmla="*/ 2437 w 2618"/>
              <a:gd name="T65" fmla="*/ 124 h 141"/>
              <a:gd name="T66" fmla="*/ 2561 w 2618"/>
              <a:gd name="T67" fmla="*/ 71 h 141"/>
              <a:gd name="T68" fmla="*/ 2614 w 2618"/>
              <a:gd name="T69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8" h="141">
                <a:moveTo>
                  <a:pt x="0" y="97"/>
                </a:moveTo>
                <a:cubicBezTo>
                  <a:pt x="19" y="68"/>
                  <a:pt x="43" y="55"/>
                  <a:pt x="62" y="26"/>
                </a:cubicBezTo>
                <a:cubicBezTo>
                  <a:pt x="156" y="32"/>
                  <a:pt x="184" y="19"/>
                  <a:pt x="248" y="62"/>
                </a:cubicBezTo>
                <a:cubicBezTo>
                  <a:pt x="295" y="134"/>
                  <a:pt x="237" y="119"/>
                  <a:pt x="363" y="106"/>
                </a:cubicBezTo>
                <a:cubicBezTo>
                  <a:pt x="399" y="82"/>
                  <a:pt x="429" y="58"/>
                  <a:pt x="469" y="44"/>
                </a:cubicBezTo>
                <a:cubicBezTo>
                  <a:pt x="563" y="55"/>
                  <a:pt x="561" y="49"/>
                  <a:pt x="611" y="124"/>
                </a:cubicBezTo>
                <a:cubicBezTo>
                  <a:pt x="621" y="139"/>
                  <a:pt x="664" y="141"/>
                  <a:pt x="664" y="141"/>
                </a:cubicBezTo>
                <a:cubicBezTo>
                  <a:pt x="700" y="130"/>
                  <a:pt x="730" y="127"/>
                  <a:pt x="762" y="106"/>
                </a:cubicBezTo>
                <a:cubicBezTo>
                  <a:pt x="774" y="70"/>
                  <a:pt x="784" y="56"/>
                  <a:pt x="815" y="35"/>
                </a:cubicBezTo>
                <a:cubicBezTo>
                  <a:pt x="848" y="39"/>
                  <a:pt x="889" y="30"/>
                  <a:pt x="912" y="53"/>
                </a:cubicBezTo>
                <a:cubicBezTo>
                  <a:pt x="918" y="59"/>
                  <a:pt x="915" y="72"/>
                  <a:pt x="921" y="79"/>
                </a:cubicBezTo>
                <a:cubicBezTo>
                  <a:pt x="937" y="98"/>
                  <a:pt x="977" y="125"/>
                  <a:pt x="1001" y="133"/>
                </a:cubicBezTo>
                <a:cubicBezTo>
                  <a:pt x="1023" y="126"/>
                  <a:pt x="1036" y="124"/>
                  <a:pt x="1054" y="106"/>
                </a:cubicBezTo>
                <a:cubicBezTo>
                  <a:pt x="1062" y="98"/>
                  <a:pt x="1064" y="86"/>
                  <a:pt x="1072" y="79"/>
                </a:cubicBezTo>
                <a:cubicBezTo>
                  <a:pt x="1109" y="47"/>
                  <a:pt x="1116" y="47"/>
                  <a:pt x="1152" y="35"/>
                </a:cubicBezTo>
                <a:cubicBezTo>
                  <a:pt x="1178" y="38"/>
                  <a:pt x="1206" y="35"/>
                  <a:pt x="1231" y="44"/>
                </a:cubicBezTo>
                <a:cubicBezTo>
                  <a:pt x="1263" y="55"/>
                  <a:pt x="1261" y="92"/>
                  <a:pt x="1302" y="106"/>
                </a:cubicBezTo>
                <a:cubicBezTo>
                  <a:pt x="1353" y="101"/>
                  <a:pt x="1384" y="112"/>
                  <a:pt x="1417" y="79"/>
                </a:cubicBezTo>
                <a:cubicBezTo>
                  <a:pt x="1424" y="72"/>
                  <a:pt x="1426" y="59"/>
                  <a:pt x="1435" y="53"/>
                </a:cubicBezTo>
                <a:cubicBezTo>
                  <a:pt x="1451" y="43"/>
                  <a:pt x="1470" y="41"/>
                  <a:pt x="1488" y="35"/>
                </a:cubicBezTo>
                <a:cubicBezTo>
                  <a:pt x="1497" y="32"/>
                  <a:pt x="1515" y="26"/>
                  <a:pt x="1515" y="26"/>
                </a:cubicBezTo>
                <a:cubicBezTo>
                  <a:pt x="1563" y="38"/>
                  <a:pt x="1589" y="74"/>
                  <a:pt x="1630" y="88"/>
                </a:cubicBezTo>
                <a:cubicBezTo>
                  <a:pt x="1648" y="94"/>
                  <a:pt x="1683" y="106"/>
                  <a:pt x="1683" y="106"/>
                </a:cubicBezTo>
                <a:cubicBezTo>
                  <a:pt x="1701" y="100"/>
                  <a:pt x="1718" y="94"/>
                  <a:pt x="1736" y="88"/>
                </a:cubicBezTo>
                <a:cubicBezTo>
                  <a:pt x="1745" y="85"/>
                  <a:pt x="1763" y="79"/>
                  <a:pt x="1763" y="79"/>
                </a:cubicBezTo>
                <a:cubicBezTo>
                  <a:pt x="1802" y="22"/>
                  <a:pt x="1849" y="52"/>
                  <a:pt x="1905" y="71"/>
                </a:cubicBezTo>
                <a:cubicBezTo>
                  <a:pt x="1965" y="131"/>
                  <a:pt x="1917" y="128"/>
                  <a:pt x="2020" y="115"/>
                </a:cubicBezTo>
                <a:cubicBezTo>
                  <a:pt x="2052" y="93"/>
                  <a:pt x="2090" y="57"/>
                  <a:pt x="2126" y="44"/>
                </a:cubicBezTo>
                <a:cubicBezTo>
                  <a:pt x="2176" y="47"/>
                  <a:pt x="2227" y="45"/>
                  <a:pt x="2277" y="53"/>
                </a:cubicBezTo>
                <a:cubicBezTo>
                  <a:pt x="2288" y="55"/>
                  <a:pt x="2294" y="67"/>
                  <a:pt x="2304" y="71"/>
                </a:cubicBezTo>
                <a:cubicBezTo>
                  <a:pt x="2321" y="78"/>
                  <a:pt x="2357" y="88"/>
                  <a:pt x="2357" y="88"/>
                </a:cubicBezTo>
                <a:cubicBezTo>
                  <a:pt x="2366" y="94"/>
                  <a:pt x="2373" y="102"/>
                  <a:pt x="2383" y="106"/>
                </a:cubicBezTo>
                <a:cubicBezTo>
                  <a:pt x="2400" y="114"/>
                  <a:pt x="2437" y="124"/>
                  <a:pt x="2437" y="124"/>
                </a:cubicBezTo>
                <a:cubicBezTo>
                  <a:pt x="2530" y="113"/>
                  <a:pt x="2511" y="127"/>
                  <a:pt x="2561" y="71"/>
                </a:cubicBezTo>
                <a:cubicBezTo>
                  <a:pt x="2618" y="7"/>
                  <a:pt x="2614" y="44"/>
                  <a:pt x="2614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971550" y="2060575"/>
            <a:ext cx="0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5292725" y="2060575"/>
            <a:ext cx="0" cy="504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1403350" y="3789363"/>
            <a:ext cx="144463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1403350" y="3789363"/>
            <a:ext cx="2159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2" name="Freeform 22"/>
          <p:cNvSpPr>
            <a:spLocks/>
          </p:cNvSpPr>
          <p:nvPr/>
        </p:nvSpPr>
        <p:spPr bwMode="auto">
          <a:xfrm>
            <a:off x="1997075" y="4291013"/>
            <a:ext cx="2462213" cy="127000"/>
          </a:xfrm>
          <a:custGeom>
            <a:avLst/>
            <a:gdLst>
              <a:gd name="T0" fmla="*/ 0 w 1551"/>
              <a:gd name="T1" fmla="*/ 80 h 80"/>
              <a:gd name="T2" fmla="*/ 133 w 1551"/>
              <a:gd name="T3" fmla="*/ 9 h 80"/>
              <a:gd name="T4" fmla="*/ 257 w 1551"/>
              <a:gd name="T5" fmla="*/ 35 h 80"/>
              <a:gd name="T6" fmla="*/ 284 w 1551"/>
              <a:gd name="T7" fmla="*/ 44 h 80"/>
              <a:gd name="T8" fmla="*/ 399 w 1551"/>
              <a:gd name="T9" fmla="*/ 0 h 80"/>
              <a:gd name="T10" fmla="*/ 479 w 1551"/>
              <a:gd name="T11" fmla="*/ 9 h 80"/>
              <a:gd name="T12" fmla="*/ 532 w 1551"/>
              <a:gd name="T13" fmla="*/ 44 h 80"/>
              <a:gd name="T14" fmla="*/ 709 w 1551"/>
              <a:gd name="T15" fmla="*/ 0 h 80"/>
              <a:gd name="T16" fmla="*/ 816 w 1551"/>
              <a:gd name="T17" fmla="*/ 9 h 80"/>
              <a:gd name="T18" fmla="*/ 869 w 1551"/>
              <a:gd name="T19" fmla="*/ 26 h 80"/>
              <a:gd name="T20" fmla="*/ 895 w 1551"/>
              <a:gd name="T21" fmla="*/ 35 h 80"/>
              <a:gd name="T22" fmla="*/ 1037 w 1551"/>
              <a:gd name="T23" fmla="*/ 0 h 80"/>
              <a:gd name="T24" fmla="*/ 1321 w 1551"/>
              <a:gd name="T25" fmla="*/ 9 h 80"/>
              <a:gd name="T26" fmla="*/ 1551 w 1551"/>
              <a:gd name="T2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1" h="80">
                <a:moveTo>
                  <a:pt x="0" y="80"/>
                </a:moveTo>
                <a:cubicBezTo>
                  <a:pt x="42" y="52"/>
                  <a:pt x="85" y="24"/>
                  <a:pt x="133" y="9"/>
                </a:cubicBezTo>
                <a:cubicBezTo>
                  <a:pt x="223" y="19"/>
                  <a:pt x="181" y="9"/>
                  <a:pt x="257" y="35"/>
                </a:cubicBezTo>
                <a:cubicBezTo>
                  <a:pt x="266" y="38"/>
                  <a:pt x="284" y="44"/>
                  <a:pt x="284" y="44"/>
                </a:cubicBezTo>
                <a:cubicBezTo>
                  <a:pt x="324" y="34"/>
                  <a:pt x="359" y="14"/>
                  <a:pt x="399" y="0"/>
                </a:cubicBezTo>
                <a:cubicBezTo>
                  <a:pt x="426" y="3"/>
                  <a:pt x="454" y="1"/>
                  <a:pt x="479" y="9"/>
                </a:cubicBezTo>
                <a:cubicBezTo>
                  <a:pt x="499" y="16"/>
                  <a:pt x="532" y="44"/>
                  <a:pt x="532" y="44"/>
                </a:cubicBezTo>
                <a:cubicBezTo>
                  <a:pt x="591" y="29"/>
                  <a:pt x="651" y="20"/>
                  <a:pt x="709" y="0"/>
                </a:cubicBezTo>
                <a:cubicBezTo>
                  <a:pt x="745" y="3"/>
                  <a:pt x="781" y="3"/>
                  <a:pt x="816" y="9"/>
                </a:cubicBezTo>
                <a:cubicBezTo>
                  <a:pt x="834" y="12"/>
                  <a:pt x="851" y="20"/>
                  <a:pt x="869" y="26"/>
                </a:cubicBezTo>
                <a:cubicBezTo>
                  <a:pt x="878" y="29"/>
                  <a:pt x="895" y="35"/>
                  <a:pt x="895" y="35"/>
                </a:cubicBezTo>
                <a:cubicBezTo>
                  <a:pt x="946" y="28"/>
                  <a:pt x="989" y="17"/>
                  <a:pt x="1037" y="0"/>
                </a:cubicBezTo>
                <a:cubicBezTo>
                  <a:pt x="1152" y="9"/>
                  <a:pt x="1204" y="14"/>
                  <a:pt x="1321" y="9"/>
                </a:cubicBezTo>
                <a:cubicBezTo>
                  <a:pt x="1398" y="5"/>
                  <a:pt x="1551" y="0"/>
                  <a:pt x="1551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1908175" y="3933825"/>
            <a:ext cx="0" cy="358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4356100" y="3933825"/>
            <a:ext cx="0" cy="358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5" name="Freeform 25"/>
          <p:cNvSpPr>
            <a:spLocks/>
          </p:cNvSpPr>
          <p:nvPr/>
        </p:nvSpPr>
        <p:spPr bwMode="auto">
          <a:xfrm>
            <a:off x="450850" y="6297613"/>
            <a:ext cx="3343275" cy="201612"/>
          </a:xfrm>
          <a:custGeom>
            <a:avLst/>
            <a:gdLst>
              <a:gd name="T0" fmla="*/ 0 w 2106"/>
              <a:gd name="T1" fmla="*/ 83 h 127"/>
              <a:gd name="T2" fmla="*/ 79 w 2106"/>
              <a:gd name="T3" fmla="*/ 21 h 127"/>
              <a:gd name="T4" fmla="*/ 177 w 2106"/>
              <a:gd name="T5" fmla="*/ 30 h 127"/>
              <a:gd name="T6" fmla="*/ 257 w 2106"/>
              <a:gd name="T7" fmla="*/ 109 h 127"/>
              <a:gd name="T8" fmla="*/ 389 w 2106"/>
              <a:gd name="T9" fmla="*/ 21 h 127"/>
              <a:gd name="T10" fmla="*/ 452 w 2106"/>
              <a:gd name="T11" fmla="*/ 30 h 127"/>
              <a:gd name="T12" fmla="*/ 558 w 2106"/>
              <a:gd name="T13" fmla="*/ 92 h 127"/>
              <a:gd name="T14" fmla="*/ 638 w 2106"/>
              <a:gd name="T15" fmla="*/ 38 h 127"/>
              <a:gd name="T16" fmla="*/ 762 w 2106"/>
              <a:gd name="T17" fmla="*/ 65 h 127"/>
              <a:gd name="T18" fmla="*/ 788 w 2106"/>
              <a:gd name="T19" fmla="*/ 92 h 127"/>
              <a:gd name="T20" fmla="*/ 841 w 2106"/>
              <a:gd name="T21" fmla="*/ 127 h 127"/>
              <a:gd name="T22" fmla="*/ 930 w 2106"/>
              <a:gd name="T23" fmla="*/ 92 h 127"/>
              <a:gd name="T24" fmla="*/ 1028 w 2106"/>
              <a:gd name="T25" fmla="*/ 12 h 127"/>
              <a:gd name="T26" fmla="*/ 1098 w 2106"/>
              <a:gd name="T27" fmla="*/ 38 h 127"/>
              <a:gd name="T28" fmla="*/ 1160 w 2106"/>
              <a:gd name="T29" fmla="*/ 127 h 127"/>
              <a:gd name="T30" fmla="*/ 1240 w 2106"/>
              <a:gd name="T31" fmla="*/ 118 h 127"/>
              <a:gd name="T32" fmla="*/ 1293 w 2106"/>
              <a:gd name="T33" fmla="*/ 74 h 127"/>
              <a:gd name="T34" fmla="*/ 1347 w 2106"/>
              <a:gd name="T35" fmla="*/ 56 h 127"/>
              <a:gd name="T36" fmla="*/ 1444 w 2106"/>
              <a:gd name="T37" fmla="*/ 109 h 127"/>
              <a:gd name="T38" fmla="*/ 1559 w 2106"/>
              <a:gd name="T39" fmla="*/ 56 h 127"/>
              <a:gd name="T40" fmla="*/ 1666 w 2106"/>
              <a:gd name="T41" fmla="*/ 30 h 127"/>
              <a:gd name="T42" fmla="*/ 1692 w 2106"/>
              <a:gd name="T43" fmla="*/ 56 h 127"/>
              <a:gd name="T44" fmla="*/ 1745 w 2106"/>
              <a:gd name="T45" fmla="*/ 118 h 127"/>
              <a:gd name="T46" fmla="*/ 1852 w 2106"/>
              <a:gd name="T47" fmla="*/ 100 h 127"/>
              <a:gd name="T48" fmla="*/ 1958 w 2106"/>
              <a:gd name="T49" fmla="*/ 30 h 127"/>
              <a:gd name="T50" fmla="*/ 2011 w 2106"/>
              <a:gd name="T51" fmla="*/ 38 h 127"/>
              <a:gd name="T52" fmla="*/ 2020 w 2106"/>
              <a:gd name="T53" fmla="*/ 65 h 127"/>
              <a:gd name="T54" fmla="*/ 2073 w 2106"/>
              <a:gd name="T55" fmla="*/ 100 h 127"/>
              <a:gd name="T56" fmla="*/ 2100 w 2106"/>
              <a:gd name="T57" fmla="*/ 109 h 127"/>
              <a:gd name="T58" fmla="*/ 2091 w 2106"/>
              <a:gd name="T59" fmla="*/ 92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06" h="127">
                <a:moveTo>
                  <a:pt x="0" y="83"/>
                </a:moveTo>
                <a:cubicBezTo>
                  <a:pt x="59" y="24"/>
                  <a:pt x="29" y="38"/>
                  <a:pt x="79" y="21"/>
                </a:cubicBezTo>
                <a:cubicBezTo>
                  <a:pt x="112" y="24"/>
                  <a:pt x="145" y="23"/>
                  <a:pt x="177" y="30"/>
                </a:cubicBezTo>
                <a:cubicBezTo>
                  <a:pt x="219" y="39"/>
                  <a:pt x="203" y="91"/>
                  <a:pt x="257" y="109"/>
                </a:cubicBezTo>
                <a:cubicBezTo>
                  <a:pt x="312" y="90"/>
                  <a:pt x="336" y="39"/>
                  <a:pt x="389" y="21"/>
                </a:cubicBezTo>
                <a:cubicBezTo>
                  <a:pt x="410" y="24"/>
                  <a:pt x="432" y="22"/>
                  <a:pt x="452" y="30"/>
                </a:cubicBezTo>
                <a:cubicBezTo>
                  <a:pt x="492" y="45"/>
                  <a:pt x="517" y="78"/>
                  <a:pt x="558" y="92"/>
                </a:cubicBezTo>
                <a:cubicBezTo>
                  <a:pt x="591" y="81"/>
                  <a:pt x="609" y="57"/>
                  <a:pt x="638" y="38"/>
                </a:cubicBezTo>
                <a:cubicBezTo>
                  <a:pt x="707" y="44"/>
                  <a:pt x="721" y="30"/>
                  <a:pt x="762" y="65"/>
                </a:cubicBezTo>
                <a:cubicBezTo>
                  <a:pt x="772" y="73"/>
                  <a:pt x="778" y="84"/>
                  <a:pt x="788" y="92"/>
                </a:cubicBezTo>
                <a:cubicBezTo>
                  <a:pt x="805" y="105"/>
                  <a:pt x="841" y="127"/>
                  <a:pt x="841" y="127"/>
                </a:cubicBezTo>
                <a:cubicBezTo>
                  <a:pt x="875" y="118"/>
                  <a:pt x="897" y="102"/>
                  <a:pt x="930" y="92"/>
                </a:cubicBezTo>
                <a:cubicBezTo>
                  <a:pt x="957" y="52"/>
                  <a:pt x="982" y="27"/>
                  <a:pt x="1028" y="12"/>
                </a:cubicBezTo>
                <a:cubicBezTo>
                  <a:pt x="1044" y="15"/>
                  <a:pt x="1086" y="18"/>
                  <a:pt x="1098" y="38"/>
                </a:cubicBezTo>
                <a:cubicBezTo>
                  <a:pt x="1129" y="88"/>
                  <a:pt x="1097" y="105"/>
                  <a:pt x="1160" y="127"/>
                </a:cubicBezTo>
                <a:cubicBezTo>
                  <a:pt x="1187" y="124"/>
                  <a:pt x="1214" y="126"/>
                  <a:pt x="1240" y="118"/>
                </a:cubicBezTo>
                <a:cubicBezTo>
                  <a:pt x="1262" y="111"/>
                  <a:pt x="1272" y="83"/>
                  <a:pt x="1293" y="74"/>
                </a:cubicBezTo>
                <a:cubicBezTo>
                  <a:pt x="1310" y="66"/>
                  <a:pt x="1347" y="56"/>
                  <a:pt x="1347" y="56"/>
                </a:cubicBezTo>
                <a:cubicBezTo>
                  <a:pt x="1400" y="65"/>
                  <a:pt x="1414" y="66"/>
                  <a:pt x="1444" y="109"/>
                </a:cubicBezTo>
                <a:cubicBezTo>
                  <a:pt x="1522" y="98"/>
                  <a:pt x="1503" y="95"/>
                  <a:pt x="1559" y="56"/>
                </a:cubicBezTo>
                <a:cubicBezTo>
                  <a:pt x="1598" y="0"/>
                  <a:pt x="1606" y="10"/>
                  <a:pt x="1666" y="30"/>
                </a:cubicBezTo>
                <a:cubicBezTo>
                  <a:pt x="1675" y="39"/>
                  <a:pt x="1685" y="46"/>
                  <a:pt x="1692" y="56"/>
                </a:cubicBezTo>
                <a:cubicBezTo>
                  <a:pt x="1715" y="91"/>
                  <a:pt x="1697" y="101"/>
                  <a:pt x="1745" y="118"/>
                </a:cubicBezTo>
                <a:cubicBezTo>
                  <a:pt x="1761" y="116"/>
                  <a:pt x="1826" y="115"/>
                  <a:pt x="1852" y="100"/>
                </a:cubicBezTo>
                <a:cubicBezTo>
                  <a:pt x="1890" y="79"/>
                  <a:pt x="1918" y="42"/>
                  <a:pt x="1958" y="30"/>
                </a:cubicBezTo>
                <a:cubicBezTo>
                  <a:pt x="1976" y="33"/>
                  <a:pt x="1995" y="29"/>
                  <a:pt x="2011" y="38"/>
                </a:cubicBezTo>
                <a:cubicBezTo>
                  <a:pt x="2019" y="43"/>
                  <a:pt x="2013" y="58"/>
                  <a:pt x="2020" y="65"/>
                </a:cubicBezTo>
                <a:cubicBezTo>
                  <a:pt x="2035" y="80"/>
                  <a:pt x="2053" y="93"/>
                  <a:pt x="2073" y="100"/>
                </a:cubicBezTo>
                <a:cubicBezTo>
                  <a:pt x="2082" y="103"/>
                  <a:pt x="2091" y="113"/>
                  <a:pt x="2100" y="109"/>
                </a:cubicBezTo>
                <a:cubicBezTo>
                  <a:pt x="2106" y="106"/>
                  <a:pt x="2094" y="98"/>
                  <a:pt x="2091" y="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323850" y="5734050"/>
            <a:ext cx="0" cy="5746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>
            <a:off x="3851275" y="5661025"/>
            <a:ext cx="0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3995738" y="5445125"/>
            <a:ext cx="215900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H="1">
            <a:off x="3995738" y="5373688"/>
            <a:ext cx="215900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580112" y="188913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221664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/>
      <p:bldP spid="15367" grpId="0" animBg="1"/>
      <p:bldP spid="15368" grpId="0" animBg="1"/>
      <p:bldP spid="1536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8640762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Обособленные обстоятельства</a:t>
            </a:r>
          </a:p>
          <a:p>
            <a:pPr>
              <a:spcBef>
                <a:spcPct val="50000"/>
              </a:spcBef>
            </a:pPr>
            <a:endParaRPr lang="ru-RU" altLang="ru-RU" sz="200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79388" y="692150"/>
            <a:ext cx="3816350" cy="4333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400" b="1" i="1" dirty="0">
                <a:solidFill>
                  <a:srgbClr val="FF0000"/>
                </a:solidFill>
              </a:rPr>
              <a:t>Выделяются запятыми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716463" y="692150"/>
            <a:ext cx="4248150" cy="4333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400" b="1" i="1" dirty="0">
                <a:solidFill>
                  <a:srgbClr val="FF0000"/>
                </a:solidFill>
              </a:rPr>
              <a:t>Не выделяются запятыми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79388" y="1341438"/>
            <a:ext cx="3744912" cy="1727200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AutoNum type="arabicPeriod"/>
            </a:pPr>
            <a:r>
              <a:rPr lang="ru-RU" altLang="ru-RU" sz="2000" b="1" dirty="0">
                <a:solidFill>
                  <a:srgbClr val="000000"/>
                </a:solidFill>
              </a:rPr>
              <a:t>обстоятельства, если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</a:rPr>
              <a:t>выражены деепричастным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</a:rPr>
              <a:t>оборотом или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</a:rPr>
              <a:t>одиночным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</a:rPr>
              <a:t>деепричастием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50825" y="3573463"/>
            <a:ext cx="3744913" cy="1727200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FF0000"/>
                </a:solidFill>
              </a:rPr>
              <a:t>2.</a:t>
            </a:r>
            <a:r>
              <a:rPr lang="ru-RU" altLang="ru-RU" sz="2000" b="1">
                <a:solidFill>
                  <a:srgbClr val="000000"/>
                </a:solidFill>
              </a:rPr>
              <a:t> два одиночных 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деепричастия,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если они выступают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в роли однородных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обстоятельств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859338" y="1268413"/>
            <a:ext cx="4105275" cy="1800225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AutoNum type="arabicPeriod"/>
            </a:pPr>
            <a:r>
              <a:rPr lang="ru-RU" altLang="ru-RU" sz="2000" b="1">
                <a:solidFill>
                  <a:srgbClr val="000000"/>
                </a:solidFill>
              </a:rPr>
              <a:t>деепричастия, 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перешедшие в наречия,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стоящие, как правило,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в конце предложения</a:t>
            </a:r>
          </a:p>
          <a:p>
            <a:pPr algn="ctr"/>
            <a:r>
              <a:rPr lang="ru-RU" altLang="ru-RU" sz="2000" b="1" i="1">
                <a:solidFill>
                  <a:srgbClr val="FF0000"/>
                </a:solidFill>
              </a:rPr>
              <a:t>(нехотя, не спеша,</a:t>
            </a:r>
          </a:p>
          <a:p>
            <a:pPr algn="ctr"/>
            <a:r>
              <a:rPr lang="ru-RU" altLang="ru-RU" sz="2000" b="1" i="1">
                <a:solidFill>
                  <a:srgbClr val="FF0000"/>
                </a:solidFill>
              </a:rPr>
              <a:t>стоя, молча и т. д.)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4860132" y="3571876"/>
            <a:ext cx="3960812" cy="1728787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FF0000"/>
                </a:solidFill>
              </a:rPr>
              <a:t>2</a:t>
            </a:r>
            <a:r>
              <a:rPr lang="ru-RU" altLang="ru-RU" sz="2000" b="1">
                <a:solidFill>
                  <a:srgbClr val="000000"/>
                </a:solidFill>
              </a:rPr>
              <a:t>. фразеологические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 обороты наречного</a:t>
            </a:r>
          </a:p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типа </a:t>
            </a:r>
            <a:r>
              <a:rPr lang="ru-RU" altLang="ru-RU" sz="2000" b="1" i="1">
                <a:solidFill>
                  <a:srgbClr val="FF0000"/>
                </a:solidFill>
              </a:rPr>
              <a:t>(сломя голову-</a:t>
            </a:r>
          </a:p>
          <a:p>
            <a:pPr algn="ctr"/>
            <a:r>
              <a:rPr lang="ru-RU" altLang="ru-RU" sz="2000" b="1" i="1">
                <a:solidFill>
                  <a:srgbClr val="FF0000"/>
                </a:solidFill>
              </a:rPr>
              <a:t>«очень быстро» и т. п.)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1403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278216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23850" y="260350"/>
            <a:ext cx="3960813" cy="1728788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FF0000"/>
                </a:solidFill>
              </a:rPr>
              <a:t>3.</a:t>
            </a:r>
            <a:r>
              <a:rPr lang="ru-RU" altLang="ru-RU" b="1" dirty="0">
                <a:solidFill>
                  <a:srgbClr val="000000"/>
                </a:solidFill>
              </a:rPr>
              <a:t>обстоятельства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уступки, выраженные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существительными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 предлогами</a:t>
            </a:r>
          </a:p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несмотря на,</a:t>
            </a:r>
          </a:p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 невзирая на.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23850" y="2133600"/>
            <a:ext cx="3960813" cy="2232025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FF0000"/>
                </a:solidFill>
              </a:rPr>
              <a:t>4.</a:t>
            </a:r>
            <a:r>
              <a:rPr lang="ru-RU" altLang="ru-RU" b="1" dirty="0">
                <a:solidFill>
                  <a:srgbClr val="000000"/>
                </a:solidFill>
              </a:rPr>
              <a:t> обстоятельства,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выраженные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существительными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 предлогами</a:t>
            </a:r>
          </a:p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благодаря, ввиду,</a:t>
            </a:r>
          </a:p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согласно, вследствие,</a:t>
            </a:r>
          </a:p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при </a:t>
            </a:r>
            <a:r>
              <a:rPr lang="ru-RU" altLang="ru-RU" b="1" i="1" dirty="0" err="1">
                <a:solidFill>
                  <a:srgbClr val="FF0000"/>
                </a:solidFill>
              </a:rPr>
              <a:t>условии,при</a:t>
            </a:r>
            <a:r>
              <a:rPr lang="ru-RU" altLang="ru-RU" b="1" i="1" dirty="0">
                <a:solidFill>
                  <a:srgbClr val="FF0000"/>
                </a:solidFill>
              </a:rPr>
              <a:t> наличии, вопреки.</a:t>
            </a:r>
          </a:p>
          <a:p>
            <a:pPr algn="ctr"/>
            <a:endParaRPr lang="ru-RU" altLang="ru-RU" b="1" i="1" dirty="0">
              <a:solidFill>
                <a:srgbClr val="FF0000"/>
              </a:solidFill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292725" y="260350"/>
            <a:ext cx="3527425" cy="1584325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FF0000"/>
                </a:solidFill>
              </a:rPr>
              <a:t>3.</a:t>
            </a:r>
            <a:r>
              <a:rPr lang="ru-RU" altLang="ru-RU" b="1">
                <a:solidFill>
                  <a:srgbClr val="000000"/>
                </a:solidFill>
              </a:rPr>
              <a:t> группы однородных</a:t>
            </a:r>
          </a:p>
          <a:p>
            <a:pPr algn="ctr"/>
            <a:r>
              <a:rPr lang="ru-RU" altLang="ru-RU" b="1">
                <a:solidFill>
                  <a:srgbClr val="000000"/>
                </a:solidFill>
              </a:rPr>
              <a:t>членов, состоящие</a:t>
            </a:r>
          </a:p>
          <a:p>
            <a:pPr algn="ctr"/>
            <a:r>
              <a:rPr lang="ru-RU" altLang="ru-RU" b="1">
                <a:solidFill>
                  <a:srgbClr val="000000"/>
                </a:solidFill>
              </a:rPr>
              <a:t>из наречия и </a:t>
            </a:r>
          </a:p>
          <a:p>
            <a:pPr algn="ctr"/>
            <a:r>
              <a:rPr lang="ru-RU" altLang="ru-RU" b="1">
                <a:solidFill>
                  <a:srgbClr val="000000"/>
                </a:solidFill>
              </a:rPr>
              <a:t>деепричастия</a:t>
            </a:r>
            <a:r>
              <a:rPr lang="ru-RU" altLang="ru-RU"/>
              <a:t>.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364163" y="2276475"/>
            <a:ext cx="3457575" cy="1657350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FF0000"/>
                </a:solidFill>
              </a:rPr>
              <a:t>4.</a:t>
            </a:r>
            <a:r>
              <a:rPr lang="ru-RU" altLang="ru-RU" b="1" dirty="0">
                <a:solidFill>
                  <a:srgbClr val="000000"/>
                </a:solidFill>
              </a:rPr>
              <a:t> сравнительные 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обороты,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ставшие 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фразеологическими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сочетаниями.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23850" y="4508500"/>
            <a:ext cx="3960813" cy="2160588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FF0000"/>
                </a:solidFill>
              </a:rPr>
              <a:t>5</a:t>
            </a:r>
            <a:r>
              <a:rPr lang="ru-RU" altLang="ru-RU" b="1" dirty="0">
                <a:solidFill>
                  <a:srgbClr val="000000"/>
                </a:solidFill>
              </a:rPr>
              <a:t>. обстоятельства,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выраженные 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сравнительными 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оборотами, 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начинающимися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союзами</a:t>
            </a:r>
          </a:p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как, словно, точно,</a:t>
            </a:r>
          </a:p>
          <a:p>
            <a:pPr algn="ctr"/>
            <a:r>
              <a:rPr lang="ru-RU" altLang="ru-RU" b="1" i="1" dirty="0">
                <a:solidFill>
                  <a:srgbClr val="FF0000"/>
                </a:solidFill>
              </a:rPr>
              <a:t>что, как будто, чем и т.п.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27984" y="260350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86665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5" grpId="0" animBg="1"/>
      <p:bldP spid="17416" grpId="0" animBg="1"/>
      <p:bldP spid="1741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348"/>
            <a:ext cx="954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17.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2546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Вводные слова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540" y="40785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Часто трудно бывает отличить вводные слова от служебных частей речи, а также от некоторых слов – членов предложения.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510" y="1196752"/>
            <a:ext cx="880297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Список слов и выражений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никогда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выступают в функции вводных слов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не выделяются запятыми: </a:t>
            </a:r>
          </a:p>
          <a:p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авось, буквально, будто, вдобавок, в завершение, вдруг, ведь, в конечном счете, вот, вряд ли, все-таки, даже, едва ли, исключительно, именно, как будто, как бы, как раз, к тому же, между тем, небось, по предложению, по постановлению, по решению, приблизительно, примерно, притом, почти, поэтому, просто, решительно, словно, якобы.</a:t>
            </a:r>
          </a:p>
        </p:txBody>
      </p:sp>
    </p:spTree>
    <p:extLst>
      <p:ext uri="{BB962C8B-B14F-4D97-AF65-F5344CB8AC3E}">
        <p14:creationId xmlns:p14="http://schemas.microsoft.com/office/powerpoint/2010/main" val="34147543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600" y="350111"/>
            <a:ext cx="88308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Слова </a:t>
            </a: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вообще, кстати, собственно, короче, по правде, в сущности, точнее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являются вводными и выделяются запятыми в том случае,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к ним можно добавить слово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говоря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Вам,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кстати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можно было бы и не торопиться.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(кстати говоря)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586" y="1988840"/>
            <a:ext cx="888191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а) Не всегда очевидна роль в предложении слова 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</a:t>
            </a:r>
          </a:p>
          <a:p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обстоятельством времени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значении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«напоследок», «под конец»,</a:t>
            </a:r>
            <a:r>
              <a:rPr lang="ru-RU" sz="2000" b="1" i="1" dirty="0"/>
              <a:t>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 результате все­го»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В этом случае оно 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выделяется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запятыми.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Шли они, шли и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вышли к лесу.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   подобных случаях к слову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прибавить частицу</a:t>
            </a:r>
            <a:r>
              <a:rPr lang="ru-RU" sz="2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-то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586" y="4006900"/>
            <a:ext cx="87379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долго ждал вызова из училища, не спал, нервничал и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дож­дался.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(Он долго ждал вызова из училища, не спал, нервничал и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наконец-то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дождался).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758" y="5229200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вводным словом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не является членом предложения и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 порядок подачи материала говорящим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В этом случае оно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выделяется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запятыми.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он стар, во-вторых, слаб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наконец,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плохая память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69741"/>
            <a:ext cx="122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17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9216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057" y="116632"/>
            <a:ext cx="88569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а)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Слово 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значит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вводным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выделяется запятыми, если его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можно заменить словами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«стало быть», «следовательно»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 уроками ты сидишь редко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значит,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вряд ли следует ждать хо­роших результатов. Ты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значит,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поезду не успел? </a:t>
            </a: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Если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значит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заменить словом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оно стоит между подлежащим и сказуемым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то оно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выделяется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запятыми: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Твое доброе отношение к моим детям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значит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для меня очень многое.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грубо 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значит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показывать свою невоспитанность.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887147"/>
              </p:ext>
            </p:extLst>
          </p:nvPr>
        </p:nvGraphicFramePr>
        <p:xfrm>
          <a:off x="0" y="3042539"/>
          <a:ext cx="9144000" cy="3815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999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440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7961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Уверенность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конечно, несомненно, безусловно, бесспорно, действительно и др.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961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Предположение, неуверен­ность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очевидно, вероятно, кажется, может быть, наверное, должно быть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961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Чувство радости, огорчения, удивления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счастью, к сожалению, к несчастью, к    удивлению и др.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961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Источник мысли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по-моему, по-твоему, по словам, говорят, по сообщению и др.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2348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Порядок изложения мыслей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во-первых, во-вторых, наконец и др.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961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Связь данной мысли с предыдущей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итак, следовательно, значит, таким образом, например, между прочим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961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Вежливость, привлечение внимания собеседника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извините, простите, пожалуйста, позвольте, допустим и др.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31640" y="2732733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ВВОДНЫХ СЛОВ ПО ЗНАЧЕНИЮ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7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17.</a:t>
            </a:r>
          </a:p>
        </p:txBody>
      </p:sp>
    </p:spTree>
    <p:extLst>
      <p:ext uri="{BB962C8B-B14F-4D97-AF65-F5344CB8AC3E}">
        <p14:creationId xmlns:p14="http://schemas.microsoft.com/office/powerpoint/2010/main" val="323358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640960" cy="2500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Можно допустить ошибку в постановке ударения в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кратких причастиях.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большинстве кратких причастий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ударение падает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приставку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том числе в женском роде (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звано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збрана,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рвана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В словах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 приставки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также в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некоторых кратких причастиях с приставкой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употребленных в форме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женского рода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ударение падает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окончание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вит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взят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начат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прожит</a:t>
            </a:r>
            <a:r>
              <a:rPr lang="ru-RU" sz="2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80928"/>
            <a:ext cx="827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5.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2784" y="2924944"/>
            <a:ext cx="77768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избежать ошибок, связанных с употреблением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слов-паронимов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необходимо запоминать их значения, не пропускать трудные случаи, обращаться к толковым словарям, пытаться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как можно больше сочетаний слов с каждым из паронимов, чтобы очевиднее проступило их различие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465313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форма- воинственное племя- воинствующий безбожник- враждебная сила</a:t>
            </a:r>
          </a:p>
          <a:p>
            <a:endParaRPr lang="ru-RU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живой-живительная –живучий.</a:t>
            </a:r>
          </a:p>
        </p:txBody>
      </p:sp>
    </p:spTree>
    <p:extLst>
      <p:ext uri="{BB962C8B-B14F-4D97-AF65-F5344CB8AC3E}">
        <p14:creationId xmlns:p14="http://schemas.microsoft.com/office/powerpoint/2010/main" val="38066217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18.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701407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Где следует ставить запятые в следующем случае? </a:t>
            </a:r>
          </a:p>
          <a:p>
            <a:endParaRPr lang="ru-RU" sz="24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увидел деревенский дом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напротив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 которого_ 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находилась рубленая банька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В подобного рода предложениях есть соблазн поставить запятую непосредственно перед союзным словом (которого) либо после него. </a:t>
            </a:r>
          </a:p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Союзное слово может находиться не на границе частей, а внутри придаточного предложения </a:t>
            </a:r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примере граница частей проходит после слова дом. Там и нужно ставить запятую).</a:t>
            </a:r>
          </a:p>
        </p:txBody>
      </p:sp>
    </p:spTree>
    <p:extLst>
      <p:ext uri="{BB962C8B-B14F-4D97-AF65-F5344CB8AC3E}">
        <p14:creationId xmlns:p14="http://schemas.microsoft.com/office/powerpoint/2010/main" val="4660949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47" y="49345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19.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10775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ли ставить на месте пропуска запятую.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398132"/>
            <a:ext cx="8388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бывает скучно в лесу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_ если 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взгрустнёте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повниматель­нее взгляните на самую обыкновенную берёзу</a:t>
            </a:r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встретится на вашем пути.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772816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………..,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то, так, но</a:t>
            </a:r>
          </a:p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хотя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…….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 , так, но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7954" y="2780928"/>
            <a:ext cx="3912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Если 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то, так, но    </a:t>
            </a:r>
            <a:r>
              <a:rPr lang="ru-RU" sz="24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ЕСТЬ ,</a:t>
            </a: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….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1322420" y="2762197"/>
            <a:ext cx="3897652" cy="677978"/>
          </a:xfrm>
          <a:custGeom>
            <a:avLst/>
            <a:gdLst>
              <a:gd name="connsiteX0" fmla="*/ 2779059 w 2779059"/>
              <a:gd name="connsiteY0" fmla="*/ 582706 h 683431"/>
              <a:gd name="connsiteX1" fmla="*/ 2734235 w 2779059"/>
              <a:gd name="connsiteY1" fmla="*/ 609600 h 683431"/>
              <a:gd name="connsiteX2" fmla="*/ 2707341 w 2779059"/>
              <a:gd name="connsiteY2" fmla="*/ 627529 h 683431"/>
              <a:gd name="connsiteX3" fmla="*/ 2644588 w 2779059"/>
              <a:gd name="connsiteY3" fmla="*/ 645459 h 683431"/>
              <a:gd name="connsiteX4" fmla="*/ 2465294 w 2779059"/>
              <a:gd name="connsiteY4" fmla="*/ 663388 h 683431"/>
              <a:gd name="connsiteX5" fmla="*/ 2061883 w 2779059"/>
              <a:gd name="connsiteY5" fmla="*/ 663388 h 683431"/>
              <a:gd name="connsiteX6" fmla="*/ 1873624 w 2779059"/>
              <a:gd name="connsiteY6" fmla="*/ 654424 h 683431"/>
              <a:gd name="connsiteX7" fmla="*/ 1685365 w 2779059"/>
              <a:gd name="connsiteY7" fmla="*/ 627529 h 683431"/>
              <a:gd name="connsiteX8" fmla="*/ 1577788 w 2779059"/>
              <a:gd name="connsiteY8" fmla="*/ 609600 h 683431"/>
              <a:gd name="connsiteX9" fmla="*/ 1541930 w 2779059"/>
              <a:gd name="connsiteY9" fmla="*/ 600635 h 683431"/>
              <a:gd name="connsiteX10" fmla="*/ 1497106 w 2779059"/>
              <a:gd name="connsiteY10" fmla="*/ 591671 h 683431"/>
              <a:gd name="connsiteX11" fmla="*/ 1461247 w 2779059"/>
              <a:gd name="connsiteY11" fmla="*/ 573741 h 683431"/>
              <a:gd name="connsiteX12" fmla="*/ 1434353 w 2779059"/>
              <a:gd name="connsiteY12" fmla="*/ 564777 h 683431"/>
              <a:gd name="connsiteX13" fmla="*/ 1416424 w 2779059"/>
              <a:gd name="connsiteY13" fmla="*/ 546847 h 683431"/>
              <a:gd name="connsiteX14" fmla="*/ 1335741 w 2779059"/>
              <a:gd name="connsiteY14" fmla="*/ 528918 h 683431"/>
              <a:gd name="connsiteX15" fmla="*/ 1317812 w 2779059"/>
              <a:gd name="connsiteY15" fmla="*/ 510988 h 683431"/>
              <a:gd name="connsiteX16" fmla="*/ 1255059 w 2779059"/>
              <a:gd name="connsiteY16" fmla="*/ 493059 h 683431"/>
              <a:gd name="connsiteX17" fmla="*/ 1219200 w 2779059"/>
              <a:gd name="connsiteY17" fmla="*/ 475129 h 683431"/>
              <a:gd name="connsiteX18" fmla="*/ 1147483 w 2779059"/>
              <a:gd name="connsiteY18" fmla="*/ 457200 h 683431"/>
              <a:gd name="connsiteX19" fmla="*/ 1084730 w 2779059"/>
              <a:gd name="connsiteY19" fmla="*/ 430306 h 683431"/>
              <a:gd name="connsiteX20" fmla="*/ 1030941 w 2779059"/>
              <a:gd name="connsiteY20" fmla="*/ 412377 h 683431"/>
              <a:gd name="connsiteX21" fmla="*/ 1004047 w 2779059"/>
              <a:gd name="connsiteY21" fmla="*/ 394447 h 683431"/>
              <a:gd name="connsiteX22" fmla="*/ 959224 w 2779059"/>
              <a:gd name="connsiteY22" fmla="*/ 385482 h 683431"/>
              <a:gd name="connsiteX23" fmla="*/ 932330 w 2779059"/>
              <a:gd name="connsiteY23" fmla="*/ 376518 h 683431"/>
              <a:gd name="connsiteX24" fmla="*/ 914400 w 2779059"/>
              <a:gd name="connsiteY24" fmla="*/ 358588 h 683431"/>
              <a:gd name="connsiteX25" fmla="*/ 824753 w 2779059"/>
              <a:gd name="connsiteY25" fmla="*/ 331694 h 683431"/>
              <a:gd name="connsiteX26" fmla="*/ 797859 w 2779059"/>
              <a:gd name="connsiteY26" fmla="*/ 322729 h 683431"/>
              <a:gd name="connsiteX27" fmla="*/ 770965 w 2779059"/>
              <a:gd name="connsiteY27" fmla="*/ 304800 h 683431"/>
              <a:gd name="connsiteX28" fmla="*/ 717177 w 2779059"/>
              <a:gd name="connsiteY28" fmla="*/ 286871 h 683431"/>
              <a:gd name="connsiteX29" fmla="*/ 663388 w 2779059"/>
              <a:gd name="connsiteY29" fmla="*/ 268941 h 683431"/>
              <a:gd name="connsiteX30" fmla="*/ 636494 w 2779059"/>
              <a:gd name="connsiteY30" fmla="*/ 259977 h 683431"/>
              <a:gd name="connsiteX31" fmla="*/ 618565 w 2779059"/>
              <a:gd name="connsiteY31" fmla="*/ 242047 h 683431"/>
              <a:gd name="connsiteX32" fmla="*/ 591671 w 2779059"/>
              <a:gd name="connsiteY32" fmla="*/ 233082 h 683431"/>
              <a:gd name="connsiteX33" fmla="*/ 528918 w 2779059"/>
              <a:gd name="connsiteY33" fmla="*/ 215153 h 683431"/>
              <a:gd name="connsiteX34" fmla="*/ 502024 w 2779059"/>
              <a:gd name="connsiteY34" fmla="*/ 197224 h 683431"/>
              <a:gd name="connsiteX35" fmla="*/ 439271 w 2779059"/>
              <a:gd name="connsiteY35" fmla="*/ 179294 h 683431"/>
              <a:gd name="connsiteX36" fmla="*/ 385483 w 2779059"/>
              <a:gd name="connsiteY36" fmla="*/ 152400 h 683431"/>
              <a:gd name="connsiteX37" fmla="*/ 358588 w 2779059"/>
              <a:gd name="connsiteY37" fmla="*/ 134471 h 683431"/>
              <a:gd name="connsiteX38" fmla="*/ 304800 w 2779059"/>
              <a:gd name="connsiteY38" fmla="*/ 116541 h 683431"/>
              <a:gd name="connsiteX39" fmla="*/ 277906 w 2779059"/>
              <a:gd name="connsiteY39" fmla="*/ 107577 h 683431"/>
              <a:gd name="connsiteX40" fmla="*/ 215153 w 2779059"/>
              <a:gd name="connsiteY40" fmla="*/ 80682 h 683431"/>
              <a:gd name="connsiteX41" fmla="*/ 179294 w 2779059"/>
              <a:gd name="connsiteY41" fmla="*/ 62753 h 683431"/>
              <a:gd name="connsiteX42" fmla="*/ 152400 w 2779059"/>
              <a:gd name="connsiteY42" fmla="*/ 53788 h 683431"/>
              <a:gd name="connsiteX43" fmla="*/ 80683 w 2779059"/>
              <a:gd name="connsiteY43" fmla="*/ 26894 h 683431"/>
              <a:gd name="connsiteX44" fmla="*/ 26894 w 2779059"/>
              <a:gd name="connsiteY44" fmla="*/ 0 h 683431"/>
              <a:gd name="connsiteX45" fmla="*/ 0 w 2779059"/>
              <a:gd name="connsiteY45" fmla="*/ 8965 h 683431"/>
              <a:gd name="connsiteX46" fmla="*/ 8965 w 2779059"/>
              <a:gd name="connsiteY46" fmla="*/ 80682 h 68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779059" h="683431">
                <a:moveTo>
                  <a:pt x="2779059" y="582706"/>
                </a:moveTo>
                <a:cubicBezTo>
                  <a:pt x="2764118" y="591671"/>
                  <a:pt x="2749011" y="600365"/>
                  <a:pt x="2734235" y="609600"/>
                </a:cubicBezTo>
                <a:cubicBezTo>
                  <a:pt x="2725099" y="615310"/>
                  <a:pt x="2716978" y="622711"/>
                  <a:pt x="2707341" y="627529"/>
                </a:cubicBezTo>
                <a:cubicBezTo>
                  <a:pt x="2695360" y="633519"/>
                  <a:pt x="2654930" y="643161"/>
                  <a:pt x="2644588" y="645459"/>
                </a:cubicBezTo>
                <a:cubicBezTo>
                  <a:pt x="2568409" y="662388"/>
                  <a:pt x="2577540" y="655906"/>
                  <a:pt x="2465294" y="663388"/>
                </a:cubicBezTo>
                <a:cubicBezTo>
                  <a:pt x="2311605" y="701811"/>
                  <a:pt x="2431166" y="675300"/>
                  <a:pt x="2061883" y="663388"/>
                </a:cubicBezTo>
                <a:cubicBezTo>
                  <a:pt x="1999092" y="661363"/>
                  <a:pt x="1936377" y="657412"/>
                  <a:pt x="1873624" y="654424"/>
                </a:cubicBezTo>
                <a:cubicBezTo>
                  <a:pt x="1764108" y="627044"/>
                  <a:pt x="1826475" y="638384"/>
                  <a:pt x="1685365" y="627529"/>
                </a:cubicBezTo>
                <a:cubicBezTo>
                  <a:pt x="1604660" y="607354"/>
                  <a:pt x="1703720" y="630589"/>
                  <a:pt x="1577788" y="609600"/>
                </a:cubicBezTo>
                <a:cubicBezTo>
                  <a:pt x="1565635" y="607574"/>
                  <a:pt x="1553957" y="603308"/>
                  <a:pt x="1541930" y="600635"/>
                </a:cubicBezTo>
                <a:cubicBezTo>
                  <a:pt x="1527056" y="597330"/>
                  <a:pt x="1512047" y="594659"/>
                  <a:pt x="1497106" y="591671"/>
                </a:cubicBezTo>
                <a:cubicBezTo>
                  <a:pt x="1485153" y="585694"/>
                  <a:pt x="1473530" y="579005"/>
                  <a:pt x="1461247" y="573741"/>
                </a:cubicBezTo>
                <a:cubicBezTo>
                  <a:pt x="1452562" y="570019"/>
                  <a:pt x="1442456" y="569639"/>
                  <a:pt x="1434353" y="564777"/>
                </a:cubicBezTo>
                <a:cubicBezTo>
                  <a:pt x="1427105" y="560428"/>
                  <a:pt x="1423984" y="550627"/>
                  <a:pt x="1416424" y="546847"/>
                </a:cubicBezTo>
                <a:cubicBezTo>
                  <a:pt x="1407981" y="542625"/>
                  <a:pt x="1340461" y="529862"/>
                  <a:pt x="1335741" y="528918"/>
                </a:cubicBezTo>
                <a:cubicBezTo>
                  <a:pt x="1329765" y="522941"/>
                  <a:pt x="1325060" y="515337"/>
                  <a:pt x="1317812" y="510988"/>
                </a:cubicBezTo>
                <a:cubicBezTo>
                  <a:pt x="1305777" y="503767"/>
                  <a:pt x="1265471" y="496963"/>
                  <a:pt x="1255059" y="493059"/>
                </a:cubicBezTo>
                <a:cubicBezTo>
                  <a:pt x="1242546" y="488366"/>
                  <a:pt x="1231483" y="480393"/>
                  <a:pt x="1219200" y="475129"/>
                </a:cubicBezTo>
                <a:cubicBezTo>
                  <a:pt x="1195085" y="464794"/>
                  <a:pt x="1173783" y="462460"/>
                  <a:pt x="1147483" y="457200"/>
                </a:cubicBezTo>
                <a:cubicBezTo>
                  <a:pt x="1115833" y="425551"/>
                  <a:pt x="1143152" y="446239"/>
                  <a:pt x="1084730" y="430306"/>
                </a:cubicBezTo>
                <a:cubicBezTo>
                  <a:pt x="1066496" y="425333"/>
                  <a:pt x="1030941" y="412377"/>
                  <a:pt x="1030941" y="412377"/>
                </a:cubicBezTo>
                <a:cubicBezTo>
                  <a:pt x="1021976" y="406400"/>
                  <a:pt x="1014135" y="398230"/>
                  <a:pt x="1004047" y="394447"/>
                </a:cubicBezTo>
                <a:cubicBezTo>
                  <a:pt x="989780" y="389097"/>
                  <a:pt x="974006" y="389177"/>
                  <a:pt x="959224" y="385482"/>
                </a:cubicBezTo>
                <a:cubicBezTo>
                  <a:pt x="950057" y="383190"/>
                  <a:pt x="941295" y="379506"/>
                  <a:pt x="932330" y="376518"/>
                </a:cubicBezTo>
                <a:cubicBezTo>
                  <a:pt x="926353" y="370541"/>
                  <a:pt x="921960" y="362368"/>
                  <a:pt x="914400" y="358588"/>
                </a:cubicBezTo>
                <a:cubicBezTo>
                  <a:pt x="885998" y="344387"/>
                  <a:pt x="854777" y="340273"/>
                  <a:pt x="824753" y="331694"/>
                </a:cubicBezTo>
                <a:cubicBezTo>
                  <a:pt x="815667" y="329098"/>
                  <a:pt x="806311" y="326955"/>
                  <a:pt x="797859" y="322729"/>
                </a:cubicBezTo>
                <a:cubicBezTo>
                  <a:pt x="788222" y="317911"/>
                  <a:pt x="780811" y="309176"/>
                  <a:pt x="770965" y="304800"/>
                </a:cubicBezTo>
                <a:cubicBezTo>
                  <a:pt x="753695" y="297124"/>
                  <a:pt x="735106" y="292847"/>
                  <a:pt x="717177" y="286871"/>
                </a:cubicBezTo>
                <a:lnTo>
                  <a:pt x="663388" y="268941"/>
                </a:lnTo>
                <a:lnTo>
                  <a:pt x="636494" y="259977"/>
                </a:lnTo>
                <a:cubicBezTo>
                  <a:pt x="630518" y="254000"/>
                  <a:pt x="625812" y="246396"/>
                  <a:pt x="618565" y="242047"/>
                </a:cubicBezTo>
                <a:cubicBezTo>
                  <a:pt x="610462" y="237185"/>
                  <a:pt x="600757" y="235678"/>
                  <a:pt x="591671" y="233082"/>
                </a:cubicBezTo>
                <a:cubicBezTo>
                  <a:pt x="578260" y="229250"/>
                  <a:pt x="543253" y="222320"/>
                  <a:pt x="528918" y="215153"/>
                </a:cubicBezTo>
                <a:cubicBezTo>
                  <a:pt x="519281" y="210335"/>
                  <a:pt x="511661" y="202042"/>
                  <a:pt x="502024" y="197224"/>
                </a:cubicBezTo>
                <a:cubicBezTo>
                  <a:pt x="489162" y="190793"/>
                  <a:pt x="450762" y="182167"/>
                  <a:pt x="439271" y="179294"/>
                </a:cubicBezTo>
                <a:cubicBezTo>
                  <a:pt x="362202" y="127915"/>
                  <a:pt x="459709" y="189512"/>
                  <a:pt x="385483" y="152400"/>
                </a:cubicBezTo>
                <a:cubicBezTo>
                  <a:pt x="375846" y="147582"/>
                  <a:pt x="368434" y="138847"/>
                  <a:pt x="358588" y="134471"/>
                </a:cubicBezTo>
                <a:cubicBezTo>
                  <a:pt x="341318" y="126795"/>
                  <a:pt x="322729" y="122517"/>
                  <a:pt x="304800" y="116541"/>
                </a:cubicBezTo>
                <a:lnTo>
                  <a:pt x="277906" y="107577"/>
                </a:lnTo>
                <a:cubicBezTo>
                  <a:pt x="223407" y="71243"/>
                  <a:pt x="281309" y="105490"/>
                  <a:pt x="215153" y="80682"/>
                </a:cubicBezTo>
                <a:cubicBezTo>
                  <a:pt x="202640" y="75990"/>
                  <a:pt x="191577" y="68017"/>
                  <a:pt x="179294" y="62753"/>
                </a:cubicBezTo>
                <a:cubicBezTo>
                  <a:pt x="170608" y="59031"/>
                  <a:pt x="161086" y="57510"/>
                  <a:pt x="152400" y="53788"/>
                </a:cubicBezTo>
                <a:cubicBezTo>
                  <a:pt x="86771" y="25661"/>
                  <a:pt x="146792" y="43422"/>
                  <a:pt x="80683" y="26894"/>
                </a:cubicBezTo>
                <a:cubicBezTo>
                  <a:pt x="67087" y="17830"/>
                  <a:pt x="45450" y="0"/>
                  <a:pt x="26894" y="0"/>
                </a:cubicBezTo>
                <a:cubicBezTo>
                  <a:pt x="17444" y="0"/>
                  <a:pt x="8965" y="5977"/>
                  <a:pt x="0" y="8965"/>
                </a:cubicBezTo>
                <a:cubicBezTo>
                  <a:pt x="13690" y="50033"/>
                  <a:pt x="8965" y="26409"/>
                  <a:pt x="8965" y="80682"/>
                </a:cubicBezTo>
              </a:path>
            </a:pathLst>
          </a:custGeom>
          <a:noFill/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264024" y="2686709"/>
            <a:ext cx="324643" cy="179295"/>
          </a:xfrm>
          <a:custGeom>
            <a:avLst/>
            <a:gdLst>
              <a:gd name="connsiteX0" fmla="*/ 28807 w 324643"/>
              <a:gd name="connsiteY0" fmla="*/ 179295 h 179295"/>
              <a:gd name="connsiteX1" fmla="*/ 64666 w 324643"/>
              <a:gd name="connsiteY1" fmla="*/ 107577 h 179295"/>
              <a:gd name="connsiteX2" fmla="*/ 55701 w 324643"/>
              <a:gd name="connsiteY2" fmla="*/ 62753 h 179295"/>
              <a:gd name="connsiteX3" fmla="*/ 28807 w 324643"/>
              <a:gd name="connsiteY3" fmla="*/ 44824 h 179295"/>
              <a:gd name="connsiteX4" fmla="*/ 19843 w 324643"/>
              <a:gd name="connsiteY4" fmla="*/ 17930 h 179295"/>
              <a:gd name="connsiteX5" fmla="*/ 1913 w 324643"/>
              <a:gd name="connsiteY5" fmla="*/ 0 h 179295"/>
              <a:gd name="connsiteX6" fmla="*/ 55701 w 324643"/>
              <a:gd name="connsiteY6" fmla="*/ 17930 h 179295"/>
              <a:gd name="connsiteX7" fmla="*/ 73631 w 324643"/>
              <a:gd name="connsiteY7" fmla="*/ 35859 h 179295"/>
              <a:gd name="connsiteX8" fmla="*/ 100525 w 324643"/>
              <a:gd name="connsiteY8" fmla="*/ 44824 h 179295"/>
              <a:gd name="connsiteX9" fmla="*/ 127419 w 324643"/>
              <a:gd name="connsiteY9" fmla="*/ 62753 h 179295"/>
              <a:gd name="connsiteX10" fmla="*/ 217066 w 324643"/>
              <a:gd name="connsiteY10" fmla="*/ 53789 h 179295"/>
              <a:gd name="connsiteX11" fmla="*/ 288784 w 324643"/>
              <a:gd name="connsiteY11" fmla="*/ 35859 h 179295"/>
              <a:gd name="connsiteX12" fmla="*/ 324643 w 324643"/>
              <a:gd name="connsiteY12" fmla="*/ 8965 h 17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4643" h="179295">
                <a:moveTo>
                  <a:pt x="28807" y="179295"/>
                </a:moveTo>
                <a:cubicBezTo>
                  <a:pt x="33871" y="170854"/>
                  <a:pt x="64666" y="126875"/>
                  <a:pt x="64666" y="107577"/>
                </a:cubicBezTo>
                <a:cubicBezTo>
                  <a:pt x="64666" y="92340"/>
                  <a:pt x="63261" y="75983"/>
                  <a:pt x="55701" y="62753"/>
                </a:cubicBezTo>
                <a:cubicBezTo>
                  <a:pt x="50356" y="53398"/>
                  <a:pt x="37772" y="50800"/>
                  <a:pt x="28807" y="44824"/>
                </a:cubicBezTo>
                <a:cubicBezTo>
                  <a:pt x="25819" y="35859"/>
                  <a:pt x="24705" y="26033"/>
                  <a:pt x="19843" y="17930"/>
                </a:cubicBezTo>
                <a:cubicBezTo>
                  <a:pt x="15494" y="10682"/>
                  <a:pt x="-6539" y="0"/>
                  <a:pt x="1913" y="0"/>
                </a:cubicBezTo>
                <a:cubicBezTo>
                  <a:pt x="20812" y="0"/>
                  <a:pt x="55701" y="17930"/>
                  <a:pt x="55701" y="17930"/>
                </a:cubicBezTo>
                <a:cubicBezTo>
                  <a:pt x="61678" y="23906"/>
                  <a:pt x="66383" y="31511"/>
                  <a:pt x="73631" y="35859"/>
                </a:cubicBezTo>
                <a:cubicBezTo>
                  <a:pt x="81734" y="40721"/>
                  <a:pt x="92073" y="40598"/>
                  <a:pt x="100525" y="44824"/>
                </a:cubicBezTo>
                <a:cubicBezTo>
                  <a:pt x="110162" y="49642"/>
                  <a:pt x="118454" y="56777"/>
                  <a:pt x="127419" y="62753"/>
                </a:cubicBezTo>
                <a:cubicBezTo>
                  <a:pt x="157301" y="59765"/>
                  <a:pt x="187443" y="58726"/>
                  <a:pt x="217066" y="53789"/>
                </a:cubicBezTo>
                <a:cubicBezTo>
                  <a:pt x="241373" y="49738"/>
                  <a:pt x="288784" y="35859"/>
                  <a:pt x="288784" y="35859"/>
                </a:cubicBezTo>
                <a:cubicBezTo>
                  <a:pt x="319194" y="15586"/>
                  <a:pt x="308060" y="25548"/>
                  <a:pt x="324643" y="8965"/>
                </a:cubicBezTo>
              </a:path>
            </a:pathLst>
          </a:custGeom>
          <a:noFill/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56346" y="2854337"/>
            <a:ext cx="1332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Запятой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22584" y="3840285"/>
            <a:ext cx="5418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И,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………..,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то, так, но</a:t>
            </a:r>
          </a:p>
          <a:p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если,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хотя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…….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 , так, но </a:t>
            </a:r>
          </a:p>
        </p:txBody>
      </p:sp>
      <p:cxnSp>
        <p:nvCxnSpPr>
          <p:cNvPr id="12" name="Прямая соединительная линия 11"/>
          <p:cNvCxnSpPr>
            <a:stCxn id="10" idx="0"/>
          </p:cNvCxnSpPr>
          <p:nvPr/>
        </p:nvCxnSpPr>
        <p:spPr>
          <a:xfrm>
            <a:off x="4932040" y="3840285"/>
            <a:ext cx="1728192" cy="954107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716016" y="3840285"/>
            <a:ext cx="2232248" cy="1028875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олилиния 14"/>
          <p:cNvSpPr/>
          <p:nvPr/>
        </p:nvSpPr>
        <p:spPr>
          <a:xfrm>
            <a:off x="3347865" y="4794392"/>
            <a:ext cx="3009708" cy="710857"/>
          </a:xfrm>
          <a:custGeom>
            <a:avLst/>
            <a:gdLst>
              <a:gd name="connsiteX0" fmla="*/ 2779059 w 2779059"/>
              <a:gd name="connsiteY0" fmla="*/ 582706 h 683431"/>
              <a:gd name="connsiteX1" fmla="*/ 2734235 w 2779059"/>
              <a:gd name="connsiteY1" fmla="*/ 609600 h 683431"/>
              <a:gd name="connsiteX2" fmla="*/ 2707341 w 2779059"/>
              <a:gd name="connsiteY2" fmla="*/ 627529 h 683431"/>
              <a:gd name="connsiteX3" fmla="*/ 2644588 w 2779059"/>
              <a:gd name="connsiteY3" fmla="*/ 645459 h 683431"/>
              <a:gd name="connsiteX4" fmla="*/ 2465294 w 2779059"/>
              <a:gd name="connsiteY4" fmla="*/ 663388 h 683431"/>
              <a:gd name="connsiteX5" fmla="*/ 2061883 w 2779059"/>
              <a:gd name="connsiteY5" fmla="*/ 663388 h 683431"/>
              <a:gd name="connsiteX6" fmla="*/ 1873624 w 2779059"/>
              <a:gd name="connsiteY6" fmla="*/ 654424 h 683431"/>
              <a:gd name="connsiteX7" fmla="*/ 1685365 w 2779059"/>
              <a:gd name="connsiteY7" fmla="*/ 627529 h 683431"/>
              <a:gd name="connsiteX8" fmla="*/ 1577788 w 2779059"/>
              <a:gd name="connsiteY8" fmla="*/ 609600 h 683431"/>
              <a:gd name="connsiteX9" fmla="*/ 1541930 w 2779059"/>
              <a:gd name="connsiteY9" fmla="*/ 600635 h 683431"/>
              <a:gd name="connsiteX10" fmla="*/ 1497106 w 2779059"/>
              <a:gd name="connsiteY10" fmla="*/ 591671 h 683431"/>
              <a:gd name="connsiteX11" fmla="*/ 1461247 w 2779059"/>
              <a:gd name="connsiteY11" fmla="*/ 573741 h 683431"/>
              <a:gd name="connsiteX12" fmla="*/ 1434353 w 2779059"/>
              <a:gd name="connsiteY12" fmla="*/ 564777 h 683431"/>
              <a:gd name="connsiteX13" fmla="*/ 1416424 w 2779059"/>
              <a:gd name="connsiteY13" fmla="*/ 546847 h 683431"/>
              <a:gd name="connsiteX14" fmla="*/ 1335741 w 2779059"/>
              <a:gd name="connsiteY14" fmla="*/ 528918 h 683431"/>
              <a:gd name="connsiteX15" fmla="*/ 1317812 w 2779059"/>
              <a:gd name="connsiteY15" fmla="*/ 510988 h 683431"/>
              <a:gd name="connsiteX16" fmla="*/ 1255059 w 2779059"/>
              <a:gd name="connsiteY16" fmla="*/ 493059 h 683431"/>
              <a:gd name="connsiteX17" fmla="*/ 1219200 w 2779059"/>
              <a:gd name="connsiteY17" fmla="*/ 475129 h 683431"/>
              <a:gd name="connsiteX18" fmla="*/ 1147483 w 2779059"/>
              <a:gd name="connsiteY18" fmla="*/ 457200 h 683431"/>
              <a:gd name="connsiteX19" fmla="*/ 1084730 w 2779059"/>
              <a:gd name="connsiteY19" fmla="*/ 430306 h 683431"/>
              <a:gd name="connsiteX20" fmla="*/ 1030941 w 2779059"/>
              <a:gd name="connsiteY20" fmla="*/ 412377 h 683431"/>
              <a:gd name="connsiteX21" fmla="*/ 1004047 w 2779059"/>
              <a:gd name="connsiteY21" fmla="*/ 394447 h 683431"/>
              <a:gd name="connsiteX22" fmla="*/ 959224 w 2779059"/>
              <a:gd name="connsiteY22" fmla="*/ 385482 h 683431"/>
              <a:gd name="connsiteX23" fmla="*/ 932330 w 2779059"/>
              <a:gd name="connsiteY23" fmla="*/ 376518 h 683431"/>
              <a:gd name="connsiteX24" fmla="*/ 914400 w 2779059"/>
              <a:gd name="connsiteY24" fmla="*/ 358588 h 683431"/>
              <a:gd name="connsiteX25" fmla="*/ 824753 w 2779059"/>
              <a:gd name="connsiteY25" fmla="*/ 331694 h 683431"/>
              <a:gd name="connsiteX26" fmla="*/ 797859 w 2779059"/>
              <a:gd name="connsiteY26" fmla="*/ 322729 h 683431"/>
              <a:gd name="connsiteX27" fmla="*/ 770965 w 2779059"/>
              <a:gd name="connsiteY27" fmla="*/ 304800 h 683431"/>
              <a:gd name="connsiteX28" fmla="*/ 717177 w 2779059"/>
              <a:gd name="connsiteY28" fmla="*/ 286871 h 683431"/>
              <a:gd name="connsiteX29" fmla="*/ 663388 w 2779059"/>
              <a:gd name="connsiteY29" fmla="*/ 268941 h 683431"/>
              <a:gd name="connsiteX30" fmla="*/ 636494 w 2779059"/>
              <a:gd name="connsiteY30" fmla="*/ 259977 h 683431"/>
              <a:gd name="connsiteX31" fmla="*/ 618565 w 2779059"/>
              <a:gd name="connsiteY31" fmla="*/ 242047 h 683431"/>
              <a:gd name="connsiteX32" fmla="*/ 591671 w 2779059"/>
              <a:gd name="connsiteY32" fmla="*/ 233082 h 683431"/>
              <a:gd name="connsiteX33" fmla="*/ 528918 w 2779059"/>
              <a:gd name="connsiteY33" fmla="*/ 215153 h 683431"/>
              <a:gd name="connsiteX34" fmla="*/ 502024 w 2779059"/>
              <a:gd name="connsiteY34" fmla="*/ 197224 h 683431"/>
              <a:gd name="connsiteX35" fmla="*/ 439271 w 2779059"/>
              <a:gd name="connsiteY35" fmla="*/ 179294 h 683431"/>
              <a:gd name="connsiteX36" fmla="*/ 385483 w 2779059"/>
              <a:gd name="connsiteY36" fmla="*/ 152400 h 683431"/>
              <a:gd name="connsiteX37" fmla="*/ 358588 w 2779059"/>
              <a:gd name="connsiteY37" fmla="*/ 134471 h 683431"/>
              <a:gd name="connsiteX38" fmla="*/ 304800 w 2779059"/>
              <a:gd name="connsiteY38" fmla="*/ 116541 h 683431"/>
              <a:gd name="connsiteX39" fmla="*/ 277906 w 2779059"/>
              <a:gd name="connsiteY39" fmla="*/ 107577 h 683431"/>
              <a:gd name="connsiteX40" fmla="*/ 215153 w 2779059"/>
              <a:gd name="connsiteY40" fmla="*/ 80682 h 683431"/>
              <a:gd name="connsiteX41" fmla="*/ 179294 w 2779059"/>
              <a:gd name="connsiteY41" fmla="*/ 62753 h 683431"/>
              <a:gd name="connsiteX42" fmla="*/ 152400 w 2779059"/>
              <a:gd name="connsiteY42" fmla="*/ 53788 h 683431"/>
              <a:gd name="connsiteX43" fmla="*/ 80683 w 2779059"/>
              <a:gd name="connsiteY43" fmla="*/ 26894 h 683431"/>
              <a:gd name="connsiteX44" fmla="*/ 26894 w 2779059"/>
              <a:gd name="connsiteY44" fmla="*/ 0 h 683431"/>
              <a:gd name="connsiteX45" fmla="*/ 0 w 2779059"/>
              <a:gd name="connsiteY45" fmla="*/ 8965 h 683431"/>
              <a:gd name="connsiteX46" fmla="*/ 8965 w 2779059"/>
              <a:gd name="connsiteY46" fmla="*/ 80682 h 68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779059" h="683431">
                <a:moveTo>
                  <a:pt x="2779059" y="582706"/>
                </a:moveTo>
                <a:cubicBezTo>
                  <a:pt x="2764118" y="591671"/>
                  <a:pt x="2749011" y="600365"/>
                  <a:pt x="2734235" y="609600"/>
                </a:cubicBezTo>
                <a:cubicBezTo>
                  <a:pt x="2725099" y="615310"/>
                  <a:pt x="2716978" y="622711"/>
                  <a:pt x="2707341" y="627529"/>
                </a:cubicBezTo>
                <a:cubicBezTo>
                  <a:pt x="2695360" y="633519"/>
                  <a:pt x="2654930" y="643161"/>
                  <a:pt x="2644588" y="645459"/>
                </a:cubicBezTo>
                <a:cubicBezTo>
                  <a:pt x="2568409" y="662388"/>
                  <a:pt x="2577540" y="655906"/>
                  <a:pt x="2465294" y="663388"/>
                </a:cubicBezTo>
                <a:cubicBezTo>
                  <a:pt x="2311605" y="701811"/>
                  <a:pt x="2431166" y="675300"/>
                  <a:pt x="2061883" y="663388"/>
                </a:cubicBezTo>
                <a:cubicBezTo>
                  <a:pt x="1999092" y="661363"/>
                  <a:pt x="1936377" y="657412"/>
                  <a:pt x="1873624" y="654424"/>
                </a:cubicBezTo>
                <a:cubicBezTo>
                  <a:pt x="1764108" y="627044"/>
                  <a:pt x="1826475" y="638384"/>
                  <a:pt x="1685365" y="627529"/>
                </a:cubicBezTo>
                <a:cubicBezTo>
                  <a:pt x="1604660" y="607354"/>
                  <a:pt x="1703720" y="630589"/>
                  <a:pt x="1577788" y="609600"/>
                </a:cubicBezTo>
                <a:cubicBezTo>
                  <a:pt x="1565635" y="607574"/>
                  <a:pt x="1553957" y="603308"/>
                  <a:pt x="1541930" y="600635"/>
                </a:cubicBezTo>
                <a:cubicBezTo>
                  <a:pt x="1527056" y="597330"/>
                  <a:pt x="1512047" y="594659"/>
                  <a:pt x="1497106" y="591671"/>
                </a:cubicBezTo>
                <a:cubicBezTo>
                  <a:pt x="1485153" y="585694"/>
                  <a:pt x="1473530" y="579005"/>
                  <a:pt x="1461247" y="573741"/>
                </a:cubicBezTo>
                <a:cubicBezTo>
                  <a:pt x="1452562" y="570019"/>
                  <a:pt x="1442456" y="569639"/>
                  <a:pt x="1434353" y="564777"/>
                </a:cubicBezTo>
                <a:cubicBezTo>
                  <a:pt x="1427105" y="560428"/>
                  <a:pt x="1423984" y="550627"/>
                  <a:pt x="1416424" y="546847"/>
                </a:cubicBezTo>
                <a:cubicBezTo>
                  <a:pt x="1407981" y="542625"/>
                  <a:pt x="1340461" y="529862"/>
                  <a:pt x="1335741" y="528918"/>
                </a:cubicBezTo>
                <a:cubicBezTo>
                  <a:pt x="1329765" y="522941"/>
                  <a:pt x="1325060" y="515337"/>
                  <a:pt x="1317812" y="510988"/>
                </a:cubicBezTo>
                <a:cubicBezTo>
                  <a:pt x="1305777" y="503767"/>
                  <a:pt x="1265471" y="496963"/>
                  <a:pt x="1255059" y="493059"/>
                </a:cubicBezTo>
                <a:cubicBezTo>
                  <a:pt x="1242546" y="488366"/>
                  <a:pt x="1231483" y="480393"/>
                  <a:pt x="1219200" y="475129"/>
                </a:cubicBezTo>
                <a:cubicBezTo>
                  <a:pt x="1195085" y="464794"/>
                  <a:pt x="1173783" y="462460"/>
                  <a:pt x="1147483" y="457200"/>
                </a:cubicBezTo>
                <a:cubicBezTo>
                  <a:pt x="1115833" y="425551"/>
                  <a:pt x="1143152" y="446239"/>
                  <a:pt x="1084730" y="430306"/>
                </a:cubicBezTo>
                <a:cubicBezTo>
                  <a:pt x="1066496" y="425333"/>
                  <a:pt x="1030941" y="412377"/>
                  <a:pt x="1030941" y="412377"/>
                </a:cubicBezTo>
                <a:cubicBezTo>
                  <a:pt x="1021976" y="406400"/>
                  <a:pt x="1014135" y="398230"/>
                  <a:pt x="1004047" y="394447"/>
                </a:cubicBezTo>
                <a:cubicBezTo>
                  <a:pt x="989780" y="389097"/>
                  <a:pt x="974006" y="389177"/>
                  <a:pt x="959224" y="385482"/>
                </a:cubicBezTo>
                <a:cubicBezTo>
                  <a:pt x="950057" y="383190"/>
                  <a:pt x="941295" y="379506"/>
                  <a:pt x="932330" y="376518"/>
                </a:cubicBezTo>
                <a:cubicBezTo>
                  <a:pt x="926353" y="370541"/>
                  <a:pt x="921960" y="362368"/>
                  <a:pt x="914400" y="358588"/>
                </a:cubicBezTo>
                <a:cubicBezTo>
                  <a:pt x="885998" y="344387"/>
                  <a:pt x="854777" y="340273"/>
                  <a:pt x="824753" y="331694"/>
                </a:cubicBezTo>
                <a:cubicBezTo>
                  <a:pt x="815667" y="329098"/>
                  <a:pt x="806311" y="326955"/>
                  <a:pt x="797859" y="322729"/>
                </a:cubicBezTo>
                <a:cubicBezTo>
                  <a:pt x="788222" y="317911"/>
                  <a:pt x="780811" y="309176"/>
                  <a:pt x="770965" y="304800"/>
                </a:cubicBezTo>
                <a:cubicBezTo>
                  <a:pt x="753695" y="297124"/>
                  <a:pt x="735106" y="292847"/>
                  <a:pt x="717177" y="286871"/>
                </a:cubicBezTo>
                <a:lnTo>
                  <a:pt x="663388" y="268941"/>
                </a:lnTo>
                <a:lnTo>
                  <a:pt x="636494" y="259977"/>
                </a:lnTo>
                <a:cubicBezTo>
                  <a:pt x="630518" y="254000"/>
                  <a:pt x="625812" y="246396"/>
                  <a:pt x="618565" y="242047"/>
                </a:cubicBezTo>
                <a:cubicBezTo>
                  <a:pt x="610462" y="237185"/>
                  <a:pt x="600757" y="235678"/>
                  <a:pt x="591671" y="233082"/>
                </a:cubicBezTo>
                <a:cubicBezTo>
                  <a:pt x="578260" y="229250"/>
                  <a:pt x="543253" y="222320"/>
                  <a:pt x="528918" y="215153"/>
                </a:cubicBezTo>
                <a:cubicBezTo>
                  <a:pt x="519281" y="210335"/>
                  <a:pt x="511661" y="202042"/>
                  <a:pt x="502024" y="197224"/>
                </a:cubicBezTo>
                <a:cubicBezTo>
                  <a:pt x="489162" y="190793"/>
                  <a:pt x="450762" y="182167"/>
                  <a:pt x="439271" y="179294"/>
                </a:cubicBezTo>
                <a:cubicBezTo>
                  <a:pt x="362202" y="127915"/>
                  <a:pt x="459709" y="189512"/>
                  <a:pt x="385483" y="152400"/>
                </a:cubicBezTo>
                <a:cubicBezTo>
                  <a:pt x="375846" y="147582"/>
                  <a:pt x="368434" y="138847"/>
                  <a:pt x="358588" y="134471"/>
                </a:cubicBezTo>
                <a:cubicBezTo>
                  <a:pt x="341318" y="126795"/>
                  <a:pt x="322729" y="122517"/>
                  <a:pt x="304800" y="116541"/>
                </a:cubicBezTo>
                <a:lnTo>
                  <a:pt x="277906" y="107577"/>
                </a:lnTo>
                <a:cubicBezTo>
                  <a:pt x="223407" y="71243"/>
                  <a:pt x="281309" y="105490"/>
                  <a:pt x="215153" y="80682"/>
                </a:cubicBezTo>
                <a:cubicBezTo>
                  <a:pt x="202640" y="75990"/>
                  <a:pt x="191577" y="68017"/>
                  <a:pt x="179294" y="62753"/>
                </a:cubicBezTo>
                <a:cubicBezTo>
                  <a:pt x="170608" y="59031"/>
                  <a:pt x="161086" y="57510"/>
                  <a:pt x="152400" y="53788"/>
                </a:cubicBezTo>
                <a:cubicBezTo>
                  <a:pt x="86771" y="25661"/>
                  <a:pt x="146792" y="43422"/>
                  <a:pt x="80683" y="26894"/>
                </a:cubicBezTo>
                <a:cubicBezTo>
                  <a:pt x="67087" y="17830"/>
                  <a:pt x="45450" y="0"/>
                  <a:pt x="26894" y="0"/>
                </a:cubicBezTo>
                <a:cubicBezTo>
                  <a:pt x="17444" y="0"/>
                  <a:pt x="8965" y="5977"/>
                  <a:pt x="0" y="8965"/>
                </a:cubicBezTo>
                <a:cubicBezTo>
                  <a:pt x="13690" y="50033"/>
                  <a:pt x="8965" y="26409"/>
                  <a:pt x="8965" y="80682"/>
                </a:cubicBezTo>
              </a:path>
            </a:pathLst>
          </a:custGeom>
          <a:noFill/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716016" y="486916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то, так, но  </a:t>
            </a:r>
            <a:r>
              <a:rPr lang="ru-RU" sz="20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</a:p>
        </p:txBody>
      </p:sp>
      <p:sp>
        <p:nvSpPr>
          <p:cNvPr id="17" name="Полилиния 16"/>
          <p:cNvSpPr/>
          <p:nvPr/>
        </p:nvSpPr>
        <p:spPr>
          <a:xfrm>
            <a:off x="3306979" y="4744325"/>
            <a:ext cx="324643" cy="179295"/>
          </a:xfrm>
          <a:custGeom>
            <a:avLst/>
            <a:gdLst>
              <a:gd name="connsiteX0" fmla="*/ 28807 w 324643"/>
              <a:gd name="connsiteY0" fmla="*/ 179295 h 179295"/>
              <a:gd name="connsiteX1" fmla="*/ 64666 w 324643"/>
              <a:gd name="connsiteY1" fmla="*/ 107577 h 179295"/>
              <a:gd name="connsiteX2" fmla="*/ 55701 w 324643"/>
              <a:gd name="connsiteY2" fmla="*/ 62753 h 179295"/>
              <a:gd name="connsiteX3" fmla="*/ 28807 w 324643"/>
              <a:gd name="connsiteY3" fmla="*/ 44824 h 179295"/>
              <a:gd name="connsiteX4" fmla="*/ 19843 w 324643"/>
              <a:gd name="connsiteY4" fmla="*/ 17930 h 179295"/>
              <a:gd name="connsiteX5" fmla="*/ 1913 w 324643"/>
              <a:gd name="connsiteY5" fmla="*/ 0 h 179295"/>
              <a:gd name="connsiteX6" fmla="*/ 55701 w 324643"/>
              <a:gd name="connsiteY6" fmla="*/ 17930 h 179295"/>
              <a:gd name="connsiteX7" fmla="*/ 73631 w 324643"/>
              <a:gd name="connsiteY7" fmla="*/ 35859 h 179295"/>
              <a:gd name="connsiteX8" fmla="*/ 100525 w 324643"/>
              <a:gd name="connsiteY8" fmla="*/ 44824 h 179295"/>
              <a:gd name="connsiteX9" fmla="*/ 127419 w 324643"/>
              <a:gd name="connsiteY9" fmla="*/ 62753 h 179295"/>
              <a:gd name="connsiteX10" fmla="*/ 217066 w 324643"/>
              <a:gd name="connsiteY10" fmla="*/ 53789 h 179295"/>
              <a:gd name="connsiteX11" fmla="*/ 288784 w 324643"/>
              <a:gd name="connsiteY11" fmla="*/ 35859 h 179295"/>
              <a:gd name="connsiteX12" fmla="*/ 324643 w 324643"/>
              <a:gd name="connsiteY12" fmla="*/ 8965 h 17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4643" h="179295">
                <a:moveTo>
                  <a:pt x="28807" y="179295"/>
                </a:moveTo>
                <a:cubicBezTo>
                  <a:pt x="33871" y="170854"/>
                  <a:pt x="64666" y="126875"/>
                  <a:pt x="64666" y="107577"/>
                </a:cubicBezTo>
                <a:cubicBezTo>
                  <a:pt x="64666" y="92340"/>
                  <a:pt x="63261" y="75983"/>
                  <a:pt x="55701" y="62753"/>
                </a:cubicBezTo>
                <a:cubicBezTo>
                  <a:pt x="50356" y="53398"/>
                  <a:pt x="37772" y="50800"/>
                  <a:pt x="28807" y="44824"/>
                </a:cubicBezTo>
                <a:cubicBezTo>
                  <a:pt x="25819" y="35859"/>
                  <a:pt x="24705" y="26033"/>
                  <a:pt x="19843" y="17930"/>
                </a:cubicBezTo>
                <a:cubicBezTo>
                  <a:pt x="15494" y="10682"/>
                  <a:pt x="-6539" y="0"/>
                  <a:pt x="1913" y="0"/>
                </a:cubicBezTo>
                <a:cubicBezTo>
                  <a:pt x="20812" y="0"/>
                  <a:pt x="55701" y="17930"/>
                  <a:pt x="55701" y="17930"/>
                </a:cubicBezTo>
                <a:cubicBezTo>
                  <a:pt x="61678" y="23906"/>
                  <a:pt x="66383" y="31511"/>
                  <a:pt x="73631" y="35859"/>
                </a:cubicBezTo>
                <a:cubicBezTo>
                  <a:pt x="81734" y="40721"/>
                  <a:pt x="92073" y="40598"/>
                  <a:pt x="100525" y="44824"/>
                </a:cubicBezTo>
                <a:cubicBezTo>
                  <a:pt x="110162" y="49642"/>
                  <a:pt x="118454" y="56777"/>
                  <a:pt x="127419" y="62753"/>
                </a:cubicBezTo>
                <a:cubicBezTo>
                  <a:pt x="157301" y="59765"/>
                  <a:pt x="187443" y="58726"/>
                  <a:pt x="217066" y="53789"/>
                </a:cubicBezTo>
                <a:cubicBezTo>
                  <a:pt x="241373" y="49738"/>
                  <a:pt x="288784" y="35859"/>
                  <a:pt x="288784" y="35859"/>
                </a:cubicBezTo>
                <a:cubicBezTo>
                  <a:pt x="319194" y="15586"/>
                  <a:pt x="308060" y="25548"/>
                  <a:pt x="324643" y="8965"/>
                </a:cubicBezTo>
              </a:path>
            </a:pathLst>
          </a:custGeom>
          <a:noFill/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729593" y="4964977"/>
            <a:ext cx="1462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</a:t>
            </a: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</a:p>
        </p:txBody>
      </p:sp>
    </p:spTree>
    <p:extLst>
      <p:ext uri="{BB962C8B-B14F-4D97-AF65-F5344CB8AC3E}">
        <p14:creationId xmlns:p14="http://schemas.microsoft.com/office/powerpoint/2010/main" val="15552948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827088" y="188913"/>
            <a:ext cx="7632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СПП с несколькими придаточными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323850" y="620713"/>
            <a:ext cx="8640763" cy="3603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1. Последовательная связь</a:t>
            </a:r>
          </a:p>
        </p:txBody>
      </p:sp>
      <p:sp>
        <p:nvSpPr>
          <p:cNvPr id="41992" name="AutoShape 8"/>
          <p:cNvSpPr>
            <a:spLocks/>
          </p:cNvSpPr>
          <p:nvPr/>
        </p:nvSpPr>
        <p:spPr bwMode="auto">
          <a:xfrm>
            <a:off x="539750" y="1412875"/>
            <a:ext cx="215900" cy="792163"/>
          </a:xfrm>
          <a:prstGeom prst="leftBracket">
            <a:avLst>
              <a:gd name="adj" fmla="val 30576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331913" y="1412875"/>
            <a:ext cx="215900" cy="792163"/>
          </a:xfrm>
          <a:prstGeom prst="rightBracket">
            <a:avLst>
              <a:gd name="adj" fmla="val 30576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1547813" y="1773238"/>
            <a:ext cx="3603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sp>
        <p:nvSpPr>
          <p:cNvPr id="41995" name="Freeform 11"/>
          <p:cNvSpPr>
            <a:spLocks/>
          </p:cNvSpPr>
          <p:nvPr/>
        </p:nvSpPr>
        <p:spPr bwMode="auto">
          <a:xfrm>
            <a:off x="1908175" y="1412875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6" name="Freeform 12"/>
          <p:cNvSpPr>
            <a:spLocks/>
          </p:cNvSpPr>
          <p:nvPr/>
        </p:nvSpPr>
        <p:spPr bwMode="auto">
          <a:xfrm>
            <a:off x="2987675" y="1412875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3203575" y="1844675"/>
            <a:ext cx="360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sp>
        <p:nvSpPr>
          <p:cNvPr id="41998" name="Freeform 14"/>
          <p:cNvSpPr>
            <a:spLocks/>
          </p:cNvSpPr>
          <p:nvPr/>
        </p:nvSpPr>
        <p:spPr bwMode="auto">
          <a:xfrm>
            <a:off x="3419475" y="1412875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99" name="Freeform 15"/>
          <p:cNvSpPr>
            <a:spLocks/>
          </p:cNvSpPr>
          <p:nvPr/>
        </p:nvSpPr>
        <p:spPr bwMode="auto">
          <a:xfrm>
            <a:off x="4211638" y="1412875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4500563" y="1773238"/>
            <a:ext cx="358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2001" name="Freeform 17"/>
          <p:cNvSpPr>
            <a:spLocks/>
          </p:cNvSpPr>
          <p:nvPr/>
        </p:nvSpPr>
        <p:spPr bwMode="auto">
          <a:xfrm>
            <a:off x="1084263" y="1279525"/>
            <a:ext cx="1400175" cy="314325"/>
          </a:xfrm>
          <a:custGeom>
            <a:avLst/>
            <a:gdLst>
              <a:gd name="T0" fmla="*/ 0 w 882"/>
              <a:gd name="T1" fmla="*/ 149 h 198"/>
              <a:gd name="T2" fmla="*/ 140 w 882"/>
              <a:gd name="T3" fmla="*/ 42 h 198"/>
              <a:gd name="T4" fmla="*/ 255 w 882"/>
              <a:gd name="T5" fmla="*/ 0 h 198"/>
              <a:gd name="T6" fmla="*/ 666 w 882"/>
              <a:gd name="T7" fmla="*/ 42 h 198"/>
              <a:gd name="T8" fmla="*/ 691 w 882"/>
              <a:gd name="T9" fmla="*/ 58 h 198"/>
              <a:gd name="T10" fmla="*/ 741 w 882"/>
              <a:gd name="T11" fmla="*/ 74 h 198"/>
              <a:gd name="T12" fmla="*/ 782 w 882"/>
              <a:gd name="T13" fmla="*/ 99 h 198"/>
              <a:gd name="T14" fmla="*/ 856 w 882"/>
              <a:gd name="T15" fmla="*/ 165 h 198"/>
              <a:gd name="T16" fmla="*/ 880 w 882"/>
              <a:gd name="T17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198">
                <a:moveTo>
                  <a:pt x="0" y="149"/>
                </a:moveTo>
                <a:cubicBezTo>
                  <a:pt x="40" y="107"/>
                  <a:pt x="84" y="60"/>
                  <a:pt x="140" y="42"/>
                </a:cubicBezTo>
                <a:cubicBezTo>
                  <a:pt x="177" y="17"/>
                  <a:pt x="214" y="15"/>
                  <a:pt x="255" y="0"/>
                </a:cubicBezTo>
                <a:cubicBezTo>
                  <a:pt x="416" y="5"/>
                  <a:pt x="524" y="2"/>
                  <a:pt x="666" y="42"/>
                </a:cubicBezTo>
                <a:cubicBezTo>
                  <a:pt x="674" y="47"/>
                  <a:pt x="682" y="54"/>
                  <a:pt x="691" y="58"/>
                </a:cubicBezTo>
                <a:cubicBezTo>
                  <a:pt x="707" y="65"/>
                  <a:pt x="741" y="74"/>
                  <a:pt x="741" y="74"/>
                </a:cubicBezTo>
                <a:cubicBezTo>
                  <a:pt x="781" y="117"/>
                  <a:pt x="729" y="67"/>
                  <a:pt x="782" y="99"/>
                </a:cubicBezTo>
                <a:cubicBezTo>
                  <a:pt x="806" y="114"/>
                  <a:pt x="835" y="144"/>
                  <a:pt x="856" y="165"/>
                </a:cubicBezTo>
                <a:cubicBezTo>
                  <a:pt x="882" y="191"/>
                  <a:pt x="880" y="179"/>
                  <a:pt x="880" y="19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3" name="Freeform 19"/>
          <p:cNvSpPr>
            <a:spLocks/>
          </p:cNvSpPr>
          <p:nvPr/>
        </p:nvSpPr>
        <p:spPr bwMode="auto">
          <a:xfrm>
            <a:off x="2325688" y="1384300"/>
            <a:ext cx="180975" cy="307975"/>
          </a:xfrm>
          <a:custGeom>
            <a:avLst/>
            <a:gdLst>
              <a:gd name="T0" fmla="*/ 66 w 114"/>
              <a:gd name="T1" fmla="*/ 0 h 194"/>
              <a:gd name="T2" fmla="*/ 98 w 114"/>
              <a:gd name="T3" fmla="*/ 148 h 194"/>
              <a:gd name="T4" fmla="*/ 98 w 114"/>
              <a:gd name="T5" fmla="*/ 124 h 194"/>
              <a:gd name="T6" fmla="*/ 0 w 114"/>
              <a:gd name="T7" fmla="*/ 14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" h="194">
                <a:moveTo>
                  <a:pt x="66" y="0"/>
                </a:moveTo>
                <a:cubicBezTo>
                  <a:pt x="73" y="52"/>
                  <a:pt x="81" y="98"/>
                  <a:pt x="98" y="148"/>
                </a:cubicBezTo>
                <a:cubicBezTo>
                  <a:pt x="114" y="194"/>
                  <a:pt x="107" y="171"/>
                  <a:pt x="98" y="124"/>
                </a:cubicBezTo>
                <a:cubicBezTo>
                  <a:pt x="64" y="130"/>
                  <a:pt x="31" y="133"/>
                  <a:pt x="0" y="14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4" name="Freeform 20"/>
          <p:cNvSpPr>
            <a:spLocks/>
          </p:cNvSpPr>
          <p:nvPr/>
        </p:nvSpPr>
        <p:spPr bwMode="auto">
          <a:xfrm>
            <a:off x="2703513" y="1196975"/>
            <a:ext cx="1306512" cy="449263"/>
          </a:xfrm>
          <a:custGeom>
            <a:avLst/>
            <a:gdLst>
              <a:gd name="T0" fmla="*/ 0 w 823"/>
              <a:gd name="T1" fmla="*/ 183 h 224"/>
              <a:gd name="T2" fmla="*/ 74 w 823"/>
              <a:gd name="T3" fmla="*/ 76 h 224"/>
              <a:gd name="T4" fmla="*/ 91 w 823"/>
              <a:gd name="T5" fmla="*/ 59 h 224"/>
              <a:gd name="T6" fmla="*/ 313 w 823"/>
              <a:gd name="T7" fmla="*/ 26 h 224"/>
              <a:gd name="T8" fmla="*/ 568 w 823"/>
              <a:gd name="T9" fmla="*/ 35 h 224"/>
              <a:gd name="T10" fmla="*/ 650 w 823"/>
              <a:gd name="T11" fmla="*/ 59 h 224"/>
              <a:gd name="T12" fmla="*/ 716 w 823"/>
              <a:gd name="T13" fmla="*/ 100 h 224"/>
              <a:gd name="T14" fmla="*/ 790 w 823"/>
              <a:gd name="T15" fmla="*/ 174 h 224"/>
              <a:gd name="T16" fmla="*/ 823 w 823"/>
              <a:gd name="T17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23" h="224">
                <a:moveTo>
                  <a:pt x="0" y="183"/>
                </a:moveTo>
                <a:cubicBezTo>
                  <a:pt x="18" y="132"/>
                  <a:pt x="32" y="110"/>
                  <a:pt x="74" y="76"/>
                </a:cubicBezTo>
                <a:cubicBezTo>
                  <a:pt x="80" y="71"/>
                  <a:pt x="83" y="62"/>
                  <a:pt x="91" y="59"/>
                </a:cubicBezTo>
                <a:cubicBezTo>
                  <a:pt x="154" y="38"/>
                  <a:pt x="251" y="31"/>
                  <a:pt x="313" y="26"/>
                </a:cubicBezTo>
                <a:cubicBezTo>
                  <a:pt x="394" y="0"/>
                  <a:pt x="485" y="20"/>
                  <a:pt x="568" y="35"/>
                </a:cubicBezTo>
                <a:cubicBezTo>
                  <a:pt x="596" y="40"/>
                  <a:pt x="650" y="59"/>
                  <a:pt x="650" y="59"/>
                </a:cubicBezTo>
                <a:cubicBezTo>
                  <a:pt x="671" y="80"/>
                  <a:pt x="693" y="81"/>
                  <a:pt x="716" y="100"/>
                </a:cubicBezTo>
                <a:cubicBezTo>
                  <a:pt x="745" y="123"/>
                  <a:pt x="767" y="145"/>
                  <a:pt x="790" y="174"/>
                </a:cubicBezTo>
                <a:cubicBezTo>
                  <a:pt x="803" y="190"/>
                  <a:pt x="823" y="201"/>
                  <a:pt x="823" y="22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5" name="Freeform 21"/>
          <p:cNvSpPr>
            <a:spLocks/>
          </p:cNvSpPr>
          <p:nvPr/>
        </p:nvSpPr>
        <p:spPr bwMode="auto">
          <a:xfrm>
            <a:off x="3867150" y="1501775"/>
            <a:ext cx="207963" cy="182563"/>
          </a:xfrm>
          <a:custGeom>
            <a:avLst/>
            <a:gdLst>
              <a:gd name="T0" fmla="*/ 0 w 131"/>
              <a:gd name="T1" fmla="*/ 50 h 115"/>
              <a:gd name="T2" fmla="*/ 98 w 131"/>
              <a:gd name="T3" fmla="*/ 115 h 115"/>
              <a:gd name="T4" fmla="*/ 131 w 131"/>
              <a:gd name="T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115">
                <a:moveTo>
                  <a:pt x="0" y="50"/>
                </a:moveTo>
                <a:cubicBezTo>
                  <a:pt x="50" y="60"/>
                  <a:pt x="70" y="73"/>
                  <a:pt x="98" y="115"/>
                </a:cubicBezTo>
                <a:cubicBezTo>
                  <a:pt x="111" y="80"/>
                  <a:pt x="131" y="38"/>
                  <a:pt x="131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323850" y="2420938"/>
            <a:ext cx="8496300" cy="43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20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2.Однородная связь</a:t>
            </a:r>
          </a:p>
        </p:txBody>
      </p:sp>
      <p:sp>
        <p:nvSpPr>
          <p:cNvPr id="42007" name="AutoShape 23"/>
          <p:cNvSpPr>
            <a:spLocks noChangeArrowheads="1"/>
          </p:cNvSpPr>
          <p:nvPr/>
        </p:nvSpPr>
        <p:spPr bwMode="auto">
          <a:xfrm>
            <a:off x="539750" y="3644900"/>
            <a:ext cx="1008063" cy="720725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1547813" y="3933825"/>
            <a:ext cx="358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sp>
        <p:nvSpPr>
          <p:cNvPr id="42010" name="Freeform 26"/>
          <p:cNvSpPr>
            <a:spLocks/>
          </p:cNvSpPr>
          <p:nvPr/>
        </p:nvSpPr>
        <p:spPr bwMode="auto">
          <a:xfrm>
            <a:off x="1908175" y="3573463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11" name="Freeform 27"/>
          <p:cNvSpPr>
            <a:spLocks/>
          </p:cNvSpPr>
          <p:nvPr/>
        </p:nvSpPr>
        <p:spPr bwMode="auto">
          <a:xfrm>
            <a:off x="3276600" y="3573463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3348038" y="3933825"/>
            <a:ext cx="3603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sp>
        <p:nvSpPr>
          <p:cNvPr id="42013" name="Freeform 29"/>
          <p:cNvSpPr>
            <a:spLocks/>
          </p:cNvSpPr>
          <p:nvPr/>
        </p:nvSpPr>
        <p:spPr bwMode="auto">
          <a:xfrm>
            <a:off x="3635375" y="3573463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14" name="Freeform 30"/>
          <p:cNvSpPr>
            <a:spLocks/>
          </p:cNvSpPr>
          <p:nvPr/>
        </p:nvSpPr>
        <p:spPr bwMode="auto">
          <a:xfrm>
            <a:off x="5003800" y="3573463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5219700" y="3860800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2016" name="Freeform 32"/>
          <p:cNvSpPr>
            <a:spLocks/>
          </p:cNvSpPr>
          <p:nvPr/>
        </p:nvSpPr>
        <p:spPr bwMode="auto">
          <a:xfrm>
            <a:off x="1101725" y="3462338"/>
            <a:ext cx="1446213" cy="276225"/>
          </a:xfrm>
          <a:custGeom>
            <a:avLst/>
            <a:gdLst>
              <a:gd name="T0" fmla="*/ 14 w 911"/>
              <a:gd name="T1" fmla="*/ 164 h 174"/>
              <a:gd name="T2" fmla="*/ 55 w 911"/>
              <a:gd name="T3" fmla="*/ 131 h 174"/>
              <a:gd name="T4" fmla="*/ 88 w 911"/>
              <a:gd name="T5" fmla="*/ 90 h 174"/>
              <a:gd name="T6" fmla="*/ 236 w 911"/>
              <a:gd name="T7" fmla="*/ 41 h 174"/>
              <a:gd name="T8" fmla="*/ 359 w 911"/>
              <a:gd name="T9" fmla="*/ 0 h 174"/>
              <a:gd name="T10" fmla="*/ 647 w 911"/>
              <a:gd name="T11" fmla="*/ 8 h 174"/>
              <a:gd name="T12" fmla="*/ 738 w 911"/>
              <a:gd name="T13" fmla="*/ 32 h 174"/>
              <a:gd name="T14" fmla="*/ 762 w 911"/>
              <a:gd name="T15" fmla="*/ 49 h 174"/>
              <a:gd name="T16" fmla="*/ 787 w 911"/>
              <a:gd name="T17" fmla="*/ 57 h 174"/>
              <a:gd name="T18" fmla="*/ 804 w 911"/>
              <a:gd name="T19" fmla="*/ 74 h 174"/>
              <a:gd name="T20" fmla="*/ 853 w 911"/>
              <a:gd name="T21" fmla="*/ 98 h 174"/>
              <a:gd name="T22" fmla="*/ 911 w 911"/>
              <a:gd name="T23" fmla="*/ 15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11" h="174">
                <a:moveTo>
                  <a:pt x="14" y="164"/>
                </a:moveTo>
                <a:cubicBezTo>
                  <a:pt x="58" y="96"/>
                  <a:pt x="0" y="174"/>
                  <a:pt x="55" y="131"/>
                </a:cubicBezTo>
                <a:cubicBezTo>
                  <a:pt x="77" y="114"/>
                  <a:pt x="63" y="103"/>
                  <a:pt x="88" y="90"/>
                </a:cubicBezTo>
                <a:cubicBezTo>
                  <a:pt x="133" y="68"/>
                  <a:pt x="188" y="56"/>
                  <a:pt x="236" y="41"/>
                </a:cubicBezTo>
                <a:cubicBezTo>
                  <a:pt x="282" y="26"/>
                  <a:pt x="311" y="8"/>
                  <a:pt x="359" y="0"/>
                </a:cubicBezTo>
                <a:cubicBezTo>
                  <a:pt x="455" y="3"/>
                  <a:pt x="551" y="3"/>
                  <a:pt x="647" y="8"/>
                </a:cubicBezTo>
                <a:cubicBezTo>
                  <a:pt x="678" y="10"/>
                  <a:pt x="738" y="32"/>
                  <a:pt x="738" y="32"/>
                </a:cubicBezTo>
                <a:cubicBezTo>
                  <a:pt x="746" y="38"/>
                  <a:pt x="753" y="45"/>
                  <a:pt x="762" y="49"/>
                </a:cubicBezTo>
                <a:cubicBezTo>
                  <a:pt x="770" y="53"/>
                  <a:pt x="779" y="53"/>
                  <a:pt x="787" y="57"/>
                </a:cubicBezTo>
                <a:cubicBezTo>
                  <a:pt x="794" y="61"/>
                  <a:pt x="797" y="70"/>
                  <a:pt x="804" y="74"/>
                </a:cubicBezTo>
                <a:cubicBezTo>
                  <a:pt x="862" y="109"/>
                  <a:pt x="793" y="49"/>
                  <a:pt x="853" y="98"/>
                </a:cubicBezTo>
                <a:cubicBezTo>
                  <a:pt x="874" y="115"/>
                  <a:pt x="891" y="138"/>
                  <a:pt x="911" y="15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17" name="Freeform 33"/>
          <p:cNvSpPr>
            <a:spLocks/>
          </p:cNvSpPr>
          <p:nvPr/>
        </p:nvSpPr>
        <p:spPr bwMode="auto">
          <a:xfrm>
            <a:off x="2430463" y="3592513"/>
            <a:ext cx="187325" cy="212725"/>
          </a:xfrm>
          <a:custGeom>
            <a:avLst/>
            <a:gdLst>
              <a:gd name="T0" fmla="*/ 90 w 118"/>
              <a:gd name="T1" fmla="*/ 0 h 134"/>
              <a:gd name="T2" fmla="*/ 0 w 118"/>
              <a:gd name="T3" fmla="*/ 107 h 13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8" h="134">
                <a:moveTo>
                  <a:pt x="90" y="0"/>
                </a:moveTo>
                <a:cubicBezTo>
                  <a:pt x="80" y="134"/>
                  <a:pt x="118" y="107"/>
                  <a:pt x="0" y="107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18" name="Freeform 34"/>
          <p:cNvSpPr>
            <a:spLocks/>
          </p:cNvSpPr>
          <p:nvPr/>
        </p:nvSpPr>
        <p:spPr bwMode="auto">
          <a:xfrm>
            <a:off x="827088" y="3068638"/>
            <a:ext cx="3157537" cy="647700"/>
          </a:xfrm>
          <a:custGeom>
            <a:avLst/>
            <a:gdLst>
              <a:gd name="T0" fmla="*/ 0 w 1802"/>
              <a:gd name="T1" fmla="*/ 214 h 214"/>
              <a:gd name="T2" fmla="*/ 41 w 1802"/>
              <a:gd name="T3" fmla="*/ 181 h 214"/>
              <a:gd name="T4" fmla="*/ 123 w 1802"/>
              <a:gd name="T5" fmla="*/ 148 h 214"/>
              <a:gd name="T6" fmla="*/ 353 w 1802"/>
              <a:gd name="T7" fmla="*/ 74 h 214"/>
              <a:gd name="T8" fmla="*/ 403 w 1802"/>
              <a:gd name="T9" fmla="*/ 50 h 214"/>
              <a:gd name="T10" fmla="*/ 551 w 1802"/>
              <a:gd name="T11" fmla="*/ 0 h 214"/>
              <a:gd name="T12" fmla="*/ 1292 w 1802"/>
              <a:gd name="T13" fmla="*/ 8 h 214"/>
              <a:gd name="T14" fmla="*/ 1538 w 1802"/>
              <a:gd name="T15" fmla="*/ 74 h 214"/>
              <a:gd name="T16" fmla="*/ 1563 w 1802"/>
              <a:gd name="T17" fmla="*/ 91 h 214"/>
              <a:gd name="T18" fmla="*/ 1612 w 1802"/>
              <a:gd name="T19" fmla="*/ 107 h 214"/>
              <a:gd name="T20" fmla="*/ 1695 w 1802"/>
              <a:gd name="T21" fmla="*/ 140 h 214"/>
              <a:gd name="T22" fmla="*/ 1736 w 1802"/>
              <a:gd name="T23" fmla="*/ 173 h 214"/>
              <a:gd name="T24" fmla="*/ 1785 w 1802"/>
              <a:gd name="T25" fmla="*/ 189 h 214"/>
              <a:gd name="T26" fmla="*/ 1802 w 1802"/>
              <a:gd name="T27" fmla="*/ 206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02" h="214">
                <a:moveTo>
                  <a:pt x="0" y="214"/>
                </a:moveTo>
                <a:cubicBezTo>
                  <a:pt x="15" y="204"/>
                  <a:pt x="26" y="191"/>
                  <a:pt x="41" y="181"/>
                </a:cubicBezTo>
                <a:cubicBezTo>
                  <a:pt x="62" y="167"/>
                  <a:pt x="101" y="156"/>
                  <a:pt x="123" y="148"/>
                </a:cubicBezTo>
                <a:cubicBezTo>
                  <a:pt x="199" y="122"/>
                  <a:pt x="275" y="96"/>
                  <a:pt x="353" y="74"/>
                </a:cubicBezTo>
                <a:cubicBezTo>
                  <a:pt x="413" y="57"/>
                  <a:pt x="342" y="77"/>
                  <a:pt x="403" y="50"/>
                </a:cubicBezTo>
                <a:cubicBezTo>
                  <a:pt x="449" y="29"/>
                  <a:pt x="503" y="15"/>
                  <a:pt x="551" y="0"/>
                </a:cubicBezTo>
                <a:cubicBezTo>
                  <a:pt x="798" y="3"/>
                  <a:pt x="1045" y="3"/>
                  <a:pt x="1292" y="8"/>
                </a:cubicBezTo>
                <a:cubicBezTo>
                  <a:pt x="1337" y="9"/>
                  <a:pt x="1486" y="61"/>
                  <a:pt x="1538" y="74"/>
                </a:cubicBezTo>
                <a:cubicBezTo>
                  <a:pt x="1546" y="80"/>
                  <a:pt x="1554" y="87"/>
                  <a:pt x="1563" y="91"/>
                </a:cubicBezTo>
                <a:cubicBezTo>
                  <a:pt x="1579" y="98"/>
                  <a:pt x="1612" y="107"/>
                  <a:pt x="1612" y="107"/>
                </a:cubicBezTo>
                <a:cubicBezTo>
                  <a:pt x="1639" y="125"/>
                  <a:pt x="1664" y="130"/>
                  <a:pt x="1695" y="140"/>
                </a:cubicBezTo>
                <a:cubicBezTo>
                  <a:pt x="1710" y="156"/>
                  <a:pt x="1715" y="164"/>
                  <a:pt x="1736" y="173"/>
                </a:cubicBezTo>
                <a:cubicBezTo>
                  <a:pt x="1752" y="180"/>
                  <a:pt x="1785" y="189"/>
                  <a:pt x="1785" y="189"/>
                </a:cubicBezTo>
                <a:cubicBezTo>
                  <a:pt x="1791" y="195"/>
                  <a:pt x="1802" y="206"/>
                  <a:pt x="1802" y="20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19" name="Freeform 35"/>
          <p:cNvSpPr>
            <a:spLocks/>
          </p:cNvSpPr>
          <p:nvPr/>
        </p:nvSpPr>
        <p:spPr bwMode="auto">
          <a:xfrm>
            <a:off x="3852863" y="3540125"/>
            <a:ext cx="144462" cy="209550"/>
          </a:xfrm>
          <a:custGeom>
            <a:avLst/>
            <a:gdLst>
              <a:gd name="T0" fmla="*/ 66 w 91"/>
              <a:gd name="T1" fmla="*/ 0 h 132"/>
              <a:gd name="T2" fmla="*/ 91 w 91"/>
              <a:gd name="T3" fmla="*/ 99 h 132"/>
              <a:gd name="T4" fmla="*/ 0 w 91"/>
              <a:gd name="T5" fmla="*/ 11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32">
                <a:moveTo>
                  <a:pt x="66" y="0"/>
                </a:moveTo>
                <a:cubicBezTo>
                  <a:pt x="74" y="33"/>
                  <a:pt x="83" y="66"/>
                  <a:pt x="91" y="99"/>
                </a:cubicBezTo>
                <a:cubicBezTo>
                  <a:pt x="56" y="132"/>
                  <a:pt x="82" y="115"/>
                  <a:pt x="0" y="115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20" name="Text Box 36"/>
          <p:cNvSpPr txBox="1">
            <a:spLocks noChangeArrowheads="1"/>
          </p:cNvSpPr>
          <p:nvPr/>
        </p:nvSpPr>
        <p:spPr bwMode="auto">
          <a:xfrm>
            <a:off x="1476375" y="3141663"/>
            <a:ext cx="1439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какой?</a:t>
            </a:r>
          </a:p>
        </p:txBody>
      </p:sp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3203575" y="292417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какой?</a:t>
            </a:r>
          </a:p>
        </p:txBody>
      </p:sp>
      <p:sp>
        <p:nvSpPr>
          <p:cNvPr id="42022" name="Text Box 38"/>
          <p:cNvSpPr txBox="1">
            <a:spLocks noChangeArrowheads="1"/>
          </p:cNvSpPr>
          <p:nvPr/>
        </p:nvSpPr>
        <p:spPr bwMode="auto">
          <a:xfrm>
            <a:off x="1979613" y="393382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который</a:t>
            </a:r>
          </a:p>
        </p:txBody>
      </p:sp>
      <p:sp>
        <p:nvSpPr>
          <p:cNvPr id="42023" name="Text Box 39"/>
          <p:cNvSpPr txBox="1">
            <a:spLocks noChangeArrowheads="1"/>
          </p:cNvSpPr>
          <p:nvPr/>
        </p:nvSpPr>
        <p:spPr bwMode="auto">
          <a:xfrm>
            <a:off x="3779838" y="3933825"/>
            <a:ext cx="1441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который</a:t>
            </a:r>
          </a:p>
        </p:txBody>
      </p:sp>
      <p:sp>
        <p:nvSpPr>
          <p:cNvPr id="42024" name="AutoShape 40"/>
          <p:cNvSpPr>
            <a:spLocks noChangeArrowheads="1"/>
          </p:cNvSpPr>
          <p:nvPr/>
        </p:nvSpPr>
        <p:spPr bwMode="auto">
          <a:xfrm>
            <a:off x="539750" y="4868863"/>
            <a:ext cx="914400" cy="720725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25" name="Text Box 41"/>
          <p:cNvSpPr txBox="1">
            <a:spLocks noChangeArrowheads="1"/>
          </p:cNvSpPr>
          <p:nvPr/>
        </p:nvSpPr>
        <p:spPr bwMode="auto">
          <a:xfrm>
            <a:off x="1476375" y="5084763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sp>
        <p:nvSpPr>
          <p:cNvPr id="42026" name="Freeform 42"/>
          <p:cNvSpPr>
            <a:spLocks/>
          </p:cNvSpPr>
          <p:nvPr/>
        </p:nvSpPr>
        <p:spPr bwMode="auto">
          <a:xfrm>
            <a:off x="1763713" y="4868863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27" name="Freeform 43"/>
          <p:cNvSpPr>
            <a:spLocks/>
          </p:cNvSpPr>
          <p:nvPr/>
        </p:nvSpPr>
        <p:spPr bwMode="auto">
          <a:xfrm>
            <a:off x="3059113" y="4868863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28" name="Freeform 44"/>
          <p:cNvSpPr>
            <a:spLocks/>
          </p:cNvSpPr>
          <p:nvPr/>
        </p:nvSpPr>
        <p:spPr bwMode="auto">
          <a:xfrm>
            <a:off x="3708400" y="4868863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29" name="Freeform 45"/>
          <p:cNvSpPr>
            <a:spLocks/>
          </p:cNvSpPr>
          <p:nvPr/>
        </p:nvSpPr>
        <p:spPr bwMode="auto">
          <a:xfrm>
            <a:off x="5148263" y="4868863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30" name="Text Box 46"/>
          <p:cNvSpPr txBox="1">
            <a:spLocks noChangeArrowheads="1"/>
          </p:cNvSpPr>
          <p:nvPr/>
        </p:nvSpPr>
        <p:spPr bwMode="auto">
          <a:xfrm>
            <a:off x="3276600" y="5229225"/>
            <a:ext cx="43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2031" name="Text Box 47"/>
          <p:cNvSpPr txBox="1">
            <a:spLocks noChangeArrowheads="1"/>
          </p:cNvSpPr>
          <p:nvPr/>
        </p:nvSpPr>
        <p:spPr bwMode="auto">
          <a:xfrm>
            <a:off x="1835150" y="522922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который</a:t>
            </a:r>
          </a:p>
        </p:txBody>
      </p:sp>
      <p:sp>
        <p:nvSpPr>
          <p:cNvPr id="42032" name="Text Box 48"/>
          <p:cNvSpPr txBox="1">
            <a:spLocks noChangeArrowheads="1"/>
          </p:cNvSpPr>
          <p:nvPr/>
        </p:nvSpPr>
        <p:spPr bwMode="auto">
          <a:xfrm>
            <a:off x="3924300" y="5229225"/>
            <a:ext cx="1295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который</a:t>
            </a:r>
          </a:p>
        </p:txBody>
      </p:sp>
      <p:sp>
        <p:nvSpPr>
          <p:cNvPr id="42033" name="Line 49"/>
          <p:cNvSpPr>
            <a:spLocks noChangeShapeType="1"/>
          </p:cNvSpPr>
          <p:nvPr/>
        </p:nvSpPr>
        <p:spPr bwMode="auto">
          <a:xfrm>
            <a:off x="3276600" y="5661025"/>
            <a:ext cx="358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34" name="Freeform 50"/>
          <p:cNvSpPr>
            <a:spLocks/>
          </p:cNvSpPr>
          <p:nvPr/>
        </p:nvSpPr>
        <p:spPr bwMode="auto">
          <a:xfrm>
            <a:off x="1123950" y="4702175"/>
            <a:ext cx="1397000" cy="314325"/>
          </a:xfrm>
          <a:custGeom>
            <a:avLst/>
            <a:gdLst>
              <a:gd name="T0" fmla="*/ 0 w 880"/>
              <a:gd name="T1" fmla="*/ 157 h 198"/>
              <a:gd name="T2" fmla="*/ 98 w 880"/>
              <a:gd name="T3" fmla="*/ 66 h 198"/>
              <a:gd name="T4" fmla="*/ 148 w 880"/>
              <a:gd name="T5" fmla="*/ 50 h 198"/>
              <a:gd name="T6" fmla="*/ 296 w 880"/>
              <a:gd name="T7" fmla="*/ 0 h 198"/>
              <a:gd name="T8" fmla="*/ 633 w 880"/>
              <a:gd name="T9" fmla="*/ 9 h 198"/>
              <a:gd name="T10" fmla="*/ 716 w 880"/>
              <a:gd name="T11" fmla="*/ 33 h 198"/>
              <a:gd name="T12" fmla="*/ 732 w 880"/>
              <a:gd name="T13" fmla="*/ 50 h 198"/>
              <a:gd name="T14" fmla="*/ 757 w 880"/>
              <a:gd name="T15" fmla="*/ 58 h 198"/>
              <a:gd name="T16" fmla="*/ 798 w 880"/>
              <a:gd name="T17" fmla="*/ 91 h 198"/>
              <a:gd name="T18" fmla="*/ 831 w 880"/>
              <a:gd name="T19" fmla="*/ 132 h 198"/>
              <a:gd name="T20" fmla="*/ 847 w 880"/>
              <a:gd name="T21" fmla="*/ 157 h 198"/>
              <a:gd name="T22" fmla="*/ 864 w 880"/>
              <a:gd name="T23" fmla="*/ 173 h 198"/>
              <a:gd name="T24" fmla="*/ 880 w 880"/>
              <a:gd name="T25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0" h="198">
                <a:moveTo>
                  <a:pt x="0" y="157"/>
                </a:moveTo>
                <a:cubicBezTo>
                  <a:pt x="29" y="126"/>
                  <a:pt x="59" y="83"/>
                  <a:pt x="98" y="66"/>
                </a:cubicBezTo>
                <a:cubicBezTo>
                  <a:pt x="114" y="59"/>
                  <a:pt x="148" y="50"/>
                  <a:pt x="148" y="50"/>
                </a:cubicBezTo>
                <a:cubicBezTo>
                  <a:pt x="178" y="18"/>
                  <a:pt x="252" y="10"/>
                  <a:pt x="296" y="0"/>
                </a:cubicBezTo>
                <a:cubicBezTo>
                  <a:pt x="408" y="3"/>
                  <a:pt x="521" y="4"/>
                  <a:pt x="633" y="9"/>
                </a:cubicBezTo>
                <a:cubicBezTo>
                  <a:pt x="662" y="10"/>
                  <a:pt x="716" y="33"/>
                  <a:pt x="716" y="33"/>
                </a:cubicBezTo>
                <a:cubicBezTo>
                  <a:pt x="721" y="39"/>
                  <a:pt x="725" y="46"/>
                  <a:pt x="732" y="50"/>
                </a:cubicBezTo>
                <a:cubicBezTo>
                  <a:pt x="739" y="55"/>
                  <a:pt x="750" y="53"/>
                  <a:pt x="757" y="58"/>
                </a:cubicBezTo>
                <a:cubicBezTo>
                  <a:pt x="810" y="101"/>
                  <a:pt x="735" y="71"/>
                  <a:pt x="798" y="91"/>
                </a:cubicBezTo>
                <a:cubicBezTo>
                  <a:pt x="814" y="139"/>
                  <a:pt x="793" y="94"/>
                  <a:pt x="831" y="132"/>
                </a:cubicBezTo>
                <a:cubicBezTo>
                  <a:pt x="838" y="139"/>
                  <a:pt x="841" y="149"/>
                  <a:pt x="847" y="157"/>
                </a:cubicBezTo>
                <a:cubicBezTo>
                  <a:pt x="852" y="163"/>
                  <a:pt x="859" y="167"/>
                  <a:pt x="864" y="173"/>
                </a:cubicBezTo>
                <a:cubicBezTo>
                  <a:pt x="870" y="181"/>
                  <a:pt x="880" y="198"/>
                  <a:pt x="880" y="19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35" name="Freeform 51"/>
          <p:cNvSpPr>
            <a:spLocks/>
          </p:cNvSpPr>
          <p:nvPr/>
        </p:nvSpPr>
        <p:spPr bwMode="auto">
          <a:xfrm>
            <a:off x="2325688" y="4924425"/>
            <a:ext cx="247650" cy="157163"/>
          </a:xfrm>
          <a:custGeom>
            <a:avLst/>
            <a:gdLst>
              <a:gd name="T0" fmla="*/ 0 w 156"/>
              <a:gd name="T1" fmla="*/ 50 h 99"/>
              <a:gd name="T2" fmla="*/ 115 w 156"/>
              <a:gd name="T3" fmla="*/ 99 h 99"/>
              <a:gd name="T4" fmla="*/ 148 w 156"/>
              <a:gd name="T5" fmla="*/ 50 h 99"/>
              <a:gd name="T6" fmla="*/ 156 w 156"/>
              <a:gd name="T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6" h="99">
                <a:moveTo>
                  <a:pt x="0" y="50"/>
                </a:moveTo>
                <a:cubicBezTo>
                  <a:pt x="50" y="58"/>
                  <a:pt x="79" y="63"/>
                  <a:pt x="115" y="99"/>
                </a:cubicBezTo>
                <a:cubicBezTo>
                  <a:pt x="147" y="77"/>
                  <a:pt x="140" y="90"/>
                  <a:pt x="148" y="50"/>
                </a:cubicBezTo>
                <a:cubicBezTo>
                  <a:pt x="151" y="33"/>
                  <a:pt x="156" y="0"/>
                  <a:pt x="156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37" name="Freeform 53"/>
          <p:cNvSpPr>
            <a:spLocks/>
          </p:cNvSpPr>
          <p:nvPr/>
        </p:nvSpPr>
        <p:spPr bwMode="auto">
          <a:xfrm>
            <a:off x="1109663" y="4575175"/>
            <a:ext cx="3292475" cy="531813"/>
          </a:xfrm>
          <a:custGeom>
            <a:avLst/>
            <a:gdLst>
              <a:gd name="T0" fmla="*/ 0 w 2074"/>
              <a:gd name="T1" fmla="*/ 245 h 335"/>
              <a:gd name="T2" fmla="*/ 140 w 2074"/>
              <a:gd name="T3" fmla="*/ 121 h 335"/>
              <a:gd name="T4" fmla="*/ 165 w 2074"/>
              <a:gd name="T5" fmla="*/ 113 h 335"/>
              <a:gd name="T6" fmla="*/ 362 w 2074"/>
              <a:gd name="T7" fmla="*/ 39 h 335"/>
              <a:gd name="T8" fmla="*/ 453 w 2074"/>
              <a:gd name="T9" fmla="*/ 23 h 335"/>
              <a:gd name="T10" fmla="*/ 1358 w 2074"/>
              <a:gd name="T11" fmla="*/ 39 h 335"/>
              <a:gd name="T12" fmla="*/ 1556 w 2074"/>
              <a:gd name="T13" fmla="*/ 80 h 335"/>
              <a:gd name="T14" fmla="*/ 1720 w 2074"/>
              <a:gd name="T15" fmla="*/ 105 h 335"/>
              <a:gd name="T16" fmla="*/ 1802 w 2074"/>
              <a:gd name="T17" fmla="*/ 130 h 335"/>
              <a:gd name="T18" fmla="*/ 1877 w 2074"/>
              <a:gd name="T19" fmla="*/ 154 h 335"/>
              <a:gd name="T20" fmla="*/ 1942 w 2074"/>
              <a:gd name="T21" fmla="*/ 195 h 335"/>
              <a:gd name="T22" fmla="*/ 2033 w 2074"/>
              <a:gd name="T23" fmla="*/ 286 h 335"/>
              <a:gd name="T24" fmla="*/ 2074 w 2074"/>
              <a:gd name="T25" fmla="*/ 335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74" h="335">
                <a:moveTo>
                  <a:pt x="0" y="245"/>
                </a:moveTo>
                <a:cubicBezTo>
                  <a:pt x="52" y="210"/>
                  <a:pt x="87" y="153"/>
                  <a:pt x="140" y="121"/>
                </a:cubicBezTo>
                <a:cubicBezTo>
                  <a:pt x="147" y="116"/>
                  <a:pt x="157" y="117"/>
                  <a:pt x="165" y="113"/>
                </a:cubicBezTo>
                <a:cubicBezTo>
                  <a:pt x="214" y="90"/>
                  <a:pt x="307" y="47"/>
                  <a:pt x="362" y="39"/>
                </a:cubicBezTo>
                <a:cubicBezTo>
                  <a:pt x="431" y="29"/>
                  <a:pt x="401" y="36"/>
                  <a:pt x="453" y="23"/>
                </a:cubicBezTo>
                <a:cubicBezTo>
                  <a:pt x="755" y="26"/>
                  <a:pt x="1059" y="0"/>
                  <a:pt x="1358" y="39"/>
                </a:cubicBezTo>
                <a:cubicBezTo>
                  <a:pt x="1425" y="48"/>
                  <a:pt x="1490" y="67"/>
                  <a:pt x="1556" y="80"/>
                </a:cubicBezTo>
                <a:cubicBezTo>
                  <a:pt x="1610" y="90"/>
                  <a:pt x="1666" y="92"/>
                  <a:pt x="1720" y="105"/>
                </a:cubicBezTo>
                <a:cubicBezTo>
                  <a:pt x="1748" y="112"/>
                  <a:pt x="1774" y="121"/>
                  <a:pt x="1802" y="130"/>
                </a:cubicBezTo>
                <a:cubicBezTo>
                  <a:pt x="1827" y="138"/>
                  <a:pt x="1877" y="154"/>
                  <a:pt x="1877" y="154"/>
                </a:cubicBezTo>
                <a:cubicBezTo>
                  <a:pt x="1896" y="175"/>
                  <a:pt x="1918" y="179"/>
                  <a:pt x="1942" y="195"/>
                </a:cubicBezTo>
                <a:cubicBezTo>
                  <a:pt x="1966" y="230"/>
                  <a:pt x="1999" y="260"/>
                  <a:pt x="2033" y="286"/>
                </a:cubicBezTo>
                <a:cubicBezTo>
                  <a:pt x="2055" y="302"/>
                  <a:pt x="2074" y="305"/>
                  <a:pt x="2074" y="335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38" name="Freeform 54"/>
          <p:cNvSpPr>
            <a:spLocks/>
          </p:cNvSpPr>
          <p:nvPr/>
        </p:nvSpPr>
        <p:spPr bwMode="auto">
          <a:xfrm>
            <a:off x="4297363" y="4924425"/>
            <a:ext cx="169862" cy="196850"/>
          </a:xfrm>
          <a:custGeom>
            <a:avLst/>
            <a:gdLst>
              <a:gd name="T0" fmla="*/ 0 w 107"/>
              <a:gd name="T1" fmla="*/ 107 h 124"/>
              <a:gd name="T2" fmla="*/ 74 w 107"/>
              <a:gd name="T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7" h="124">
                <a:moveTo>
                  <a:pt x="0" y="107"/>
                </a:moveTo>
                <a:cubicBezTo>
                  <a:pt x="107" y="95"/>
                  <a:pt x="74" y="124"/>
                  <a:pt x="74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39" name="AutoShape 55"/>
          <p:cNvSpPr>
            <a:spLocks noChangeArrowheads="1"/>
          </p:cNvSpPr>
          <p:nvPr/>
        </p:nvSpPr>
        <p:spPr bwMode="auto">
          <a:xfrm>
            <a:off x="539750" y="6021388"/>
            <a:ext cx="936625" cy="836612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040" name="Freeform 56"/>
          <p:cNvSpPr>
            <a:spLocks/>
          </p:cNvSpPr>
          <p:nvPr/>
        </p:nvSpPr>
        <p:spPr bwMode="auto">
          <a:xfrm>
            <a:off x="1908175" y="6022975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41" name="Freeform 57"/>
          <p:cNvSpPr>
            <a:spLocks/>
          </p:cNvSpPr>
          <p:nvPr/>
        </p:nvSpPr>
        <p:spPr bwMode="auto">
          <a:xfrm>
            <a:off x="3276600" y="6048375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42" name="Freeform 58"/>
          <p:cNvSpPr>
            <a:spLocks/>
          </p:cNvSpPr>
          <p:nvPr/>
        </p:nvSpPr>
        <p:spPr bwMode="auto">
          <a:xfrm>
            <a:off x="4211638" y="6022975"/>
            <a:ext cx="146050" cy="835025"/>
          </a:xfrm>
          <a:custGeom>
            <a:avLst/>
            <a:gdLst>
              <a:gd name="T0" fmla="*/ 92 w 92"/>
              <a:gd name="T1" fmla="*/ 0 h 526"/>
              <a:gd name="T2" fmla="*/ 50 w 92"/>
              <a:gd name="T3" fmla="*/ 74 h 526"/>
              <a:gd name="T4" fmla="*/ 18 w 92"/>
              <a:gd name="T5" fmla="*/ 148 h 526"/>
              <a:gd name="T6" fmla="*/ 50 w 92"/>
              <a:gd name="T7" fmla="*/ 460 h 526"/>
              <a:gd name="T8" fmla="*/ 75 w 92"/>
              <a:gd name="T9" fmla="*/ 52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526">
                <a:moveTo>
                  <a:pt x="92" y="0"/>
                </a:moveTo>
                <a:cubicBezTo>
                  <a:pt x="82" y="27"/>
                  <a:pt x="50" y="74"/>
                  <a:pt x="50" y="74"/>
                </a:cubicBezTo>
                <a:cubicBezTo>
                  <a:pt x="41" y="101"/>
                  <a:pt x="27" y="121"/>
                  <a:pt x="18" y="148"/>
                </a:cubicBezTo>
                <a:cubicBezTo>
                  <a:pt x="0" y="259"/>
                  <a:pt x="23" y="355"/>
                  <a:pt x="50" y="460"/>
                </a:cubicBezTo>
                <a:cubicBezTo>
                  <a:pt x="55" y="480"/>
                  <a:pt x="60" y="511"/>
                  <a:pt x="75" y="52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43" name="Freeform 59"/>
          <p:cNvSpPr>
            <a:spLocks/>
          </p:cNvSpPr>
          <p:nvPr/>
        </p:nvSpPr>
        <p:spPr bwMode="auto">
          <a:xfrm>
            <a:off x="5364163" y="6048375"/>
            <a:ext cx="180975" cy="809625"/>
          </a:xfrm>
          <a:custGeom>
            <a:avLst/>
            <a:gdLst>
              <a:gd name="T0" fmla="*/ 0 w 114"/>
              <a:gd name="T1" fmla="*/ 0 h 510"/>
              <a:gd name="T2" fmla="*/ 74 w 114"/>
              <a:gd name="T3" fmla="*/ 91 h 510"/>
              <a:gd name="T4" fmla="*/ 99 w 114"/>
              <a:gd name="T5" fmla="*/ 206 h 510"/>
              <a:gd name="T6" fmla="*/ 66 w 114"/>
              <a:gd name="T7" fmla="*/ 444 h 510"/>
              <a:gd name="T8" fmla="*/ 41 w 114"/>
              <a:gd name="T9" fmla="*/ 51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510">
                <a:moveTo>
                  <a:pt x="0" y="0"/>
                </a:moveTo>
                <a:cubicBezTo>
                  <a:pt x="58" y="19"/>
                  <a:pt x="38" y="53"/>
                  <a:pt x="74" y="91"/>
                </a:cubicBezTo>
                <a:cubicBezTo>
                  <a:pt x="87" y="130"/>
                  <a:pt x="93" y="165"/>
                  <a:pt x="99" y="206"/>
                </a:cubicBezTo>
                <a:cubicBezTo>
                  <a:pt x="95" y="295"/>
                  <a:pt x="114" y="373"/>
                  <a:pt x="66" y="444"/>
                </a:cubicBezTo>
                <a:cubicBezTo>
                  <a:pt x="58" y="468"/>
                  <a:pt x="41" y="485"/>
                  <a:pt x="41" y="51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044" name="Text Box 60"/>
          <p:cNvSpPr txBox="1">
            <a:spLocks noChangeArrowheads="1"/>
          </p:cNvSpPr>
          <p:nvPr/>
        </p:nvSpPr>
        <p:spPr bwMode="auto">
          <a:xfrm>
            <a:off x="1908175" y="623728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который</a:t>
            </a:r>
          </a:p>
        </p:txBody>
      </p:sp>
      <p:sp>
        <p:nvSpPr>
          <p:cNvPr id="42045" name="Text Box 61"/>
          <p:cNvSpPr txBox="1">
            <a:spLocks noChangeArrowheads="1"/>
          </p:cNvSpPr>
          <p:nvPr/>
        </p:nvSpPr>
        <p:spPr bwMode="auto">
          <a:xfrm>
            <a:off x="3563938" y="6461125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</p:txBody>
      </p:sp>
      <p:sp>
        <p:nvSpPr>
          <p:cNvPr id="42046" name="Text Box 62"/>
          <p:cNvSpPr txBox="1">
            <a:spLocks noChangeArrowheads="1"/>
          </p:cNvSpPr>
          <p:nvPr/>
        </p:nvSpPr>
        <p:spPr bwMode="auto">
          <a:xfrm>
            <a:off x="1547813" y="6381750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</p:txBody>
      </p:sp>
      <p:sp>
        <p:nvSpPr>
          <p:cNvPr id="42047" name="Text Box 63"/>
          <p:cNvSpPr txBox="1">
            <a:spLocks noChangeArrowheads="1"/>
          </p:cNvSpPr>
          <p:nvPr/>
        </p:nvSpPr>
        <p:spPr bwMode="auto">
          <a:xfrm>
            <a:off x="5292725" y="5229225"/>
            <a:ext cx="5762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2048" name="Text Box 64"/>
          <p:cNvSpPr txBox="1">
            <a:spLocks noChangeArrowheads="1"/>
          </p:cNvSpPr>
          <p:nvPr/>
        </p:nvSpPr>
        <p:spPr bwMode="auto">
          <a:xfrm>
            <a:off x="5651500" y="6278563"/>
            <a:ext cx="6492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5443"/>
            <a:ext cx="1619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19.</a:t>
            </a:r>
          </a:p>
        </p:txBody>
      </p:sp>
    </p:spTree>
    <p:extLst>
      <p:ext uri="{BB962C8B-B14F-4D97-AF65-F5344CB8AC3E}">
        <p14:creationId xmlns:p14="http://schemas.microsoft.com/office/powerpoint/2010/main" val="17533254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476375" y="0"/>
            <a:ext cx="5688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Бессоюзное сложное предложение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539750" y="476250"/>
            <a:ext cx="7993063" cy="28892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1. подобрать синонимичное союзное предложение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250825" y="981075"/>
            <a:ext cx="8713788" cy="2873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2. определить смысловые отношения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79388" y="1484313"/>
            <a:ext cx="2592387" cy="1368425"/>
          </a:xfrm>
          <a:prstGeom prst="rect">
            <a:avLst/>
          </a:prstGeom>
          <a:solidFill>
            <a:srgbClr val="FFCCFF"/>
          </a:solidFill>
          <a:ln w="38100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Последовательность </a:t>
            </a:r>
          </a:p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событий,</a:t>
            </a:r>
          </a:p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одновременность </a:t>
            </a:r>
          </a:p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действий</a:t>
            </a:r>
          </a:p>
          <a:p>
            <a:pPr algn="ctr"/>
            <a:endParaRPr lang="ru-RU" altLang="ru-RU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684213" y="3068638"/>
            <a:ext cx="1655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И</a:t>
            </a: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79388" y="3573463"/>
            <a:ext cx="1296987" cy="1008062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части </a:t>
            </a:r>
          </a:p>
          <a:p>
            <a:pPr algn="ctr"/>
            <a:r>
              <a:rPr lang="ru-RU" alt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не </a:t>
            </a:r>
          </a:p>
          <a:p>
            <a:pPr algn="ctr"/>
            <a:r>
              <a:rPr lang="ru-RU" alt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осложнены</a:t>
            </a:r>
            <a:r>
              <a:rPr lang="ru-RU" altLang="ru-RU"/>
              <a:t> 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250825" y="4724400"/>
            <a:ext cx="1152525" cy="720725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1692275" y="3573463"/>
            <a:ext cx="1223963" cy="935037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части </a:t>
            </a:r>
          </a:p>
          <a:p>
            <a:pPr algn="ctr"/>
            <a:r>
              <a:rPr lang="ru-RU" alt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осложнены</a:t>
            </a: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763713" y="4724400"/>
            <a:ext cx="1079500" cy="649288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348038" y="1484313"/>
            <a:ext cx="2303462" cy="360362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ru-RU" altLang="ru-RU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1.Пояснение</a:t>
            </a:r>
          </a:p>
          <a:p>
            <a:pPr algn="ctr"/>
            <a:endParaRPr lang="ru-RU" altLang="ru-RU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3" name="AutoShape 19"/>
          <p:cNvSpPr>
            <a:spLocks noChangeArrowheads="1"/>
          </p:cNvSpPr>
          <p:nvPr/>
        </p:nvSpPr>
        <p:spPr bwMode="auto">
          <a:xfrm>
            <a:off x="3348038" y="1989138"/>
            <a:ext cx="647700" cy="360362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4" name="AutoShape 20"/>
          <p:cNvSpPr>
            <a:spLocks noChangeArrowheads="1"/>
          </p:cNvSpPr>
          <p:nvPr/>
        </p:nvSpPr>
        <p:spPr bwMode="auto">
          <a:xfrm>
            <a:off x="4284663" y="1989138"/>
            <a:ext cx="1366837" cy="360362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4284663" y="206057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именно</a:t>
            </a: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3995738" y="1844675"/>
            <a:ext cx="217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3348038" y="2565400"/>
            <a:ext cx="2376487" cy="431800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2.Причина</a:t>
            </a:r>
          </a:p>
        </p:txBody>
      </p:sp>
      <p:sp>
        <p:nvSpPr>
          <p:cNvPr id="31768" name="AutoShape 24"/>
          <p:cNvSpPr>
            <a:spLocks noChangeArrowheads="1"/>
          </p:cNvSpPr>
          <p:nvPr/>
        </p:nvSpPr>
        <p:spPr bwMode="auto">
          <a:xfrm>
            <a:off x="3419475" y="3141663"/>
            <a:ext cx="431800" cy="503237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69" name="AutoShape 25"/>
          <p:cNvSpPr>
            <a:spLocks noChangeArrowheads="1"/>
          </p:cNvSpPr>
          <p:nvPr/>
        </p:nvSpPr>
        <p:spPr bwMode="auto">
          <a:xfrm>
            <a:off x="4067175" y="3068638"/>
            <a:ext cx="1584325" cy="576262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4356100" y="2997200"/>
            <a:ext cx="1511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потому что, т.к.</a:t>
            </a:r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3851275" y="3141663"/>
            <a:ext cx="215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3348038" y="3860800"/>
            <a:ext cx="2303462" cy="576263"/>
          </a:xfrm>
          <a:prstGeom prst="rect">
            <a:avLst/>
          </a:prstGeom>
          <a:solidFill>
            <a:srgbClr val="FFCCFF"/>
          </a:solidFill>
          <a:ln w="38100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3.Дополнение</a:t>
            </a:r>
          </a:p>
        </p:txBody>
      </p:sp>
      <p:sp>
        <p:nvSpPr>
          <p:cNvPr id="31773" name="AutoShape 29"/>
          <p:cNvSpPr>
            <a:spLocks noChangeArrowheads="1"/>
          </p:cNvSpPr>
          <p:nvPr/>
        </p:nvSpPr>
        <p:spPr bwMode="auto">
          <a:xfrm>
            <a:off x="3348038" y="4508500"/>
            <a:ext cx="503237" cy="792163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4" name="AutoShape 30"/>
          <p:cNvSpPr>
            <a:spLocks noChangeArrowheads="1"/>
          </p:cNvSpPr>
          <p:nvPr/>
        </p:nvSpPr>
        <p:spPr bwMode="auto">
          <a:xfrm>
            <a:off x="4140200" y="4508500"/>
            <a:ext cx="1511300" cy="792163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75" name="Text Box 31"/>
          <p:cNvSpPr txBox="1">
            <a:spLocks noChangeArrowheads="1"/>
          </p:cNvSpPr>
          <p:nvPr/>
        </p:nvSpPr>
        <p:spPr bwMode="auto">
          <a:xfrm>
            <a:off x="4284663" y="4508500"/>
            <a:ext cx="1223962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что,</a:t>
            </a:r>
          </a:p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гл.+что</a:t>
            </a:r>
          </a:p>
        </p:txBody>
      </p:sp>
      <p:sp>
        <p:nvSpPr>
          <p:cNvPr id="31776" name="Text Box 32"/>
          <p:cNvSpPr txBox="1">
            <a:spLocks noChangeArrowheads="1"/>
          </p:cNvSpPr>
          <p:nvPr/>
        </p:nvSpPr>
        <p:spPr bwMode="auto">
          <a:xfrm>
            <a:off x="3851275" y="4652963"/>
            <a:ext cx="2889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31777" name="Rectangle 33"/>
          <p:cNvSpPr>
            <a:spLocks noChangeArrowheads="1"/>
          </p:cNvSpPr>
          <p:nvPr/>
        </p:nvSpPr>
        <p:spPr bwMode="auto">
          <a:xfrm>
            <a:off x="6011863" y="1412875"/>
            <a:ext cx="2952750" cy="576263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1.Быстрая смена </a:t>
            </a:r>
          </a:p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обстоятельств</a:t>
            </a:r>
          </a:p>
        </p:txBody>
      </p:sp>
      <p:sp>
        <p:nvSpPr>
          <p:cNvPr id="31778" name="Rectangle 34"/>
          <p:cNvSpPr>
            <a:spLocks noChangeArrowheads="1"/>
          </p:cNvSpPr>
          <p:nvPr/>
        </p:nvSpPr>
        <p:spPr bwMode="auto">
          <a:xfrm>
            <a:off x="5940425" y="2133600"/>
            <a:ext cx="3024188" cy="503238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2.Противопоставление</a:t>
            </a:r>
          </a:p>
        </p:txBody>
      </p:sp>
      <p:sp>
        <p:nvSpPr>
          <p:cNvPr id="31779" name="AutoShape 35"/>
          <p:cNvSpPr>
            <a:spLocks noChangeArrowheads="1"/>
          </p:cNvSpPr>
          <p:nvPr/>
        </p:nvSpPr>
        <p:spPr bwMode="auto">
          <a:xfrm>
            <a:off x="6011863" y="2708275"/>
            <a:ext cx="360362" cy="360363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80" name="AutoShape 36"/>
          <p:cNvSpPr>
            <a:spLocks noChangeArrowheads="1"/>
          </p:cNvSpPr>
          <p:nvPr/>
        </p:nvSpPr>
        <p:spPr bwMode="auto">
          <a:xfrm>
            <a:off x="6877050" y="2708275"/>
            <a:ext cx="1150938" cy="360363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81" name="Text Box 37"/>
          <p:cNvSpPr txBox="1">
            <a:spLocks noChangeArrowheads="1"/>
          </p:cNvSpPr>
          <p:nvPr/>
        </p:nvSpPr>
        <p:spPr bwMode="auto">
          <a:xfrm>
            <a:off x="7092950" y="2708275"/>
            <a:ext cx="1150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но, а</a:t>
            </a:r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6443663" y="2492375"/>
            <a:ext cx="360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31783" name="Rectangle 39"/>
          <p:cNvSpPr>
            <a:spLocks noChangeArrowheads="1"/>
          </p:cNvSpPr>
          <p:nvPr/>
        </p:nvSpPr>
        <p:spPr bwMode="auto">
          <a:xfrm>
            <a:off x="6011863" y="3213100"/>
            <a:ext cx="2952750" cy="360363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3. Время</a:t>
            </a:r>
          </a:p>
        </p:txBody>
      </p:sp>
      <p:sp>
        <p:nvSpPr>
          <p:cNvPr id="31784" name="AutoShape 40"/>
          <p:cNvSpPr>
            <a:spLocks noChangeArrowheads="1"/>
          </p:cNvSpPr>
          <p:nvPr/>
        </p:nvSpPr>
        <p:spPr bwMode="auto">
          <a:xfrm>
            <a:off x="6084888" y="3789363"/>
            <a:ext cx="1008062" cy="215900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85" name="Text Box 41"/>
          <p:cNvSpPr txBox="1">
            <a:spLocks noChangeArrowheads="1"/>
          </p:cNvSpPr>
          <p:nvPr/>
        </p:nvSpPr>
        <p:spPr bwMode="auto">
          <a:xfrm>
            <a:off x="6227763" y="3716338"/>
            <a:ext cx="10810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когда</a:t>
            </a:r>
          </a:p>
        </p:txBody>
      </p:sp>
      <p:sp>
        <p:nvSpPr>
          <p:cNvPr id="31786" name="AutoShape 42"/>
          <p:cNvSpPr>
            <a:spLocks noChangeArrowheads="1"/>
          </p:cNvSpPr>
          <p:nvPr/>
        </p:nvSpPr>
        <p:spPr bwMode="auto">
          <a:xfrm>
            <a:off x="7667625" y="3789363"/>
            <a:ext cx="288925" cy="215900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87" name="Text Box 43"/>
          <p:cNvSpPr txBox="1">
            <a:spLocks noChangeArrowheads="1"/>
          </p:cNvSpPr>
          <p:nvPr/>
        </p:nvSpPr>
        <p:spPr bwMode="auto">
          <a:xfrm>
            <a:off x="7164388" y="3573463"/>
            <a:ext cx="5032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1788" name="Rectangle 44"/>
          <p:cNvSpPr>
            <a:spLocks noChangeArrowheads="1"/>
          </p:cNvSpPr>
          <p:nvPr/>
        </p:nvSpPr>
        <p:spPr bwMode="auto">
          <a:xfrm>
            <a:off x="6011863" y="4149725"/>
            <a:ext cx="2952750" cy="360363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4.Условие</a:t>
            </a:r>
          </a:p>
        </p:txBody>
      </p:sp>
      <p:sp>
        <p:nvSpPr>
          <p:cNvPr id="31789" name="AutoShape 45"/>
          <p:cNvSpPr>
            <a:spLocks noChangeArrowheads="1"/>
          </p:cNvSpPr>
          <p:nvPr/>
        </p:nvSpPr>
        <p:spPr bwMode="auto">
          <a:xfrm>
            <a:off x="6084888" y="4581525"/>
            <a:ext cx="863600" cy="360363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90" name="Text Box 46"/>
          <p:cNvSpPr txBox="1">
            <a:spLocks noChangeArrowheads="1"/>
          </p:cNvSpPr>
          <p:nvPr/>
        </p:nvSpPr>
        <p:spPr bwMode="auto">
          <a:xfrm>
            <a:off x="6227763" y="4581525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</a:t>
            </a:r>
          </a:p>
        </p:txBody>
      </p:sp>
      <p:sp>
        <p:nvSpPr>
          <p:cNvPr id="31791" name="AutoShape 47"/>
          <p:cNvSpPr>
            <a:spLocks noChangeArrowheads="1"/>
          </p:cNvSpPr>
          <p:nvPr/>
        </p:nvSpPr>
        <p:spPr bwMode="auto">
          <a:xfrm>
            <a:off x="7596188" y="4581525"/>
            <a:ext cx="431800" cy="360363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92" name="Text Box 48"/>
          <p:cNvSpPr txBox="1">
            <a:spLocks noChangeArrowheads="1"/>
          </p:cNvSpPr>
          <p:nvPr/>
        </p:nvSpPr>
        <p:spPr bwMode="auto">
          <a:xfrm>
            <a:off x="7019925" y="4437063"/>
            <a:ext cx="504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1793" name="Rectangle 49"/>
          <p:cNvSpPr>
            <a:spLocks noChangeArrowheads="1"/>
          </p:cNvSpPr>
          <p:nvPr/>
        </p:nvSpPr>
        <p:spPr bwMode="auto">
          <a:xfrm>
            <a:off x="6084888" y="5084763"/>
            <a:ext cx="2879725" cy="360362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5.Следствие</a:t>
            </a:r>
          </a:p>
        </p:txBody>
      </p:sp>
      <p:sp>
        <p:nvSpPr>
          <p:cNvPr id="31794" name="AutoShape 50"/>
          <p:cNvSpPr>
            <a:spLocks noChangeArrowheads="1"/>
          </p:cNvSpPr>
          <p:nvPr/>
        </p:nvSpPr>
        <p:spPr bwMode="auto">
          <a:xfrm>
            <a:off x="6084888" y="5589588"/>
            <a:ext cx="503237" cy="287337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95" name="AutoShape 51"/>
          <p:cNvSpPr>
            <a:spLocks noChangeArrowheads="1"/>
          </p:cNvSpPr>
          <p:nvPr/>
        </p:nvSpPr>
        <p:spPr bwMode="auto">
          <a:xfrm>
            <a:off x="7164388" y="5516563"/>
            <a:ext cx="1295400" cy="360362"/>
          </a:xfrm>
          <a:prstGeom prst="bracketPair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96" name="Text Box 52"/>
          <p:cNvSpPr txBox="1">
            <a:spLocks noChangeArrowheads="1"/>
          </p:cNvSpPr>
          <p:nvPr/>
        </p:nvSpPr>
        <p:spPr bwMode="auto">
          <a:xfrm>
            <a:off x="7308850" y="5516563"/>
            <a:ext cx="1295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что</a:t>
            </a:r>
          </a:p>
        </p:txBody>
      </p:sp>
      <p:sp>
        <p:nvSpPr>
          <p:cNvPr id="31797" name="Text Box 53"/>
          <p:cNvSpPr txBox="1">
            <a:spLocks noChangeArrowheads="1"/>
          </p:cNvSpPr>
          <p:nvPr/>
        </p:nvSpPr>
        <p:spPr bwMode="auto">
          <a:xfrm>
            <a:off x="6659563" y="5373688"/>
            <a:ext cx="504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1798" name="Rectangle 54"/>
          <p:cNvSpPr>
            <a:spLocks noChangeArrowheads="1"/>
          </p:cNvSpPr>
          <p:nvPr/>
        </p:nvSpPr>
        <p:spPr bwMode="auto">
          <a:xfrm>
            <a:off x="6084888" y="6021388"/>
            <a:ext cx="2879725" cy="287337"/>
          </a:xfrm>
          <a:prstGeom prst="rect">
            <a:avLst/>
          </a:prstGeom>
          <a:solidFill>
            <a:srgbClr val="FFCCFF"/>
          </a:solidFill>
          <a:ln w="9525">
            <a:solidFill>
              <a:srgbClr val="FFCCFF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alt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6.Сравнение</a:t>
            </a:r>
          </a:p>
        </p:txBody>
      </p:sp>
    </p:spTree>
    <p:extLst>
      <p:ext uri="{BB962C8B-B14F-4D97-AF65-F5344CB8AC3E}">
        <p14:creationId xmlns:p14="http://schemas.microsoft.com/office/powerpoint/2010/main" val="6344817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3409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отличить производный предлог от существительного с предлогом или наречия?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89" y="410153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Разряды местоимений:</a:t>
            </a:r>
          </a:p>
          <a:p>
            <a:pPr marL="457200" indent="-457200">
              <a:buAutoNum type="arabicParenR"/>
            </a:pP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личные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(я, ты, он (она, оно, они), мы, вы, Вы вежливое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457200" indent="-457200">
              <a:buAutoNum type="arabicParenR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возвратное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(себя)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указывает на того, о ком говорят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AutoNum type="arabicParenR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вопросительные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(кто?, что?, какой? чей?, каков?, который?, сколько?)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употребляются в вопросительных предложениях для выражения вопроса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457200" indent="-457200">
              <a:buAutoNum type="arabicParenR"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(кто, что, какой, чей, каков, который, сколько)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служат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связи частей в составе сложного предложения;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неопределённые (кто-то, что-то, какой-нибудь, некоторый, чей-то, кое-какой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 др.)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образуются от вопросительных и указывают на неопределённость предмета, признака или количества;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(никто, ничто, никакой, ничей, некого, нечего, нисколько)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образуются от вопросительных и указывают на отсутствие предмета, признака или количества;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притяжательные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(мой, твой, его, её, наш, ваш, их, свой)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 на принадлежность говорящему, слушающему, постороннему или любому лицу (предмету)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указательные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(этот, тот, таков, такой, столько)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 на близкий или далёкий предмет, на известное из ситуации качество или количество;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9)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определительные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(весь, всякий, каждый, любой, сам, самый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иной, другой)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 на все предметы, на другой предмет из некоторого количества или на этот же самый предмет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63409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23.</a:t>
            </a:r>
          </a:p>
        </p:txBody>
      </p:sp>
    </p:spTree>
    <p:extLst>
      <p:ext uri="{BB962C8B-B14F-4D97-AF65-F5344CB8AC3E}">
        <p14:creationId xmlns:p14="http://schemas.microsoft.com/office/powerpoint/2010/main" val="6553198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79" y="62944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23.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60269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Средства связи предложений в тексте</a:t>
            </a:r>
            <a:endParaRPr lang="ru-RU" sz="2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556" y="432277"/>
            <a:ext cx="8388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в тексте связаны между собой и по смыслу, и   грамматически. Грамматическая связь означает, что формы слов  зависят от других слов, находящихся  в соседнем  предложении, что согласуются между собой.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1355607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Лексические средства связи: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724939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Лексический повтор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повторение одного и того же слова</a:t>
            </a:r>
          </a:p>
          <a:p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города по низким холмам раскинулись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леса</a:t>
            </a:r>
            <a:r>
              <a:rPr lang="ru-RU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могучие, нетронутые.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лесах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попадались большие луговины и глухие озёра с огромными старыми соснами по берегам</a:t>
            </a:r>
            <a:r>
              <a:rPr lang="ru-RU" i="1" dirty="0"/>
              <a:t>.</a:t>
            </a:r>
            <a:endParaRPr lang="ru-RU" dirty="0"/>
          </a:p>
          <a:p>
            <a:endParaRPr lang="ru-RU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4050" y="2713688"/>
            <a:ext cx="86704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однокоренные слова</a:t>
            </a:r>
          </a:p>
          <a:p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такой мастер знал себе   цену, ощущал разницу между собой и не таким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талантливым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прекрасно знал и другую разницу - разницу между собой и более даровитым человеком.  Уважение к более способному и   опытному - первый признак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талантливости.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В.Белов</a:t>
            </a:r>
            <a:r>
              <a:rPr lang="ru-RU" sz="16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191016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Синонимы.</a:t>
            </a:r>
            <a:r>
              <a:rPr lang="ru-RU" i="1" dirty="0"/>
              <a:t> </a:t>
            </a:r>
          </a:p>
          <a:p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мы видели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лося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Сохатый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шёл вдоль опушки и никого не боялся.</a:t>
            </a: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5013176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4) Антонимы.  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природы много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друзей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Недругов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неё значительно меньше.</a:t>
            </a: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56612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Описательные обороты</a:t>
            </a:r>
            <a:endParaRPr lang="ru-RU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Построили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шоссе.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Шумная, стремительная река жизни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соединила область со столицей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Ф.Абрамов</a:t>
            </a:r>
            <a:r>
              <a:rPr lang="ru-RU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851391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0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средства связи:</a:t>
            </a:r>
            <a:endParaRPr lang="ru-RU" sz="2000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719" y="320404"/>
            <a:ext cx="8974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1) личные местоимения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 я сейчас слушаю голос древнего 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ручья.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воркует диким голубком.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Призыв об охране лесов должен быть обращён прежде всего к </a:t>
            </a:r>
            <a:r>
              <a:rPr lang="ru-RU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молодёжи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жить и хозяйствовать на этой земле,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украшать её. (</a:t>
            </a:r>
            <a:r>
              <a:rPr lang="ru-RU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Л.Леонов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417185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2) указательные местоимения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(такой, тот, этот)</a:t>
            </a:r>
          </a:p>
          <a:p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Над посёлком плыло тёмное небо с яркими, иглистыми звёздами.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Такие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звёзды бывают только осенью.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В.Астафьев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3827" y="2273592"/>
            <a:ext cx="87129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3) местоимённые наречия 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(там, так,  тогда и  др.)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[Николай Ростов] знал, что этот рассказ содействовал к прославлению нашего оружия, и потому надо было делать вид, что не сомневаешься в нём.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он и делал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Л.Н.Толстой</a:t>
            </a:r>
            <a:r>
              <a:rPr lang="ru-RU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«Война и мир»).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147" y="3243015"/>
            <a:ext cx="89355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4)союзы (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 сочинительные)</a:t>
            </a:r>
          </a:p>
          <a:p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 май 1945 года. Гремела весна. Ликовали люди и земля. Москва салютовала героям.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огнями взлетала в небо.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А.Алексеев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Всё с тем же  говором и хохотом офицеры поспешно стали собираться; опять поставили самовар на грязной воде.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Ростов, не дождавшись чаю, пошёл к эскадрону»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Л.Н.Толстой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8404" y="467150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5) частицы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4957707"/>
            <a:ext cx="846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6) вводные  слова и конструкции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одним словом, итак, во-первых,…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др.)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2719" y="5228101"/>
            <a:ext cx="8684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7) единство видовременных форм глаголов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одинаковых форм грамматического времени, которые указывают на одновременность или последовательность ситуаций.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6793" y="6117571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9) синтаксический параллелизм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одинаковое построение нескольких рядом расположенных предложений.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0147" y="116632"/>
            <a:ext cx="955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23.</a:t>
            </a:r>
          </a:p>
        </p:txBody>
      </p:sp>
    </p:spTree>
    <p:extLst>
      <p:ext uri="{BB962C8B-B14F-4D97-AF65-F5344CB8AC3E}">
        <p14:creationId xmlns:p14="http://schemas.microsoft.com/office/powerpoint/2010/main" val="13688092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15" y="18311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24.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5311" y="64477"/>
            <a:ext cx="6577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ИЗОБРАЗИТЕЛЬНЫЕ ВОЗМОЖНОСТИ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ЛЕКСИКИ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37000"/>
              </p:ext>
            </p:extLst>
          </p:nvPr>
        </p:nvGraphicFramePr>
        <p:xfrm>
          <a:off x="11215" y="526142"/>
          <a:ext cx="9036496" cy="6331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15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182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066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10494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Термины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78971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Антонимы,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Контекстные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антонимы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противоположные по значению.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Контекстные антонимы — именно в контексте они являются противополож­ными. Вне кон­текста эта противо­положность теряется.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Волна и камень, стихи и проза, лёд и пламень... (А. Пушкин.)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54443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Синонимы,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Контекстные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синонимы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близкие по значению.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Контекстные синонимы — именно в контексте они являются близкими. Вне контекста близость теряется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Желать — хотеть, иметь охоту, стремиться, мечтать, жаждать.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93975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Омонимы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звучащие одинаково, но имеющие разные значения.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Колено — сустав, соединяющий бедро и голень; пассаж в пении птиц.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93975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Омографы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Разные слова, совпавшие по написанию, но не по произношению.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Замок (дворец) – замок (на двери), Мука (мучение) – мука (продукт)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83083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443157"/>
              </p:ext>
            </p:extLst>
          </p:nvPr>
        </p:nvGraphicFramePr>
        <p:xfrm>
          <a:off x="0" y="-2"/>
          <a:ext cx="9144000" cy="6858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43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376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17037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Паронимы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Близкие по звучанию, но различные по значению слова.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Геройский — героический.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8478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 в переносном значении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отличие от прямого значения слова, стилистически нейтрального, лишённого образности, переносное — образное, стилистически окрашенное.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Меч правосудия, море света.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84786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Диалектизмы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 или оборот, бытующие в определённой местности и употребляемые в речи жителями этой местности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Драники</a:t>
                      </a: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шанежки, </a:t>
                      </a:r>
                      <a:r>
                        <a:rPr lang="ru-RU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буряки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0281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Жаргонизмы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 и выражения, находящиеся за пределами литературной нормы, принадлежащие какому-нибудь жаргону — разновидности речи, употребляющейся людьми, объединёнными общностью интересов, привычек, занятий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Голова — арбуз, глобус, кастрюля, корзина, тыква...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17037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лизмы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употребляющиеся людьми одной профессии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Камбуз, боцман,  акварель, мольберт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7037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Термины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предназначенные для обозначения специальных понятий науки, техники и проч.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Грамматика, хирургический, оптика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7037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Книжная лексика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характерные для письменной речи и имеющие особенную стилистическую окраску.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Бессмертие, стимул, превалировать...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4457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893864"/>
              </p:ext>
            </p:extLst>
          </p:nvPr>
        </p:nvGraphicFramePr>
        <p:xfrm>
          <a:off x="0" y="2"/>
          <a:ext cx="9144000" cy="6878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43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376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48177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Просторечная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лексика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разговорного употребления,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отличающиеся некоторой грубоватостью, сниженного характера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Болван, вертихвостка, вихлять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53882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Неологизмы (новые слова)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Новые слова, возникающие для обозначения новых понятий, только что возникших. Возникают и индивидуальные авторские неологизмы.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Будет буря — мы поспорим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8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помужествуем</a:t>
                      </a: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ней.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48177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Устаревшие слова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(архаизмы)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вытесненные из современного языка другими, обозначающими те же понятия.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Изрядный — отличный, рачительный — заботливый,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чужестранец — иностранец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8808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Заимствован -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ные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слова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перенесённые из слова  других языков.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Парламент, сенат, депутат, консенсус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78953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Фразеологизмы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Устойчивые сочетания слов, постоянные по своему значению, составу и структуре, воспроизводимые в речи в качестве целых лексических единиц.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Кривить душой — лицемерить, бить баклу­ши — бездельничать, на скорую руку — быстро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62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на …-СК- ИЙ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часто образованы от слов, имеющих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лица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толкуются через эти слова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прилагательных на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зрительский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относящийся к зрителям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ср. зрительный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исполнительски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й — относящийся к исполнителям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ср. исполнительный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воинский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относящийся к воинам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ср. военный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горский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относящийся к горцам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ср. горный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: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564904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на …-ЧЕСКИЙ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обозначают прямую отнесенность к какой-либо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деятельности, предмету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однокоренные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на …-ЧНЫЙ</a:t>
            </a: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имеют значение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«не относящийся напрямую к данному предмету (области), но обладающий некоторыми его признаками».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 — экономичный;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гигиенический — гигиеничный;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артистический — артистичный;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— технологичный;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дипломатический — дипломатичный;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демократический — демократичный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22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611988"/>
              </p:ext>
            </p:extLst>
          </p:nvPr>
        </p:nvGraphicFramePr>
        <p:xfrm>
          <a:off x="0" y="692696"/>
          <a:ext cx="9144000" cy="6165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2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166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361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55261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Разговорная.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Слова, имеющие несколько сниженную по сравнению с нейтральной лексикой стилистическую окраску, характерные для разговорного языка, эмоционально окрашенные.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Грязнуля, крикун, бородач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11613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 окрашенные слова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Оценочного характера, имеющие как позитивный, так и негативный оттенок.</a:t>
                      </a:r>
                    </a:p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Прелестный, чудный, отвратительный, злодей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98430"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 с суффиксами эмоциональной оценки.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 с суффиксами эмоциональной оценки.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7625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Миленький, зайчонок, умишко, детище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61579" y="145177"/>
            <a:ext cx="49157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76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76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Экспрессивно – эмоциональная лексика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0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3883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6.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23883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Укажите пример с ошибкой в образовании формы слова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692696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окончаний родительного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падежа множественного числа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400582"/>
            <a:ext cx="87129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окончанием – нулевым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англичан, армян, башкир, болгар, бурят, грузин, осетин, румын, татар, туркмен, цыган, турок; партизан, солдат, гусар, драгун, кирасир; валенок, сапог, чулок, ботинок, погон, эполет; ампер, ватт, вольт, ом, аршин, микрон, герц, рентген; колен, плеч, чисел, кресел, брёвен, полотен, волокон, рёбер, ядер, розог, кухонь, кочерёг, ставен (ставня), басен, песен, сплетен, домен (домна), черешен, боен (бойня), барышень, боярышень, деревень, одеялец, полотенец, блюдец, вафель, туфель, кровель, оглобель, свадеб, усадеб, нянь, дел; брызг, брюк, бус, каникул, макарон, денег, потёмок, носилок, салазок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3985905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окончанием -</a:t>
            </a:r>
            <a:r>
              <a:rPr lang="ru-RU" sz="2000" b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(-ев)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киргизов, казахов, узбеков, монголов, таджиков, якутов; платьев, устьев, подмастерьев, носков; метров, граммов, килограммов, гектаров, рельсов; апельсинов, мандаринов, помидоров, томатов, баклажанов, лимонов; болотцев, копытцев, корытцев, кружевцев, оконцев; заморозков, клавикордов, лохмотьев, отрепьев.</a:t>
            </a:r>
          </a:p>
        </p:txBody>
      </p:sp>
    </p:spTree>
    <p:extLst>
      <p:ext uri="{BB962C8B-B14F-4D97-AF65-F5344CB8AC3E}">
        <p14:creationId xmlns:p14="http://schemas.microsoft.com/office/powerpoint/2010/main" val="2482254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окончанием –ей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руж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джоул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свеч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но: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Игра не стоит свеч); кегл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саклей, распрей, рикшей, пашей, юношей; будней, клещей, яслей, дрожжей, дровней, людей, отрубей, саней.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трудности в употреблении грамматических форм существительных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Заимствованные слова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оканчивающиеся на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–ер, –ёр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образуют форму именительного падежа множественного числа с окончанием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–ы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тренер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инженер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офицер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шофер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3212976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Одушевленные существительные, оканчивающиеся 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–ор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имеют в одних случаях окончание –а, в других — -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получившие широкое распространение и утратившие книжный характер, обычно имеют окончание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–а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доктор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директор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профессор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Слова, сохраняющие книжный оттенок, имеют окончание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–ы: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лектор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диктор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  </a:t>
            </a:r>
          </a:p>
          <a:p>
            <a:r>
              <a:rPr lang="ru-RU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</a:t>
            </a:r>
            <a:r>
              <a:rPr lang="ru-RU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–ы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имеют слова 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торт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возраст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госпитал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месяц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ударение в которых, как и в других словах  с тем же окончанием, падает на первый слог.</a:t>
            </a:r>
          </a:p>
        </p:txBody>
      </p:sp>
    </p:spTree>
    <p:extLst>
      <p:ext uri="{BB962C8B-B14F-4D97-AF65-F5344CB8AC3E}">
        <p14:creationId xmlns:p14="http://schemas.microsoft.com/office/powerpoint/2010/main" val="4210068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08" y="7959"/>
            <a:ext cx="910850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бывает установить, в какой форме следует употребить существительное мужского рода в родительном падеже множественного числа.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В большинстве случаев употребляется форма с окончанием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–ОВ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 лесов, пара носков.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Однако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существительные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имеют в данной форме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НУЛЕВОЕ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окончание: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сапог, чулок, солдат, грузин,  партизан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группы таких существительных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     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нулевое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окончание имеют названия парных предметов: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(без) ботинок, валенок, сапог, варежек, чулок, погон, эполет (но носков!!!) 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2)     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нулевое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окончание имеют названия некоторых национальностей (в основном с основой на –Р и –Н):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много) англичан, армян, грузин, болгар, турок, цыган, башкир, осетин. 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3)     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нулевое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имеют названия некоторых воинских групп: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отряд) солдат, партизан. 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4)      </a:t>
            </a:r>
            <a:r>
              <a:rPr 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нулевое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окончание имеют названия некоторых единиц измерения: 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сто) ампер, ватт, вольт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формы: </a:t>
            </a:r>
            <a:r>
              <a:rPr 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сто) килограммов, граммов </a:t>
            </a:r>
          </a:p>
          <a:p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(хотя допустимы разговорные варианты килограмм, грамм).  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Существительные,  имеющие в форме 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окончание </a:t>
            </a:r>
            <a:r>
              <a:rPr lang="ru-RU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–ОВ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(пять)  абрикосов, апельсинов, бананов, мандаринов, помидоров, томатов, баклажанов.</a:t>
            </a:r>
            <a:endParaRPr 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75103"/>
      </p:ext>
    </p:extLst>
  </p:cSld>
  <p:clrMapOvr>
    <a:masterClrMapping/>
  </p:clrMapOvr>
</p:sld>
</file>

<file path=ppt/theme/theme1.xml><?xml version="1.0" encoding="utf-8"?>
<a:theme xmlns:a="http://schemas.openxmlformats.org/drawingml/2006/main" name="soft curve">
  <a:themeElements>
    <a:clrScheme name="soft curve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soft curv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oft curv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ft curv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ft curv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ft curv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ft curv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ft curv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ft curv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ft curv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ft curv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146</Template>
  <TotalTime>1572</TotalTime>
  <Words>5126</Words>
  <Application>Microsoft Office PowerPoint</Application>
  <PresentationFormat>Экран (4:3)</PresentationFormat>
  <Paragraphs>915</Paragraphs>
  <Slides>60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60</vt:i4>
      </vt:variant>
    </vt:vector>
  </HeadingPairs>
  <TitlesOfParts>
    <vt:vector size="69" baseType="lpstr">
      <vt:lpstr>soft curve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д.</dc:creator>
  <cp:lastModifiedBy>user</cp:lastModifiedBy>
  <cp:revision>416</cp:revision>
  <dcterms:created xsi:type="dcterms:W3CDTF">2014-03-28T15:31:32Z</dcterms:created>
  <dcterms:modified xsi:type="dcterms:W3CDTF">2020-05-22T16:49:53Z</dcterms:modified>
</cp:coreProperties>
</file>