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20"/>
  </p:notesMasterIdLst>
  <p:sldIdLst>
    <p:sldId id="256" r:id="rId2"/>
    <p:sldId id="268" r:id="rId3"/>
    <p:sldId id="258" r:id="rId4"/>
    <p:sldId id="270" r:id="rId5"/>
    <p:sldId id="269" r:id="rId6"/>
    <p:sldId id="290" r:id="rId7"/>
    <p:sldId id="291" r:id="rId8"/>
    <p:sldId id="292" r:id="rId9"/>
    <p:sldId id="294" r:id="rId10"/>
    <p:sldId id="293" r:id="rId11"/>
    <p:sldId id="296" r:id="rId12"/>
    <p:sldId id="299" r:id="rId13"/>
    <p:sldId id="298" r:id="rId14"/>
    <p:sldId id="300" r:id="rId15"/>
    <p:sldId id="297" r:id="rId16"/>
    <p:sldId id="295" r:id="rId17"/>
    <p:sldId id="301" r:id="rId18"/>
    <p:sldId id="28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B90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875835-175F-4E7D-86E4-303CC52C8D05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4AC499-8F9E-4B5F-9563-DC06902C0D2C}">
      <dgm:prSet phldrT="[Текст]" custT="1"/>
      <dgm:spPr/>
      <dgm:t>
        <a:bodyPr/>
        <a:lstStyle/>
        <a:p>
          <a:r>
            <a:rPr lang="ru-RU" sz="3200" b="0" i="0" dirty="0" smtClean="0"/>
            <a:t>Начало и конец текста</a:t>
          </a:r>
          <a:endParaRPr lang="ru-RU" sz="3200" b="0" i="0" dirty="0"/>
        </a:p>
      </dgm:t>
    </dgm:pt>
    <dgm:pt modelId="{909505D1-32B6-4CA2-822D-617A5F37E444}" type="parTrans" cxnId="{F01EC559-07F7-4510-A8A0-717C8B64076A}">
      <dgm:prSet/>
      <dgm:spPr/>
      <dgm:t>
        <a:bodyPr/>
        <a:lstStyle/>
        <a:p>
          <a:endParaRPr lang="ru-RU"/>
        </a:p>
      </dgm:t>
    </dgm:pt>
    <dgm:pt modelId="{BCE0E039-586F-492A-A3B9-9A1322D3F961}" type="sibTrans" cxnId="{F01EC559-07F7-4510-A8A0-717C8B64076A}">
      <dgm:prSet/>
      <dgm:spPr/>
      <dgm:t>
        <a:bodyPr/>
        <a:lstStyle/>
        <a:p>
          <a:endParaRPr lang="ru-RU"/>
        </a:p>
      </dgm:t>
    </dgm:pt>
    <dgm:pt modelId="{CA235D85-F600-4CE4-9A1F-1B548C857D75}">
      <dgm:prSet phldrT="[Текст]" custT="1"/>
      <dgm:spPr/>
      <dgm:t>
        <a:bodyPr/>
        <a:lstStyle/>
        <a:p>
          <a:r>
            <a:rPr lang="ru-RU" sz="2400" dirty="0" smtClean="0"/>
            <a:t>Ключевые слова, повторы слов, однокоренные слова</a:t>
          </a:r>
          <a:endParaRPr lang="ru-RU" sz="2400" dirty="0"/>
        </a:p>
      </dgm:t>
    </dgm:pt>
    <dgm:pt modelId="{0CE6B547-C32D-47BE-A44E-50215D67EC6B}" type="parTrans" cxnId="{34F31D5C-5ADC-4C38-AF74-F284E763903F}">
      <dgm:prSet/>
      <dgm:spPr/>
      <dgm:t>
        <a:bodyPr/>
        <a:lstStyle/>
        <a:p>
          <a:endParaRPr lang="ru-RU"/>
        </a:p>
      </dgm:t>
    </dgm:pt>
    <dgm:pt modelId="{E010418C-F12C-4A56-A44A-2ACD65FF51B1}" type="sibTrans" cxnId="{34F31D5C-5ADC-4C38-AF74-F284E763903F}">
      <dgm:prSet/>
      <dgm:spPr/>
      <dgm:t>
        <a:bodyPr/>
        <a:lstStyle/>
        <a:p>
          <a:endParaRPr lang="ru-RU"/>
        </a:p>
      </dgm:t>
    </dgm:pt>
    <dgm:pt modelId="{85F3763D-8B4A-4E31-8BF0-EE928A041E11}">
      <dgm:prSet phldrT="[Текст]" custT="1"/>
      <dgm:spPr/>
      <dgm:t>
        <a:bodyPr/>
        <a:lstStyle/>
        <a:p>
          <a:r>
            <a:rPr lang="ru-RU" sz="2400" dirty="0" smtClean="0"/>
            <a:t>Изобразительно-выразительные средства языка</a:t>
          </a:r>
          <a:endParaRPr lang="ru-RU" sz="2400" dirty="0"/>
        </a:p>
      </dgm:t>
    </dgm:pt>
    <dgm:pt modelId="{312A572E-A253-4947-B253-6A9E0BF49819}" type="parTrans" cxnId="{85513A80-0D2B-4932-AF6C-577553D646F6}">
      <dgm:prSet/>
      <dgm:spPr/>
      <dgm:t>
        <a:bodyPr/>
        <a:lstStyle/>
        <a:p>
          <a:endParaRPr lang="ru-RU"/>
        </a:p>
      </dgm:t>
    </dgm:pt>
    <dgm:pt modelId="{C9537300-B4B5-4AA6-A2A4-551BAC25B1C6}" type="sibTrans" cxnId="{85513A80-0D2B-4932-AF6C-577553D646F6}">
      <dgm:prSet/>
      <dgm:spPr/>
      <dgm:t>
        <a:bodyPr/>
        <a:lstStyle/>
        <a:p>
          <a:endParaRPr lang="ru-RU"/>
        </a:p>
      </dgm:t>
    </dgm:pt>
    <dgm:pt modelId="{EEC13B60-7B56-4131-82E6-7A47E48080E9}" type="pres">
      <dgm:prSet presAssocID="{E8875835-175F-4E7D-86E4-303CC52C8D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6C8BD6-2B6B-42FC-BC29-CEAA03CF15D7}" type="pres">
      <dgm:prSet presAssocID="{2B4AC499-8F9E-4B5F-9563-DC06902C0D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AF117-87C2-4571-B650-FCA1F980C0D9}" type="pres">
      <dgm:prSet presAssocID="{BCE0E039-586F-492A-A3B9-9A1322D3F961}" presName="sibTrans" presStyleCnt="0"/>
      <dgm:spPr/>
    </dgm:pt>
    <dgm:pt modelId="{A959AC79-3A52-4C96-927A-320899BBFE47}" type="pres">
      <dgm:prSet presAssocID="{CA235D85-F600-4CE4-9A1F-1B548C857D75}" presName="node" presStyleLbl="node1" presStyleIdx="1" presStyleCnt="3" custScaleX="142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415FA-F74E-48B0-A757-0129AA4854D8}" type="pres">
      <dgm:prSet presAssocID="{E010418C-F12C-4A56-A44A-2ACD65FF51B1}" presName="sibTrans" presStyleCnt="0"/>
      <dgm:spPr/>
    </dgm:pt>
    <dgm:pt modelId="{F5C61C90-816E-4954-8D80-0656426B5AA0}" type="pres">
      <dgm:prSet presAssocID="{85F3763D-8B4A-4E31-8BF0-EE928A041E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475319-7E81-467B-B1C3-84FE6496C7F8}" type="presOf" srcId="{E8875835-175F-4E7D-86E4-303CC52C8D05}" destId="{EEC13B60-7B56-4131-82E6-7A47E48080E9}" srcOrd="0" destOrd="0" presId="urn:microsoft.com/office/officeart/2005/8/layout/hList6"/>
    <dgm:cxn modelId="{AC649169-FD4B-43C4-B60F-7D7699C74EE5}" type="presOf" srcId="{2B4AC499-8F9E-4B5F-9563-DC06902C0D2C}" destId="{D26C8BD6-2B6B-42FC-BC29-CEAA03CF15D7}" srcOrd="0" destOrd="0" presId="urn:microsoft.com/office/officeart/2005/8/layout/hList6"/>
    <dgm:cxn modelId="{F01EC559-07F7-4510-A8A0-717C8B64076A}" srcId="{E8875835-175F-4E7D-86E4-303CC52C8D05}" destId="{2B4AC499-8F9E-4B5F-9563-DC06902C0D2C}" srcOrd="0" destOrd="0" parTransId="{909505D1-32B6-4CA2-822D-617A5F37E444}" sibTransId="{BCE0E039-586F-492A-A3B9-9A1322D3F961}"/>
    <dgm:cxn modelId="{34F31D5C-5ADC-4C38-AF74-F284E763903F}" srcId="{E8875835-175F-4E7D-86E4-303CC52C8D05}" destId="{CA235D85-F600-4CE4-9A1F-1B548C857D75}" srcOrd="1" destOrd="0" parTransId="{0CE6B547-C32D-47BE-A44E-50215D67EC6B}" sibTransId="{E010418C-F12C-4A56-A44A-2ACD65FF51B1}"/>
    <dgm:cxn modelId="{8938FD4C-6249-41C5-9070-E3EA191AF639}" type="presOf" srcId="{85F3763D-8B4A-4E31-8BF0-EE928A041E11}" destId="{F5C61C90-816E-4954-8D80-0656426B5AA0}" srcOrd="0" destOrd="0" presId="urn:microsoft.com/office/officeart/2005/8/layout/hList6"/>
    <dgm:cxn modelId="{134EC1A6-94A7-40D5-9A52-3546C2BACDAC}" type="presOf" srcId="{CA235D85-F600-4CE4-9A1F-1B548C857D75}" destId="{A959AC79-3A52-4C96-927A-320899BBFE47}" srcOrd="0" destOrd="0" presId="urn:microsoft.com/office/officeart/2005/8/layout/hList6"/>
    <dgm:cxn modelId="{85513A80-0D2B-4932-AF6C-577553D646F6}" srcId="{E8875835-175F-4E7D-86E4-303CC52C8D05}" destId="{85F3763D-8B4A-4E31-8BF0-EE928A041E11}" srcOrd="2" destOrd="0" parTransId="{312A572E-A253-4947-B253-6A9E0BF49819}" sibTransId="{C9537300-B4B5-4AA6-A2A4-551BAC25B1C6}"/>
    <dgm:cxn modelId="{E9306B62-E94B-4864-ACE9-AB0A483EA30C}" type="presParOf" srcId="{EEC13B60-7B56-4131-82E6-7A47E48080E9}" destId="{D26C8BD6-2B6B-42FC-BC29-CEAA03CF15D7}" srcOrd="0" destOrd="0" presId="urn:microsoft.com/office/officeart/2005/8/layout/hList6"/>
    <dgm:cxn modelId="{489C446E-E6D1-4FCB-851A-816A61F368E5}" type="presParOf" srcId="{EEC13B60-7B56-4131-82E6-7A47E48080E9}" destId="{4D4AF117-87C2-4571-B650-FCA1F980C0D9}" srcOrd="1" destOrd="0" presId="urn:microsoft.com/office/officeart/2005/8/layout/hList6"/>
    <dgm:cxn modelId="{E5C01C51-A16F-4C04-BC93-4B1474D61BDD}" type="presParOf" srcId="{EEC13B60-7B56-4131-82E6-7A47E48080E9}" destId="{A959AC79-3A52-4C96-927A-320899BBFE47}" srcOrd="2" destOrd="0" presId="urn:microsoft.com/office/officeart/2005/8/layout/hList6"/>
    <dgm:cxn modelId="{F67F80D0-0AF1-4BE0-AA0E-13A4F44BE0AC}" type="presParOf" srcId="{EEC13B60-7B56-4131-82E6-7A47E48080E9}" destId="{F16415FA-F74E-48B0-A757-0129AA4854D8}" srcOrd="3" destOrd="0" presId="urn:microsoft.com/office/officeart/2005/8/layout/hList6"/>
    <dgm:cxn modelId="{EB9209E2-4FD5-4AE5-9F34-810A710846AF}" type="presParOf" srcId="{EEC13B60-7B56-4131-82E6-7A47E48080E9}" destId="{F5C61C90-816E-4954-8D80-0656426B5AA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C8BD6-2B6B-42FC-BC29-CEAA03CF15D7}">
      <dsp:nvSpPr>
        <dsp:cNvPr id="0" name=""/>
        <dsp:cNvSpPr/>
      </dsp:nvSpPr>
      <dsp:spPr>
        <a:xfrm rot="16200000">
          <a:off x="-1052543" y="1052622"/>
          <a:ext cx="4064000" cy="1958754"/>
        </a:xfrm>
        <a:prstGeom prst="flowChartManualOperation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0" tIns="0" rIns="2032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i="0" kern="1200" dirty="0" smtClean="0"/>
            <a:t>Начало и конец текста</a:t>
          </a:r>
          <a:endParaRPr lang="ru-RU" sz="3200" b="0" i="0" kern="1200" dirty="0"/>
        </a:p>
      </dsp:txBody>
      <dsp:txXfrm rot="5400000">
        <a:off x="80" y="812799"/>
        <a:ext cx="1958754" cy="2438400"/>
      </dsp:txXfrm>
    </dsp:sp>
    <dsp:sp modelId="{A959AC79-3A52-4C96-927A-320899BBFE47}">
      <dsp:nvSpPr>
        <dsp:cNvPr id="0" name=""/>
        <dsp:cNvSpPr/>
      </dsp:nvSpPr>
      <dsp:spPr>
        <a:xfrm rot="16200000">
          <a:off x="1468461" y="637278"/>
          <a:ext cx="4064000" cy="2789442"/>
        </a:xfrm>
        <a:prstGeom prst="flowChartManualOperation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Ключевые слова, повторы слов, однокоренные слова</a:t>
          </a:r>
          <a:endParaRPr lang="ru-RU" sz="2400" kern="1200" dirty="0"/>
        </a:p>
      </dsp:txBody>
      <dsp:txXfrm rot="5400000">
        <a:off x="2105740" y="812799"/>
        <a:ext cx="2789442" cy="2438400"/>
      </dsp:txXfrm>
    </dsp:sp>
    <dsp:sp modelId="{F5C61C90-816E-4954-8D80-0656426B5AA0}">
      <dsp:nvSpPr>
        <dsp:cNvPr id="0" name=""/>
        <dsp:cNvSpPr/>
      </dsp:nvSpPr>
      <dsp:spPr>
        <a:xfrm rot="16200000">
          <a:off x="3989467" y="1052622"/>
          <a:ext cx="4064000" cy="1958754"/>
        </a:xfrm>
        <a:prstGeom prst="flowChartManualOperation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Изобразительно-выразительные средства языка</a:t>
          </a:r>
          <a:endParaRPr lang="ru-RU" sz="2400" kern="1200" dirty="0"/>
        </a:p>
      </dsp:txBody>
      <dsp:txXfrm rot="5400000">
        <a:off x="5042090" y="812799"/>
        <a:ext cx="1958754" cy="243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CD9919-DAA5-4479-A668-7870A4EDF9C4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09BCED-ED08-41F4-8A96-35A81CE29F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556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dirty="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dirty="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7188C-3567-4560-9105-F78E7129E07F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B248-0C3C-4352-90C4-2FBD4CB9F2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E8F5E-9C36-4264-8BB8-7FCC4F52305A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6101E-EB15-44CB-91C9-B27E3CEC3C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ED8F4-06B1-4466-BC04-551E35111DEC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33617-C049-4B8F-BD09-48D1DDDD66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C0F1E-C022-44EA-88D9-FEAD107E3F4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9FB4C-EC55-46D8-9692-CB5C9E2D28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C27A9-AC98-4977-9987-706203270F9D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05B6B-BF32-4E7A-A429-8E56AE4DA2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09491-BE61-4A04-BF2B-7E2A41594C01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80202-3CBB-4B8C-A1E5-0BFFF72A68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61753-4B24-47DB-A2DA-4F0B100243E8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64ED0-FE8D-477F-8CAC-8B3697DB3B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059D2-4070-479C-8B14-6B44C3B28557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C223B-6EB3-49DC-AE8A-D2CBB9EF93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123FE-8D9E-4EA0-B377-77BF5B1AEF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A9CDE-ED3B-47CF-957F-9B55C5957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AC64A-1AF8-4DF8-8E14-68532E07DF79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D6CE0-13FA-4F7D-A3AD-6C375C94CA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E250-05F5-4931-87C3-66170C836507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1F1AB-1FDF-4F36-860A-229E28CD09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72E7C5-235D-4B92-819A-94403F25B4A2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8E734-C47F-439F-969B-0D5B406292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4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45" r:id="rId9"/>
    <p:sldLayoutId id="2147483736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0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3857652" cy="3027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28794" y="1000109"/>
            <a:ext cx="58579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ЕГЭ по русскому языку Подготовка к написанию сочинения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857760"/>
            <a:ext cx="2428892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rgbClr val="FF0000"/>
                </a:solidFill>
              </a:rPr>
              <a:t>Е.В.Тарасова., учитель русского языка и литературы</a:t>
            </a:r>
          </a:p>
          <a:p>
            <a:pPr algn="ctr"/>
            <a:r>
              <a:rPr lang="ru-RU" b="1" dirty="0" smtClean="0">
                <a:ln/>
                <a:solidFill>
                  <a:srgbClr val="FF0000"/>
                </a:solidFill>
              </a:rPr>
              <a:t>МБОУ «СШ № 10» </a:t>
            </a:r>
            <a:endParaRPr lang="ru-RU" b="1" dirty="0">
              <a:ln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Языковые конструкции: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215338" y="214290"/>
            <a:ext cx="785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285852" y="1214422"/>
            <a:ext cx="7072362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обращает внимание читателей на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стремится выявить причины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напоминает, что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упоминает о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рассказывает историю о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горечью замечает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обращается к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объясняет, почему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позволяет читателю увидеть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случайно автор приводит слова …</a:t>
            </a:r>
            <a:endParaRPr kumimoji="0" lang="ru-RU" sz="2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2.</a:t>
            </a: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 Найдите соответствия: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642918"/>
          <a:ext cx="7500990" cy="6043915"/>
        </p:xfrm>
        <a:graphic>
          <a:graphicData uri="http://schemas.openxmlformats.org/drawingml/2006/table">
            <a:tbl>
              <a:tblPr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{E8B1032C-EA38-4F05-BA0D-38AFFFC7BED3}</a:tableStyleId>
              </a:tblPr>
              <a:tblGrid>
                <a:gridCol w="2786082"/>
                <a:gridCol w="4714908"/>
              </a:tblGrid>
              <a:tr h="139195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1) замена комментария пересказом исходного текста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А) Чтобы наиболее ярко и точно передать чувства персонажа-рассказчика, автор использует тропы. Это метафора («скиталец» в предложении 6, «пустота» в предложении 7) и эпитеты («бесприютный» в предложении 6, «чужие», «холодные» в предложении 7, «черных» в предложении 8).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  <a:tr h="13493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2) замена комментария описанием </a:t>
                      </a:r>
                      <a:r>
                        <a:rPr lang="ru-RU" sz="1400" dirty="0" smtClean="0"/>
                        <a:t>собственных впечатлений </a:t>
                      </a:r>
                      <a:r>
                        <a:rPr lang="ru-RU" sz="1400" dirty="0"/>
                        <a:t>или рассуждением-выражением собственной позиции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Б) Автор описывает чувства рассказчика, которые тот пережил однажды перед Рождеством. Он ощущает себя покинутым и забытым, пока не вспоминает о пачке старых писем, среди которых он находит письмо своей матери, написанное двадцать семь лет назад…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  <a:tr h="6902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3) замена комментария цитатой из текста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В) Русский философ и писатель И.А. Ильин пишет о том, как однажды перед Рождеством он почувствовал себя одиноким.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  <a:tr h="9637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4) замена комментария текстом рецензии задания 24 или рассказом о средствах выразительности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Г) Мне текст понравился. Проблема одиночества очень актуальна и сейчас. Я думаю, что автор прав, утверждая, что любящий человек никогда не будет чувствовать себя одиноким.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  <a:tr h="9637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5) выделена одна проблема, а комментируется другая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Д) И.А. Ильин пишет: «Кто любит, у того </a:t>
                      </a:r>
                      <a:r>
                        <a:rPr lang="ru-RU" sz="1400" dirty="0" smtClean="0"/>
                        <a:t>сердце </a:t>
                      </a:r>
                      <a:r>
                        <a:rPr lang="ru-RU" sz="1400" dirty="0"/>
                        <a:t>цветёт и </a:t>
                      </a:r>
                      <a:r>
                        <a:rPr lang="ru-RU" sz="1400" dirty="0" smtClean="0"/>
                        <a:t>благоухает</a:t>
                      </a:r>
                      <a:r>
                        <a:rPr lang="ru-RU" sz="1400" dirty="0"/>
                        <a:t>, и он дарит свою </a:t>
                      </a:r>
                      <a:r>
                        <a:rPr lang="ru-RU" sz="1400" dirty="0" smtClean="0"/>
                        <a:t>любовь </a:t>
                      </a:r>
                      <a:r>
                        <a:rPr lang="ru-RU" sz="1400" dirty="0"/>
                        <a:t>так, как </a:t>
                      </a:r>
                      <a:r>
                        <a:rPr lang="ru-RU" sz="1400" dirty="0" smtClean="0"/>
                        <a:t>цветок </a:t>
                      </a:r>
                      <a:r>
                        <a:rPr lang="ru-RU" sz="1400" dirty="0"/>
                        <a:t>свой запах. Такой </a:t>
                      </a:r>
                      <a:r>
                        <a:rPr lang="ru-RU" sz="1400" dirty="0" smtClean="0"/>
                        <a:t>человек </a:t>
                      </a:r>
                      <a:r>
                        <a:rPr lang="ru-RU" sz="1400" dirty="0"/>
                        <a:t>не </a:t>
                      </a:r>
                      <a:r>
                        <a:rPr lang="ru-RU" sz="1400" dirty="0" smtClean="0"/>
                        <a:t>чувствует </a:t>
                      </a:r>
                      <a:r>
                        <a:rPr lang="ru-RU" sz="1400" dirty="0"/>
                        <a:t>себя </a:t>
                      </a:r>
                      <a:r>
                        <a:rPr lang="ru-RU" sz="1400" dirty="0" smtClean="0"/>
                        <a:t>одиноким</a:t>
                      </a:r>
                      <a:r>
                        <a:rPr lang="ru-RU" sz="1400" dirty="0"/>
                        <a:t>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  <a:tr h="5782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6) не разграничиваются понятия «автор» и «рассказчик»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Е) Размышляя о проблеме счастья, автор утверждает, что оно заключается в умении человека жить для других.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03" marR="4360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Проверьте свои ответы: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33207" y="2000239"/>
          <a:ext cx="6077585" cy="165704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012825"/>
                <a:gridCol w="1012825"/>
                <a:gridCol w="1012825"/>
                <a:gridCol w="1012825"/>
                <a:gridCol w="1012825"/>
                <a:gridCol w="1013460"/>
              </a:tblGrid>
              <a:tr h="8285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1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2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3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4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5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6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85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Б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Г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Д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А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Е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/>
                        <a:t>В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143900" y="214290"/>
            <a:ext cx="857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830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Найдите грамматические ошибки и исправьте их: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001024" y="142852"/>
            <a:ext cx="1142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 rot="10800000" flipV="1">
            <a:off x="1000100" y="1361076"/>
            <a:ext cx="742955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Поставленная проблема в тексте заставляет задуматься о многом.</a:t>
            </a:r>
            <a:endParaRPr kumimoji="0" lang="ru-RU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Часть людей рассуждают так же, как и автор текста.</a:t>
            </a:r>
            <a:endParaRPr kumimoji="0" lang="ru-RU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Главный герой текста вспоминает, что «я дочитывал мамино письмо со слезами на глазах».</a:t>
            </a:r>
            <a:endParaRPr kumimoji="0" lang="ru-RU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Г) Читая письмо матери, на глазах рассказчика появились слезы.</a:t>
            </a:r>
            <a:endParaRPr kumimoji="0" lang="ru-RU" sz="2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49244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  <a:latin typeface="Arial Black" pitchFamily="34" charset="0"/>
              </a:rPr>
              <a:t>4. Сформулируйте комментарий:</a:t>
            </a:r>
            <a:endParaRPr lang="ru-RU" sz="26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143900" y="214290"/>
            <a:ext cx="1000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714348" y="928670"/>
            <a:ext cx="77867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Для этого разбиваем текст на смысловые части и анализируем, ЧТО ДЕЛАЕТ в каждом отрывке автор, чтобы читатель мог увидеть аспекты проблемы. </a:t>
            </a:r>
            <a:endParaRPr kumimoji="0" lang="ru-RU" sz="1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Закончите высказывания:</a:t>
            </a:r>
            <a:endParaRPr kumimoji="0" lang="ru-RU" sz="14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haroni" pitchFamily="2" charset="-79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1785926"/>
          <a:ext cx="7643866" cy="4435348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580909"/>
                <a:gridCol w="3062957"/>
              </a:tblGrid>
              <a:tr h="1621301">
                <a:tc>
                  <a:txBody>
                    <a:bodyPr/>
                    <a:lstStyle/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(1)Это было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несколько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лет тому назад. (2)Все, 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собираясь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праздновать Рождество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готовили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ёлки 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подарки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З)Витрины магазинов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окна домов сияли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праздничными огнями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4)Повсюду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были 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развешаны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гирлянды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большущие цветные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шары. (5) Толпа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горожан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пёстрая,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шумная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весёлая,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заполняла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улицы.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Автор повествует о событиях,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которые произошли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главным героем (когда?)… 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10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(6)А я, 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бесприютный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скиталец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был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одинок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 чужой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стране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— ни семьи, ни друга, и мне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казалось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 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покинут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забыт всеми.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7)Вокруг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была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только пустота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и не было любви: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дальний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город, чужие люди,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холодные сердца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(8)Как-то раз в тоске 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унынии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вдруг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вспомнил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 пачке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старых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писем,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которую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удалось 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сберечь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через все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испытания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чёрных дней.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9)Я</a:t>
                      </a:r>
                      <a:r>
                        <a:rPr lang="ru-RU" sz="1400" i="1" baseline="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первые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минувший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год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достал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её из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чемодана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развязал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Рассказчик передает свое чувство (чего?) … среди «чужих людей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(предл. 7).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Пытаясь избавиться от ощущения (чего?) «… и …», он перечитывает письмо, полученное от матери.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46166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4. Сформулируйте комментарий: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143900" y="214290"/>
            <a:ext cx="8572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000108"/>
          <a:ext cx="8143932" cy="5726193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128107"/>
                <a:gridCol w="2015825"/>
              </a:tblGrid>
              <a:tr h="5726193">
                <a:tc>
                  <a:txBody>
                    <a:bodyPr/>
                    <a:lstStyle/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Потом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развернул первое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из писем — это было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письмо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моей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матери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i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написанное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двадцать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семь лет тому назад.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11)«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Дорогое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дитя моё,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Николенька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! (12)Ты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жалуешься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мне на своё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одиночество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и если бы ты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только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знал, как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грустно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больно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мне от твоих слов. (13)С какой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радостью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бы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приехала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 тебе 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убедила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тебя, что ты 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одинок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можешь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быть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одиноким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! (14)Но ты,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конечно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знаешь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 я не могу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покидать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папу, так как он очень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страдает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постоянно нуждается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 моём уходе. (15)А тебе надо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готовиться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экзаменам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чтобы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успешно окончить университет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(16)Ну, дай я хоть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расскажу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тебе,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почему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никогда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чувствую одиночества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17)Видишь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ли, сынок,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человек одинок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тогда, когда он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никого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 любит. (18) А если любит, то ему и в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голову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приходит размышлять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 том,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одинок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он или нет. (19)В любви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человек забывает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себя, он живёт в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других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(20)А это и есть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счастье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(21)Я уже слышу твоё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возражение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счастье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 в том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только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чтобы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любить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но и в том, чтобы тебя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любили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(22)Но кто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действительно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любит, тот 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рассчитывает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выпрашивает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: а что мне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принесёт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моя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?.. (23)Ждёт ли меня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взаимность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? (24)Или, может быть, я люблю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больше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а меня любят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меньше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?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25)Человек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который меряет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взвешивает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не любит.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26)Отпусти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свою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свободу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пусть лучи её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светят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греют во все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стороны…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31" marR="51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Именно в нем он находит размышление о причинах одиночества: «…».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31" marR="51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46166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4. Сформулируйте позицию автора: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072462" y="214290"/>
            <a:ext cx="1071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К3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291502"/>
              </p:ext>
            </p:extLst>
          </p:nvPr>
        </p:nvGraphicFramePr>
        <p:xfrm>
          <a:off x="785786" y="1142984"/>
          <a:ext cx="7715304" cy="4892040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763819"/>
                <a:gridCol w="2951485"/>
              </a:tblGrid>
              <a:tr h="2909250">
                <a:tc>
                  <a:txBody>
                    <a:bodyPr/>
                    <a:lstStyle/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(31)Я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дочитывал мамино письмо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со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слезами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глазах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(32)Из дали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прошедших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лет я снова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услышал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её тёплый голос,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который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принёс мне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любовь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утешение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как «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незаслуженное земное блаженство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381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(33)И тогда я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подумал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что наша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любовь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— это нить,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которой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мы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привязаны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любимому человеку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(34)Кто любит, у того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сердце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цветёт и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благоухает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и он дарит свою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любовь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так, как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цветок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свой запах. (35)Такой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человек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чувствует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себя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одиноким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Так, автору удается донести </a:t>
                      </a:r>
                      <a:r>
                        <a:rPr lang="ru-RU" sz="2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читателя мысль </a:t>
                      </a:r>
                      <a:r>
                        <a:rPr lang="ru-RU" sz="2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том, что только тот, кто (что делает?) …, «не чувствует себя …</a:t>
                      </a:r>
                      <a:r>
                        <a:rPr lang="ru-RU" sz="13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Типовые конструкции: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86776" y="142852"/>
            <a:ext cx="6429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К3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642910" y="1285860"/>
            <a:ext cx="8072494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позиция автора такова: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текста считает,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стремится донести до читателя мысль о том,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убежден в том,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тексте доказывается мысль о том,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основная мысль текста заключается в том,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приходит к мысли, что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позицию автора, на мой взгляд, можно сформулировать таким образом: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осуждает (кого/что, за что)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мнению автора,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автора волнует (удивляет / огорчает)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all" normalizeH="0" baseline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призывает нас к …</a:t>
            </a:r>
            <a:endParaRPr kumimoji="0" lang="ru-RU" sz="2000" b="1" i="0" u="none" strike="noStrike" cap="all" normalizeH="0" baseline="0" dirty="0" smtClean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-55563"/>
            <a:ext cx="1308100" cy="88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Прямоугольник 4"/>
          <p:cNvSpPr>
            <a:spLocks noChangeArrowheads="1"/>
          </p:cNvSpPr>
          <p:nvPr/>
        </p:nvSpPr>
        <p:spPr bwMode="auto">
          <a:xfrm>
            <a:off x="8053388" y="-46038"/>
            <a:ext cx="1016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TextBox 6"/>
          <p:cNvSpPr txBox="1">
            <a:spLocks noChangeArrowheads="1"/>
          </p:cNvSpPr>
          <p:nvPr/>
        </p:nvSpPr>
        <p:spPr bwMode="auto">
          <a:xfrm>
            <a:off x="1714480" y="142852"/>
            <a:ext cx="6005512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1205" name="TextBox 1"/>
          <p:cNvSpPr txBox="1">
            <a:spLocks noChangeArrowheads="1"/>
          </p:cNvSpPr>
          <p:nvPr/>
        </p:nvSpPr>
        <p:spPr bwMode="auto">
          <a:xfrm>
            <a:off x="2051050" y="168275"/>
            <a:ext cx="574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7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 rot="10800000" flipV="1">
            <a:off x="2214546" y="1411884"/>
            <a:ext cx="6286544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изложит</a:t>
            </a:r>
            <a:r>
              <a:rPr kumimoji="0" lang="ru-RU" sz="32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 свое мнение по сформулированной проблеме и аргументируйте его, опираясь на примеры из художественной литературы и/или из жизненного опыта</a:t>
            </a:r>
            <a:endParaRPr kumimoji="0" lang="ru-RU" sz="32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1116013" y="84138"/>
            <a:ext cx="6624637" cy="95410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Критерии оценивания сочинения (К1-К3)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375" y="84138"/>
            <a:ext cx="13081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85725"/>
            <a:ext cx="81597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50"/>
            <a:ext cx="12700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14414" y="1714488"/>
            <a:ext cx="7143800" cy="41549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К1: формулировка проблем исходного текста</a:t>
            </a:r>
          </a:p>
          <a:p>
            <a:pPr algn="just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Проблема = ВОПРОС, который волнует автора</a:t>
            </a:r>
          </a:p>
          <a:p>
            <a:pPr algn="just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К2: комментарий к сформулированной проблеме исходного текста</a:t>
            </a:r>
          </a:p>
          <a:p>
            <a:pPr algn="just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Комментарий = ОБЪЯСНЕНИЕ того, как автор эту проблему раскрывает</a:t>
            </a:r>
          </a:p>
          <a:p>
            <a:pPr algn="just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К3: отражение позиции автора исходного текста</a:t>
            </a:r>
          </a:p>
          <a:p>
            <a:pPr algn="just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Позиция автора = ОТВЕТ на вопрос, волнующий автора, ВЫВОД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5600" y="17463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89725" cy="523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Определите стиль текста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28813" y="1628775"/>
            <a:ext cx="56721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710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63500"/>
            <a:ext cx="1109663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4288" y="5589588"/>
            <a:ext cx="1449387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214414" y="1285860"/>
          <a:ext cx="6858048" cy="486601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428657"/>
                <a:gridCol w="3429391"/>
              </a:tblGrid>
              <a:tr h="47625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Стиль текста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2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Публицистический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Художественный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Цель – прямое воздействие, убеждение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Цель – косвенное воздействие через образы, композицию, речевое оформление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25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Проблема обычно формулируется прямо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Автор «прячется» за образы героев и события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25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Часто затрагивается только одна проблема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Как правило, в тексте поднимается несколько проблем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8286776" y="214290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6"/>
          <p:cNvSpPr txBox="1">
            <a:spLocks noChangeArrowheads="1"/>
          </p:cNvSpPr>
          <p:nvPr/>
        </p:nvSpPr>
        <p:spPr bwMode="auto">
          <a:xfrm>
            <a:off x="1266825" y="107950"/>
            <a:ext cx="6689725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Обратите внимание на: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0725" name="TextBox 9"/>
          <p:cNvSpPr txBox="1">
            <a:spLocks noChangeArrowheads="1"/>
          </p:cNvSpPr>
          <p:nvPr/>
        </p:nvSpPr>
        <p:spPr bwMode="auto">
          <a:xfrm>
            <a:off x="1619250" y="80963"/>
            <a:ext cx="5832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74613"/>
            <a:ext cx="10064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525" y="4941888"/>
            <a:ext cx="1309688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Схема 20"/>
          <p:cNvGraphicFramePr/>
          <p:nvPr/>
        </p:nvGraphicFramePr>
        <p:xfrm>
          <a:off x="1357290" y="1397000"/>
          <a:ext cx="70009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8286776" y="214290"/>
            <a:ext cx="642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Повторы слов в тексте: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1071538" y="1236657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ОДИНОЧЕСТВО </a:t>
            </a:r>
            <a:endParaRPr kumimoji="0" lang="ru-RU" sz="60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ЛЮБОВЬ </a:t>
            </a:r>
            <a:endParaRPr kumimoji="0" lang="ru-RU" sz="60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СЧАСТЬЕ  </a:t>
            </a:r>
            <a:endParaRPr kumimoji="0" lang="ru-RU" sz="60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3571868" y="4286256"/>
            <a:ext cx="1500198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2357422" y="5416608"/>
            <a:ext cx="392909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ПРОБЛЕМА …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215338" y="214290"/>
            <a:ext cx="714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830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1. Сделайте анализ изобразительно-выразительных средств в тексте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285720" y="1357298"/>
            <a:ext cx="8358246" cy="5078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«Чтобы наиболее ярко и точно передать чувства персонажа-рассказчика, автор использует тропы. Это __________ («скиталец» в предложении 6, «пустота» в предложении 7) и _________ («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бесприютный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в предложении 6,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чужие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холодные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в предложении 7, 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в предложении 8). Беспокойство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 душевном состоянии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главного героя и желание дать родительский совет выражены в письме его матери при помощи такого синтаксического средства, как ________ (в предложениях 11, 13), и приема _________ (в предложениях («одинок» в предложениях 17-18)».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Список терминов: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метафора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парцелляция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риторический вопрос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эпитет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лексический повтор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ряды однородных членов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восклицательные предложения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вводные слова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сравнение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15338" y="214290"/>
            <a:ext cx="785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830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Соотнесите выразительные средства с понятиями: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1500174"/>
          <a:ext cx="6077585" cy="4914347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038475"/>
                <a:gridCol w="3039110"/>
              </a:tblGrid>
              <a:tr h="42862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изобразительно-выразительные </a:t>
                      </a:r>
                      <a:r>
                        <a:rPr lang="ru-RU" sz="2000" dirty="0" smtClean="0"/>
                        <a:t>средства: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ОДИНОЧЕСТВО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ЛЮБОВЬ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– 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+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бесприютный скиталец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лучи любви светят и греют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покинут и забыт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струи ответной любви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пустота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бескорыстная любовь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дальний город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теплый голос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чужие люди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сердце цветет и благоухает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холодные сердца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дарит любовь так, как цветок запах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черные дни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земное блаженство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286776" y="214290"/>
            <a:ext cx="57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46166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Сформулируйте проблему текста: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flipH="1">
            <a:off x="8286775" y="142852"/>
            <a:ext cx="714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К1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00166" y="1000108"/>
          <a:ext cx="6077585" cy="5576443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038475"/>
                <a:gridCol w="3039110"/>
              </a:tblGrid>
              <a:tr h="84072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/>
                        <a:t>В виде предложения: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Философ И.А. Ильин в своем тексте поднимает проблему (чего?) … 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069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/>
                        <a:t>2. В </a:t>
                      </a:r>
                      <a:r>
                        <a:rPr lang="ru-RU" sz="1800" dirty="0"/>
                        <a:t>виде риторических вопросов: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Почему человек чувствует себя (каким?)… ? Как можно избавиться от чувства (чего?) … ? Именно эти вопросы волнуют русского философа И.А. Ильина.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071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/>
                        <a:t>3. В </a:t>
                      </a:r>
                      <a:r>
                        <a:rPr lang="ru-RU" sz="1800" dirty="0"/>
                        <a:t>виде предложения-цитаты: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«Человек одинок, когда он никого не любит»,  – пишет И.А. Ильин, раскрывая проблему (чего?) … .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572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/>
                        <a:t>4. В </a:t>
                      </a:r>
                      <a:r>
                        <a:rPr lang="ru-RU" sz="1800" dirty="0"/>
                        <a:t>виде назывных предложений: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… (Что?) человека. Об этой проблеме размышляет русский философ И.А. Ильин.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6321" name="Rectangle 1"/>
          <p:cNvSpPr>
            <a:spLocks noChangeArrowheads="1"/>
          </p:cNvSpPr>
          <p:nvPr/>
        </p:nvSpPr>
        <p:spPr bwMode="auto">
          <a:xfrm rot="10800000" flipV="1">
            <a:off x="0" y="57148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сформулировать проблему?</a:t>
            </a:r>
            <a:endParaRPr kumimoji="0" lang="ru-RU" sz="20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50" y="25400"/>
            <a:ext cx="1187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6825" y="115888"/>
            <a:ext cx="6659563" cy="830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Комментарий к сформулированной проблеме: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03438" y="3849688"/>
            <a:ext cx="704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Trebuchet MS" pitchFamily="34" charset="0"/>
            </a:endParaRPr>
          </a:p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31758" name="Picture 6" descr="http://xn--e1akoddj.xn--p1ai/uploads/1355983625_e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6050"/>
            <a:ext cx="93662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15338" y="214290"/>
            <a:ext cx="785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К2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 rot="10800000" flipV="1">
            <a:off x="428590" y="1629161"/>
            <a:ext cx="8429683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Чтобы получить высший балл (3 балла) по данному критерию, необходимо привести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два примера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(иллюстрации) из прочитанного текста.</a:t>
            </a:r>
          </a:p>
          <a:p>
            <a:pPr lvl="0"/>
            <a:endParaRPr lang="ru-RU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Примерами-иллюстрациями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могут быть: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элементы цитирования (в виде прямой или косвенной речи);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ссылки на номера предложений (даются в скобках);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ссылки на абзацы текста.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ОБРАТИТЕ ВНИМАНИЕ!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Пример-иллюстрация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может быть не только в комментарии к проблеме, но и после формулировки авторской позиции. В этом случае пример подтверждает и иллюстрирует мнение автора.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1801</TotalTime>
  <Words>1445</Words>
  <Application>Microsoft Office PowerPoint</Application>
  <PresentationFormat>Экран (4:3)</PresentationFormat>
  <Paragraphs>176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149</cp:revision>
  <dcterms:created xsi:type="dcterms:W3CDTF">2013-05-08T15:07:47Z</dcterms:created>
  <dcterms:modified xsi:type="dcterms:W3CDTF">2020-05-22T16:50:40Z</dcterms:modified>
</cp:coreProperties>
</file>