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57" r:id="rId3"/>
    <p:sldId id="258" r:id="rId4"/>
    <p:sldId id="271" r:id="rId5"/>
    <p:sldId id="270" r:id="rId6"/>
    <p:sldId id="260" r:id="rId7"/>
    <p:sldId id="261" r:id="rId8"/>
    <p:sldId id="262" r:id="rId9"/>
    <p:sldId id="263" r:id="rId10"/>
    <p:sldId id="264" r:id="rId11"/>
    <p:sldId id="265" r:id="rId12"/>
    <p:sldId id="279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500" autoAdjust="0"/>
    <p:restoredTop sz="94660"/>
  </p:normalViewPr>
  <p:slideViewPr>
    <p:cSldViewPr>
      <p:cViewPr>
        <p:scale>
          <a:sx n="76" d="100"/>
          <a:sy n="76" d="100"/>
        </p:scale>
        <p:origin x="-10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7F339-FCEE-4790-9B4E-CB9F1A7777D4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8F252-D271-49B8-B8AF-AFA6903397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0166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89A541-ACF9-4B41-AF96-1BA2C2A0882C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313913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125E4B6-3932-4C50-B158-E7404BA4F6E4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705236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640960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учебного кабинета начальных классов</a:t>
            </a:r>
          </a:p>
        </p:txBody>
      </p:sp>
    </p:spTree>
    <p:extLst>
      <p:ext uri="{BB962C8B-B14F-4D97-AF65-F5344CB8AC3E}">
        <p14:creationId xmlns="" xmlns:p14="http://schemas.microsoft.com/office/powerpoint/2010/main" val="3658633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424" y="188640"/>
            <a:ext cx="7056784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Цель:</a:t>
            </a:r>
          </a:p>
          <a:p>
            <a:r>
              <a:rPr lang="ru-RU" sz="2400" dirty="0"/>
              <a:t> удовлетворение потребностей детей в привлекательном виде деятельности;</a:t>
            </a:r>
          </a:p>
          <a:p>
            <a:r>
              <a:rPr lang="ru-RU" sz="2400" dirty="0"/>
              <a:t> способствовать рациональному использованию свободного времени.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76256" y="332656"/>
            <a:ext cx="192552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/>
              <a:t>Игровая зона</a:t>
            </a:r>
          </a:p>
        </p:txBody>
      </p:sp>
      <p:pic>
        <p:nvPicPr>
          <p:cNvPr id="5" name="Рисунок 4" descr="иг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571744"/>
            <a:ext cx="5786478" cy="38769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56315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714488"/>
            <a:ext cx="8352928" cy="393305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многообразие декоративных цветов, желательно в отдельно отведенном месте;</a:t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-информационные карты о цветах (название цветка, семейство и т.д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классе много цветов, это позволяет воспитывать трудолюбие детей, ухаживающих за ними, любовь и уважение к природе. Кроме того, позволяет усилить созданное уютное и комфортное учебное пространство.</a:t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так же мы поместим аквариум. Для релаксации детей, а так же он научит детей ухаживать за животными.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692696"/>
            <a:ext cx="37214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/>
              <a:t>Зеленая зона: </a:t>
            </a:r>
          </a:p>
        </p:txBody>
      </p:sp>
    </p:spTree>
    <p:extLst>
      <p:ext uri="{BB962C8B-B14F-4D97-AF65-F5344CB8AC3E}">
        <p14:creationId xmlns="" xmlns:p14="http://schemas.microsoft.com/office/powerpoint/2010/main" val="1930339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099" y="116632"/>
            <a:ext cx="7543800" cy="145075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Зелёная зона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зз.jpg"/>
          <p:cNvPicPr>
            <a:picLocks noChangeAspect="1"/>
          </p:cNvPicPr>
          <p:nvPr/>
        </p:nvPicPr>
        <p:blipFill>
          <a:blip r:embed="rId2"/>
          <a:srcRect t="41667" r="4167" b="3125"/>
          <a:stretch>
            <a:fillRect/>
          </a:stretch>
        </p:blipFill>
        <p:spPr>
          <a:xfrm>
            <a:off x="1928794" y="2000239"/>
            <a:ext cx="5214974" cy="40057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29376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58092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Бытовая зона: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571480"/>
            <a:ext cx="8773770" cy="221457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содержать: раковину для мытья рук, санитарно-гигиенические средства(жидкое мыло), туалетная бумага, полотенце, предметы для влажной уборки кабинета(ведра, половые тряпки, веники, мусорные ведра и т.д.), место для питья детей.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бы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2428868"/>
            <a:ext cx="5143504" cy="38576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645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0997"/>
            <a:ext cx="7467600" cy="50891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зона: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692696"/>
            <a:ext cx="8496944" cy="22730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Предназначена для творческих занятий детей по интересам (лепка, рисование, конструирование, различные виды ремесел, игра на музыкальных инструментах). Может представлять собой выставку детских поделок и рисунков. Создание данной зоны помогает ребёнку почувствовать свою значимость, повышает его самооценку.</a:t>
            </a:r>
          </a:p>
        </p:txBody>
      </p:sp>
      <p:pic>
        <p:nvPicPr>
          <p:cNvPr id="5" name="Рисунок 4" descr="твор.jpg"/>
          <p:cNvPicPr>
            <a:picLocks noChangeAspect="1"/>
          </p:cNvPicPr>
          <p:nvPr/>
        </p:nvPicPr>
        <p:blipFill>
          <a:blip r:embed="rId2"/>
          <a:srcRect l="-6751" t="6381" r="-2947"/>
          <a:stretch>
            <a:fillRect/>
          </a:stretch>
        </p:blipFill>
        <p:spPr>
          <a:xfrm>
            <a:off x="3571868" y="3066316"/>
            <a:ext cx="4929222" cy="37916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0515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8191822" cy="11916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кабинету начальных классов: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892480" cy="482453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между рядами парт не менее 60 см, от столов до стены-50-70 см, от первой парты до доски 2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4-2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Правильное освещение.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состояние мебели.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должен отвечать всем санитарно-гигиеническим условиям, синтетическим и техническим требованиям.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2824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736"/>
            <a:ext cx="8215370" cy="278608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комплекс эстетических, психолого – 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285728"/>
            <a:ext cx="87918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Предметно - развивающая среда </a:t>
            </a:r>
          </a:p>
        </p:txBody>
      </p:sp>
    </p:spTree>
    <p:extLst>
      <p:ext uri="{BB962C8B-B14F-4D97-AF65-F5344CB8AC3E}">
        <p14:creationId xmlns="" xmlns:p14="http://schemas.microsoft.com/office/powerpoint/2010/main" val="4060860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714488"/>
            <a:ext cx="8732348" cy="222483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- развивающей среды, способствующей гармоничному развитию и саморазвитию детей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476672"/>
            <a:ext cx="22086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solidFill>
                  <a:schemeClr val="accent1">
                    <a:lumMod val="50000"/>
                  </a:schemeClr>
                </a:solidFill>
              </a:rPr>
              <a:t>Цель: </a:t>
            </a:r>
          </a:p>
        </p:txBody>
      </p:sp>
    </p:spTree>
    <p:extLst>
      <p:ext uri="{BB962C8B-B14F-4D97-AF65-F5344CB8AC3E}">
        <p14:creationId xmlns="" xmlns:p14="http://schemas.microsoft.com/office/powerpoint/2010/main" val="2694202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404664"/>
            <a:ext cx="8496944" cy="59766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alt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организуется на основе следующих принципов: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открытости.</a:t>
            </a:r>
          </a:p>
          <a:p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гибкого зонирования.</a:t>
            </a:r>
          </a:p>
          <a:p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стабильности-динамичности развивающей среды.</a:t>
            </a:r>
          </a:p>
          <a:p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alt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полифункциональности</a:t>
            </a: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41850605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61297"/>
            <a:ext cx="8684641" cy="1107463"/>
          </a:xfrm>
          <a:ln/>
        </p:spPr>
        <p:txBody>
          <a:bodyPr lIns="82945" tIns="25471" rIns="82945" bIns="41473">
            <a:normAutofit/>
          </a:bodyPr>
          <a:lstStyle/>
          <a:p>
            <a:pPr algn="ctr"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предметно-развивающую среду младшего школьника могут входить следующие зоны:</a:t>
            </a:r>
          </a:p>
        </p:txBody>
      </p:sp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3591361" y="3004156"/>
            <a:ext cx="2285280" cy="1175163"/>
          </a:xfrm>
          <a:prstGeom prst="roundRect">
            <a:avLst>
              <a:gd name="adj" fmla="val 120"/>
            </a:avLst>
          </a:prstGeom>
          <a:solidFill>
            <a:srgbClr val="FFFFFF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853440" y="3200016"/>
            <a:ext cx="1828800" cy="1317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79353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4400"/>
              <a:t>П-Р С</a:t>
            </a:r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1306080" y="1764186"/>
            <a:ext cx="1893600" cy="1241410"/>
          </a:xfrm>
          <a:prstGeom prst="ellipse">
            <a:avLst/>
          </a:prstGeom>
          <a:solidFill>
            <a:srgbClr val="FFFF99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6530400" y="2089660"/>
            <a:ext cx="1893600" cy="1241410"/>
          </a:xfrm>
          <a:prstGeom prst="ellipse">
            <a:avLst/>
          </a:prstGeom>
          <a:solidFill>
            <a:srgbClr val="FFFF99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456481" y="3526931"/>
            <a:ext cx="2612160" cy="1568324"/>
          </a:xfrm>
          <a:prstGeom prst="ellipse">
            <a:avLst/>
          </a:prstGeom>
          <a:solidFill>
            <a:srgbClr val="FFFF99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200" name="Oval 8"/>
          <p:cNvSpPr>
            <a:spLocks noChangeArrowheads="1"/>
          </p:cNvSpPr>
          <p:nvPr/>
        </p:nvSpPr>
        <p:spPr bwMode="auto">
          <a:xfrm>
            <a:off x="2416321" y="5160063"/>
            <a:ext cx="1893600" cy="1241410"/>
          </a:xfrm>
          <a:prstGeom prst="ellipse">
            <a:avLst/>
          </a:prstGeom>
          <a:solidFill>
            <a:srgbClr val="99FFFF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auto">
          <a:xfrm>
            <a:off x="4703040" y="4703534"/>
            <a:ext cx="3199680" cy="1697939"/>
          </a:xfrm>
          <a:prstGeom prst="ellipse">
            <a:avLst/>
          </a:prstGeom>
          <a:solidFill>
            <a:srgbClr val="FFFF99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202" name="Oval 10"/>
          <p:cNvSpPr>
            <a:spLocks noChangeArrowheads="1"/>
          </p:cNvSpPr>
          <p:nvPr/>
        </p:nvSpPr>
        <p:spPr bwMode="auto">
          <a:xfrm>
            <a:off x="6857281" y="3462124"/>
            <a:ext cx="1893600" cy="1241410"/>
          </a:xfrm>
          <a:prstGeom prst="ellipse">
            <a:avLst/>
          </a:prstGeom>
          <a:solidFill>
            <a:srgbClr val="99FFFF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1370880" y="1782908"/>
            <a:ext cx="1764000" cy="1156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1.  Учебная </a:t>
            </a:r>
            <a:r>
              <a:rPr lang="ru-RU" altLang="ru-RU" sz="2500" dirty="0" smtClean="0"/>
              <a:t>зона</a:t>
            </a:r>
            <a:endParaRPr lang="ru-RU" altLang="ru-RU" sz="2500" dirty="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23528" y="3501022"/>
            <a:ext cx="2873520" cy="1512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2. </a:t>
            </a:r>
          </a:p>
          <a:p>
            <a:pPr algn="ctr">
              <a:buClrTx/>
              <a:buFontTx/>
              <a:buNone/>
            </a:pPr>
            <a:r>
              <a:rPr lang="ru-RU" altLang="ru-RU" sz="2500" dirty="0" smtClean="0"/>
              <a:t>Зелёная зона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514200" y="5085184"/>
            <a:ext cx="1697760" cy="223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3.    </a:t>
            </a:r>
            <a:r>
              <a:rPr lang="ru-RU" altLang="ru-RU" sz="2500" dirty="0" smtClean="0"/>
              <a:t>Игровая зона</a:t>
            </a:r>
            <a:endParaRPr lang="ru-RU" altLang="ru-RU" sz="2500" dirty="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4440960" y="4869160"/>
            <a:ext cx="3762720" cy="79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4. </a:t>
            </a:r>
            <a:endParaRPr lang="ru-RU" altLang="ru-RU" sz="2500" dirty="0" smtClean="0"/>
          </a:p>
          <a:p>
            <a:pPr algn="ctr">
              <a:buClrTx/>
              <a:buFontTx/>
              <a:buNone/>
            </a:pPr>
            <a:r>
              <a:rPr lang="ru-RU" altLang="ru-RU" sz="2500" dirty="0" smtClean="0"/>
              <a:t>Информационная</a:t>
            </a:r>
          </a:p>
          <a:p>
            <a:pPr algn="ctr">
              <a:buClrTx/>
              <a:buFontTx/>
              <a:buNone/>
            </a:pPr>
            <a:r>
              <a:rPr lang="ru-RU" altLang="ru-RU" sz="2500" dirty="0" smtClean="0"/>
              <a:t> </a:t>
            </a:r>
            <a:r>
              <a:rPr lang="ru-RU" altLang="ru-RU" sz="2500" dirty="0"/>
              <a:t>зона.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6988320" y="3429000"/>
            <a:ext cx="1664640" cy="79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5. </a:t>
            </a:r>
            <a:r>
              <a:rPr lang="ru-RU" altLang="ru-RU" sz="2500" dirty="0" smtClean="0"/>
              <a:t>Бытовая </a:t>
            </a:r>
            <a:r>
              <a:rPr lang="ru-RU" altLang="ru-RU" sz="2500" dirty="0"/>
              <a:t>зона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6140160" y="2043572"/>
            <a:ext cx="2610721" cy="102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6. </a:t>
            </a:r>
            <a:endParaRPr lang="ru-RU" altLang="ru-RU" sz="2500" dirty="0" smtClean="0"/>
          </a:p>
          <a:p>
            <a:pPr algn="ctr">
              <a:buClrTx/>
              <a:buFontTx/>
              <a:buNone/>
            </a:pPr>
            <a:r>
              <a:rPr lang="ru-RU" altLang="ru-RU" sz="2500" dirty="0" smtClean="0"/>
              <a:t>Творческая</a:t>
            </a:r>
          </a:p>
          <a:p>
            <a:pPr algn="ctr">
              <a:buClrTx/>
              <a:buFontTx/>
              <a:buNone/>
            </a:pPr>
            <a:r>
              <a:rPr lang="ru-RU" altLang="ru-RU" sz="2500" dirty="0" smtClean="0"/>
              <a:t> </a:t>
            </a:r>
            <a:r>
              <a:rPr lang="ru-RU" altLang="ru-RU" sz="2500" dirty="0"/>
              <a:t>зона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3722400" y="1412776"/>
            <a:ext cx="2394720" cy="79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endParaRPr lang="ru-RU" altLang="ru-RU" sz="2500" dirty="0"/>
          </a:p>
        </p:txBody>
      </p:sp>
      <p:cxnSp>
        <p:nvCxnSpPr>
          <p:cNvPr id="8211" name="AutoShape 19"/>
          <p:cNvCxnSpPr>
            <a:cxnSpLocks noChangeShapeType="1"/>
            <a:stCxn id="8194" idx="3"/>
            <a:endCxn id="8198" idx="2"/>
          </p:cNvCxnSpPr>
          <p:nvPr/>
        </p:nvCxnSpPr>
        <p:spPr bwMode="auto">
          <a:xfrm flipV="1">
            <a:off x="5876641" y="2710364"/>
            <a:ext cx="653760" cy="881373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212" name="AutoShape 20"/>
          <p:cNvCxnSpPr>
            <a:cxnSpLocks noChangeShapeType="1"/>
            <a:stCxn id="8194" idx="3"/>
            <a:endCxn id="8207" idx="1"/>
          </p:cNvCxnSpPr>
          <p:nvPr/>
        </p:nvCxnSpPr>
        <p:spPr bwMode="auto">
          <a:xfrm>
            <a:off x="5876641" y="3591738"/>
            <a:ext cx="1111679" cy="236184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213" name="AutoShape 21"/>
          <p:cNvCxnSpPr>
            <a:cxnSpLocks noChangeShapeType="1"/>
            <a:stCxn id="8194" idx="2"/>
            <a:endCxn id="8201" idx="0"/>
          </p:cNvCxnSpPr>
          <p:nvPr/>
        </p:nvCxnSpPr>
        <p:spPr bwMode="auto">
          <a:xfrm>
            <a:off x="4212000" y="4179319"/>
            <a:ext cx="524160" cy="1569765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214" name="AutoShape 22"/>
          <p:cNvCxnSpPr>
            <a:cxnSpLocks noChangeShapeType="1"/>
          </p:cNvCxnSpPr>
          <p:nvPr/>
        </p:nvCxnSpPr>
        <p:spPr bwMode="auto">
          <a:xfrm rot="5400000">
            <a:off x="3362924" y="4445209"/>
            <a:ext cx="1012428" cy="555553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215" name="AutoShape 23"/>
          <p:cNvCxnSpPr>
            <a:cxnSpLocks noChangeShapeType="1"/>
          </p:cNvCxnSpPr>
          <p:nvPr/>
        </p:nvCxnSpPr>
        <p:spPr bwMode="auto">
          <a:xfrm flipH="1">
            <a:off x="3068640" y="3645028"/>
            <a:ext cx="522720" cy="720076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216" name="AutoShape 24"/>
          <p:cNvCxnSpPr>
            <a:cxnSpLocks noChangeShapeType="1"/>
          </p:cNvCxnSpPr>
          <p:nvPr/>
        </p:nvCxnSpPr>
        <p:spPr bwMode="auto">
          <a:xfrm flipH="1" flipV="1">
            <a:off x="3134880" y="2390651"/>
            <a:ext cx="456480" cy="1229889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="" xmlns:p14="http://schemas.microsoft.com/office/powerpoint/2010/main" val="35046528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71612"/>
            <a:ext cx="8856984" cy="4464496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где расположены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парты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можно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легко переставить, объединять или отодвигать; стулья трехуровневые регулируются в соответствии с ростом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обучающихся;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учительский стол; учебные доски: меловая, интерактивная, компьютер, мобильный телевизор и видеомагнитофон; шкафы, они будут отделять учебное пространство от игрового. В них будут помещены книги для чтения во внеурочное время, игрушки, рабочие тетради, принадлежности для уроков ИЗО и технологии. Пространство должно сочетать строгость и комфорт, которые обеспечиваются определенным расположением предметов и подбором цветовых предпочтений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476672"/>
            <a:ext cx="382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/>
              <a:t>Учебная зона </a:t>
            </a:r>
          </a:p>
        </p:txBody>
      </p:sp>
    </p:spTree>
    <p:extLst>
      <p:ext uri="{BB962C8B-B14F-4D97-AF65-F5344CB8AC3E}">
        <p14:creationId xmlns="" xmlns:p14="http://schemas.microsoft.com/office/powerpoint/2010/main" val="3650051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53228" y="188640"/>
            <a:ext cx="5940152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Цель учебной зоны:</a:t>
            </a:r>
            <a:endParaRPr lang="ru-RU" sz="2400" b="1" dirty="0"/>
          </a:p>
          <a:p>
            <a:r>
              <a:rPr lang="ru-RU" sz="2400" dirty="0"/>
              <a:t> </a:t>
            </a:r>
            <a:r>
              <a:rPr lang="ru-RU" sz="2000" dirty="0"/>
              <a:t>создание условий для развития интереса к учебной деятельности в целом;</a:t>
            </a:r>
          </a:p>
          <a:p>
            <a:r>
              <a:rPr lang="ru-RU" sz="2000" dirty="0"/>
              <a:t> удовлетворение познавательных потребностей каждого ребенка.</a:t>
            </a:r>
          </a:p>
        </p:txBody>
      </p:sp>
      <p:pic>
        <p:nvPicPr>
          <p:cNvPr id="5" name="Рисунок 4" descr="уч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2071678"/>
            <a:ext cx="5929322" cy="44469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2802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714488"/>
            <a:ext cx="4464496" cy="3888432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располагается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периметру кабинета и представлена стендами на стенах. Содержание стендов отражает жизнь России, края, города, класса, информации для родителей. Стенды оформляются в цветном варианте, что притягивает взор детей, вызывая желание познакомиться с информацией. На стендах размещаются детские творческие работы.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2281" y="908720"/>
            <a:ext cx="40943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Информационная зона - </a:t>
            </a:r>
          </a:p>
        </p:txBody>
      </p:sp>
      <p:pic>
        <p:nvPicPr>
          <p:cNvPr id="5" name="Рисунок 4" descr="инфа.jpg"/>
          <p:cNvPicPr>
            <a:picLocks noChangeAspect="1"/>
          </p:cNvPicPr>
          <p:nvPr/>
        </p:nvPicPr>
        <p:blipFill>
          <a:blip r:embed="rId2"/>
          <a:srcRect l="13333" t="11667" r="11110" b="26666"/>
          <a:stretch>
            <a:fillRect/>
          </a:stretch>
        </p:blipFill>
        <p:spPr>
          <a:xfrm>
            <a:off x="5000628" y="1714488"/>
            <a:ext cx="3479224" cy="37862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81166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285860"/>
            <a:ext cx="8784976" cy="475252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игровой зоне - расположена мягкая мебель (диван и кресла), журнальный столик, детские игрушки и игры. Дети с удовольствием могут  проводить время, беседуя и играя в игровой зоне на диване и в кресле. Организация и использование игровой зоны является необходимым условием для сохранения и улучшения здоровья младших школьников, здесь нужно ощутить комфорт и присутствие домашнего уюта, что важно, особенно при обучении первоклассников. Занятия в игровой зоне благоприятно влияют на общий тонус ребёнка, способствуют тренировке подвижности нервных процессов, создают положительный настрой и снимают статическое, психоэмоциональное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напряжение.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476672"/>
            <a:ext cx="31582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Игровая зона</a:t>
            </a:r>
            <a:endParaRPr lang="ru-RU" sz="4000" b="1" dirty="0"/>
          </a:p>
        </p:txBody>
      </p:sp>
    </p:spTree>
    <p:extLst>
      <p:ext uri="{BB962C8B-B14F-4D97-AF65-F5344CB8AC3E}">
        <p14:creationId xmlns="" xmlns:p14="http://schemas.microsoft.com/office/powerpoint/2010/main" val="42003803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70</TotalTime>
  <Words>479</Words>
  <Application>Microsoft Office PowerPoint</Application>
  <PresentationFormat>Экран (4:3)</PresentationFormat>
  <Paragraphs>50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Справедливость</vt:lpstr>
      <vt:lpstr>Предметно-развивающая среда учебного кабинета начальных классов</vt:lpstr>
      <vt:lpstr>– это комплекс эстетических, психолого – 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</vt:lpstr>
      <vt:lpstr>Создание предметно - развивающей среды, способствующей гармоничному развитию и саморазвитию детей .</vt:lpstr>
      <vt:lpstr>Слайд 4</vt:lpstr>
      <vt:lpstr>В предметно-развивающую среду младшего школьника могут входить следующие зоны:</vt:lpstr>
      <vt:lpstr>– где расположены парты , которые можно легко переставить, объединять или отодвигать; стулья трехуровневые регулируются в соответствии с ростом обучающихся; учительский стол; учебные доски: меловая, интерактивная, компьютер, мобильный телевизор и видеомагнитофон; шкафы, они будут отделять учебное пространство от игрового. В них будут помещены книги для чтения во внеурочное время, игрушки, рабочие тетради, принадлежности для уроков ИЗО и технологии. Пространство должно сочетать строгость и комфорт, которые обеспечиваются определенным расположением предметов и подбором цветовых предпочтений .</vt:lpstr>
      <vt:lpstr>Слайд 7</vt:lpstr>
      <vt:lpstr>располагается по периметру кабинета и представлена стендами на стенах. Содержание стендов отражает жизнь России, края, города, класса, информации для родителей. Стенды оформляются в цветном варианте, что притягивает взор детей, вызывая желание познакомиться с информацией. На стендах размещаются детские творческие работы.</vt:lpstr>
      <vt:lpstr>В игровой зоне - расположена мягкая мебель (диван и кресла), журнальный столик, детские игрушки и игры. Дети с удовольствием могут  проводить время, беседуя и играя в игровой зоне на диване и в кресле. Организация и использование игровой зоны является необходимым условием для сохранения и улучшения здоровья младших школьников, здесь нужно ощутить комфорт и присутствие домашнего уюта, что важно, особенно при обучении первоклассников. Занятия в игровой зоне благоприятно влияют на общий тонус ребёнка, способствуют тренировке подвижности нервных процессов, создают положительный настрой и снимают статическое, психоэмоциональное напряжение.</vt:lpstr>
      <vt:lpstr>Слайд 10</vt:lpstr>
      <vt:lpstr> -многообразие декоративных цветов, желательно в отдельно отведенном месте; -информационные карты о цветах (название цветка, семейство и т.д.). Если в классе много цветов, это позволяет воспитывать трудолюбие детей, ухаживающих за ними, любовь и уважение к природе. Кроме того, позволяет усилить созданное уютное и комфортное учебное пространство. Здесь так же мы поместим аквариум. Для релаксации детей, а так же он научит детей ухаживать за животными.</vt:lpstr>
      <vt:lpstr>Зелёная зона</vt:lpstr>
      <vt:lpstr>Бытовая зона:</vt:lpstr>
      <vt:lpstr>Творческая зона:</vt:lpstr>
      <vt:lpstr>Требования к кабинету начальных классов: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Home</cp:lastModifiedBy>
  <cp:revision>24</cp:revision>
  <dcterms:created xsi:type="dcterms:W3CDTF">2017-05-19T03:55:47Z</dcterms:created>
  <dcterms:modified xsi:type="dcterms:W3CDTF">2020-05-22T14:34:12Z</dcterms:modified>
</cp:coreProperties>
</file>