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7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03" autoAdjust="0"/>
    <p:restoredTop sz="94660"/>
  </p:normalViewPr>
  <p:slideViewPr>
    <p:cSldViewPr snapToGrid="0">
      <p:cViewPr varScale="1">
        <p:scale>
          <a:sx n="73" d="100"/>
          <a:sy n="73" d="100"/>
        </p:scale>
        <p:origin x="14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5B44-5F89-4BB2-AE3C-43338E7B9BE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8931-2C6F-4AE7-B1A1-AB702507E0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50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5B44-5F89-4BB2-AE3C-43338E7B9BE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8931-2C6F-4AE7-B1A1-AB702507E0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188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5B44-5F89-4BB2-AE3C-43338E7B9BE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8931-2C6F-4AE7-B1A1-AB702507E0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477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5B44-5F89-4BB2-AE3C-43338E7B9BE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8931-2C6F-4AE7-B1A1-AB702507E0E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22564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5B44-5F89-4BB2-AE3C-43338E7B9BE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8931-2C6F-4AE7-B1A1-AB702507E0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002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5B44-5F89-4BB2-AE3C-43338E7B9BE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8931-2C6F-4AE7-B1A1-AB702507E0E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6009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5B44-5F89-4BB2-AE3C-43338E7B9BE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8931-2C6F-4AE7-B1A1-AB702507E0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291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5B44-5F89-4BB2-AE3C-43338E7B9BE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8931-2C6F-4AE7-B1A1-AB702507E0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080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5B44-5F89-4BB2-AE3C-43338E7B9BE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8931-2C6F-4AE7-B1A1-AB702507E0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462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5B44-5F89-4BB2-AE3C-43338E7B9BE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8931-2C6F-4AE7-B1A1-AB702507E0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785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5B44-5F89-4BB2-AE3C-43338E7B9BE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8931-2C6F-4AE7-B1A1-AB702507E0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452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5B44-5F89-4BB2-AE3C-43338E7B9BE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8931-2C6F-4AE7-B1A1-AB702507E0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3872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5B44-5F89-4BB2-AE3C-43338E7B9BE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8931-2C6F-4AE7-B1A1-AB702507E0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7361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5B44-5F89-4BB2-AE3C-43338E7B9BE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8931-2C6F-4AE7-B1A1-AB702507E0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283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5B44-5F89-4BB2-AE3C-43338E7B9BE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8931-2C6F-4AE7-B1A1-AB702507E0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841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5B44-5F89-4BB2-AE3C-43338E7B9BE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8931-2C6F-4AE7-B1A1-AB702507E0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8012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5B44-5F89-4BB2-AE3C-43338E7B9BE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8931-2C6F-4AE7-B1A1-AB702507E0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95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BB05B44-5F89-4BB2-AE3C-43338E7B9BE5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2278931-2C6F-4AE7-B1A1-AB702507E0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5649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768" y="857250"/>
            <a:ext cx="9366068" cy="52708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23" y="1102178"/>
            <a:ext cx="7759337" cy="43205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09406" y="5422719"/>
            <a:ext cx="542761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50" b="1" dirty="0">
                <a:solidFill>
                  <a:schemeClr val="bg1"/>
                </a:solidFill>
              </a:rPr>
              <a:t>Презентация подготовлена учителем русского языка и литературы </a:t>
            </a:r>
          </a:p>
          <a:p>
            <a:r>
              <a:rPr lang="ru-RU" sz="1350" b="1" dirty="0">
                <a:solidFill>
                  <a:schemeClr val="bg1"/>
                </a:solidFill>
              </a:rPr>
              <a:t>МБОУ «СОШ № 2» </a:t>
            </a:r>
            <a:r>
              <a:rPr lang="ru-RU" sz="1350" b="1" dirty="0" err="1">
                <a:solidFill>
                  <a:schemeClr val="bg1"/>
                </a:solidFill>
              </a:rPr>
              <a:t>п.г.т</a:t>
            </a:r>
            <a:r>
              <a:rPr lang="ru-RU" sz="1350" b="1" dirty="0">
                <a:solidFill>
                  <a:schemeClr val="bg1"/>
                </a:solidFill>
              </a:rPr>
              <a:t>. Уренгой </a:t>
            </a:r>
            <a:r>
              <a:rPr lang="ru-RU" sz="1350" b="1" dirty="0" err="1">
                <a:solidFill>
                  <a:schemeClr val="bg1"/>
                </a:solidFill>
              </a:rPr>
              <a:t>Препута</a:t>
            </a:r>
            <a:r>
              <a:rPr lang="ru-RU" sz="1350" b="1" dirty="0">
                <a:solidFill>
                  <a:schemeClr val="bg1"/>
                </a:solidFill>
              </a:rPr>
              <a:t> Е.П</a:t>
            </a:r>
            <a:r>
              <a:rPr lang="ru-RU" sz="135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21268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29045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1" y="1282788"/>
            <a:ext cx="2553788" cy="4538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Вставай, народ, вздохни всей грудью,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Заре навстречу поспеши.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Азбукой, тебе подаренной,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Судьбу грядущую пиши.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Надежда, вера греет души.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 путь тернистый - путь вперед!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Лишь тот народ не погибает,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Где дух Отчества живет.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Пройдя под солнцем просвещенья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давней славной старины,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и сейчас, славяне-братья,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Первоучителям верны!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апостолам </a:t>
            </a:r>
            <a:r>
              <a:rPr lang="ru-RU" sz="1500" dirty="0" err="1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высокославным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Любовь святая глубока.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Дела </a:t>
            </a:r>
            <a:r>
              <a:rPr lang="ru-RU" sz="1500" dirty="0" err="1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Мефодия</a:t>
            </a: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Кирилла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славянстве будут жить века.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788" y="1474471"/>
            <a:ext cx="3938451" cy="3389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882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9269"/>
            <a:ext cx="9235440" cy="5721531"/>
          </a:xfrm>
        </p:spPr>
      </p:pic>
      <p:sp>
        <p:nvSpPr>
          <p:cNvPr id="7" name="TextBox 6"/>
          <p:cNvSpPr txBox="1"/>
          <p:nvPr/>
        </p:nvSpPr>
        <p:spPr>
          <a:xfrm>
            <a:off x="2762795" y="5363936"/>
            <a:ext cx="605486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50" dirty="0"/>
              <a:t>Презентация подготовлена учителем русского языка и литературы </a:t>
            </a:r>
          </a:p>
          <a:p>
            <a:r>
              <a:rPr lang="ru-RU" sz="1350" dirty="0"/>
              <a:t>МБОУ «СОШ № 2» </a:t>
            </a:r>
            <a:r>
              <a:rPr lang="ru-RU" sz="1350" dirty="0" err="1"/>
              <a:t>п.г.т</a:t>
            </a:r>
            <a:r>
              <a:rPr lang="ru-RU" sz="1350" dirty="0"/>
              <a:t>. Уренгой </a:t>
            </a:r>
            <a:r>
              <a:rPr lang="ru-RU" sz="1350" dirty="0" err="1"/>
              <a:t>Препута</a:t>
            </a:r>
            <a:r>
              <a:rPr lang="ru-RU" sz="1350" dirty="0"/>
              <a:t> Е.П.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1074" y="1293223"/>
            <a:ext cx="565621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Bahnschrift SemiBold SemiConden" panose="020B0502040204020203" pitchFamily="34" charset="0"/>
              </a:rPr>
              <a:t>После смерти великих братьев их ученики претерпели гонения. Папа Римский запретил изучение славянского языка. Дело Кирилла и </a:t>
            </a:r>
            <a:r>
              <a:rPr lang="ru-RU" sz="2400" dirty="0" err="1">
                <a:solidFill>
                  <a:srgbClr val="C00000"/>
                </a:solidFill>
                <a:latin typeface="Bahnschrift SemiBold SemiConden" panose="020B0502040204020203" pitchFamily="34" charset="0"/>
              </a:rPr>
              <a:t>Мефодия</a:t>
            </a:r>
            <a:r>
              <a:rPr lang="ru-RU" sz="2400" dirty="0">
                <a:solidFill>
                  <a:srgbClr val="C00000"/>
                </a:solidFill>
                <a:latin typeface="Bahnschrift SemiBold SemiConden" panose="020B0502040204020203" pitchFamily="34" charset="0"/>
              </a:rPr>
              <a:t>, несмотря на упорную и длительную борьбу в течение многих лет, претерпело неудачу у западных славян, которые по-прежнему используют латинскую азбуку, но зато новая азбука для славян прочно утвердилось в Болгарии, а оттуда была перенесена в Сербию, Румынию и на Русь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662" y="679269"/>
            <a:ext cx="3187337" cy="534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98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3296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0263" y="1593669"/>
            <a:ext cx="816428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Славянская азбука - память о славной истории, святыня и сокровище, которое надо беречь и обязательно сохранить. Мы сегодня прикоснулись к истории дней минувших и напомнили вам о создателях Кириллицы – Кирилле и </a:t>
            </a:r>
            <a:r>
              <a:rPr lang="ru-RU" sz="2800" dirty="0" err="1">
                <a:solidFill>
                  <a:srgbClr val="FF0000"/>
                </a:solidFill>
                <a:latin typeface="Bahnschrift SemiBold Condensed" panose="020B0502040204020203" pitchFamily="34" charset="0"/>
              </a:rPr>
              <a:t>Мефодии</a:t>
            </a:r>
            <a:r>
              <a:rPr lang="ru-RU" sz="2800" dirty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,  благодаря которой появился русский язык - прекрасный и могучий. </a:t>
            </a:r>
          </a:p>
          <a:p>
            <a:r>
              <a:rPr lang="ru-RU" sz="2800" dirty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Давайте же бережно относиться к русскому языку. Из поколения в поколение  трепетно, с любовью, передавать великое русское слово.</a:t>
            </a:r>
          </a:p>
        </p:txBody>
      </p:sp>
    </p:spTree>
    <p:extLst>
      <p:ext uri="{BB962C8B-B14F-4D97-AF65-F5344CB8AC3E}">
        <p14:creationId xmlns:p14="http://schemas.microsoft.com/office/powerpoint/2010/main" val="2850746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77" y="313509"/>
            <a:ext cx="8369433" cy="6192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491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3002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0402" y="1592036"/>
            <a:ext cx="4323620" cy="40440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sz="2400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широкой Руси – нашей матушке –</a:t>
            </a:r>
            <a:endParaRPr lang="ru-RU" sz="24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2400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Колокольный звон разливается.</a:t>
            </a:r>
            <a:endParaRPr lang="ru-RU" sz="24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2400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Ныне братья святые Кирилл и Мефодий</a:t>
            </a:r>
            <a:endParaRPr lang="ru-RU" sz="24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2400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труды свои прославляются</a:t>
            </a:r>
            <a:endParaRPr lang="ru-RU" sz="24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2400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Вспоминают Кирилла с </a:t>
            </a:r>
            <a:r>
              <a:rPr lang="ru-RU" sz="2400" i="1" dirty="0" err="1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Мефодием</a:t>
            </a:r>
            <a:r>
              <a:rPr lang="ru-RU" sz="2400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endParaRPr lang="ru-RU" sz="24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2400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Братьев славных, равноапостольных</a:t>
            </a:r>
            <a:endParaRPr lang="ru-RU" sz="24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2400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Белоруссии, Македонии,</a:t>
            </a:r>
            <a:endParaRPr lang="ru-RU" sz="24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2400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Польше, Чехии и Словакии.</a:t>
            </a:r>
            <a:endParaRPr lang="ru-RU" sz="24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2400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Хвалят братьев премудрых в Болгарии,</a:t>
            </a:r>
            <a:endParaRPr lang="ru-RU" sz="24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2400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Украине, </a:t>
            </a:r>
            <a:r>
              <a:rPr lang="ru-RU" sz="2400" i="1" dirty="0" err="1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Хорватии,Сербии</a:t>
            </a:r>
            <a:r>
              <a:rPr lang="ru-RU" sz="2400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266" y="1115301"/>
            <a:ext cx="4568734" cy="470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645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33944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1838469"/>
            <a:ext cx="4572000" cy="43813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</a:pPr>
            <a:endParaRPr lang="ru-RU" sz="2100" dirty="0">
              <a:solidFill>
                <a:srgbClr val="FF0000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06752" y="1327513"/>
            <a:ext cx="3268844" cy="4241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народы, что пишут кириллицей,</a:t>
            </a:r>
            <a:endParaRPr lang="ru-RU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зовутся издревле славянскими,</a:t>
            </a:r>
            <a:endParaRPr lang="ru-RU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Славят подвиг первоучителей,</a:t>
            </a:r>
            <a:endParaRPr lang="ru-RU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Христианских своих просветителей.</a:t>
            </a:r>
            <a:endParaRPr lang="ru-RU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Русоволосые и сероглазые,</a:t>
            </a:r>
            <a:endParaRPr lang="ru-RU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Лицом все светлые и сердцем славные,</a:t>
            </a:r>
            <a:endParaRPr lang="ru-RU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Древляне, </a:t>
            </a:r>
            <a:r>
              <a:rPr lang="ru-RU" i="1" dirty="0" err="1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русичи</a:t>
            </a:r>
            <a:r>
              <a:rPr lang="ru-RU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поляне,</a:t>
            </a:r>
            <a:endParaRPr lang="ru-RU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Скажите, кто вы?</a:t>
            </a:r>
            <a:endParaRPr lang="ru-RU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– СЛАВЯНЕ!</a:t>
            </a:r>
            <a:endParaRPr lang="ru-RU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Своею статью все пригожие,</a:t>
            </a:r>
            <a:endParaRPr lang="ru-RU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разные и все похожие,</a:t>
            </a:r>
            <a:endParaRPr lang="ru-RU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Зоветесь ныне – россияне,</a:t>
            </a:r>
            <a:endParaRPr lang="ru-RU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Издревле, кто вы?</a:t>
            </a:r>
            <a:endParaRPr lang="ru-RU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i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– СЛАВЯНЕ!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646" y="1229542"/>
            <a:ext cx="3624943" cy="347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31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33944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2949830"/>
            <a:ext cx="4572000" cy="3146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sz="135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</a:t>
            </a:r>
            <a:endParaRPr lang="ru-RU" sz="2100" dirty="0">
              <a:solidFill>
                <a:srgbClr val="FF0000"/>
              </a:solidFill>
              <a:latin typeface="Bahnschrift SemiBold SemiConden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92" y="1062991"/>
            <a:ext cx="5181974" cy="43107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69280" y="1345474"/>
            <a:ext cx="2808514" cy="4439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sz="2400" dirty="0">
                <a:solidFill>
                  <a:srgbClr val="FF0000"/>
                </a:solidFill>
                <a:latin typeface="Bahnschrift SemiBold SemiConden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нашем </a:t>
            </a:r>
            <a:r>
              <a:rPr lang="ru-RU" sz="2400" dirty="0" smtClean="0">
                <a:solidFill>
                  <a:srgbClr val="FF0000"/>
                </a:solidFill>
                <a:latin typeface="Bahnschrift SemiBold SemiConden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посёлке, </a:t>
            </a:r>
            <a:r>
              <a:rPr lang="ru-RU" sz="2400" dirty="0">
                <a:solidFill>
                  <a:srgbClr val="FF0000"/>
                </a:solidFill>
                <a:latin typeface="Bahnschrift SemiBold SemiConden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и по всей России, </a:t>
            </a:r>
            <a:r>
              <a:rPr lang="ru-RU" sz="2400" b="1" dirty="0">
                <a:solidFill>
                  <a:srgbClr val="FF0000"/>
                </a:solidFill>
                <a:latin typeface="Bahnschrift SemiBold SemiConden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FF0000"/>
                </a:solidFill>
                <a:latin typeface="Bahnschrift SemiBold SemiConden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День памяти святителей Кирилла и </a:t>
            </a:r>
            <a:r>
              <a:rPr lang="ru-RU" sz="2400" dirty="0" err="1">
                <a:solidFill>
                  <a:srgbClr val="FF0000"/>
                </a:solidFill>
                <a:latin typeface="Bahnschrift SemiBold SemiConden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Мефодия</a:t>
            </a:r>
            <a:r>
              <a:rPr lang="ru-RU" sz="2400" dirty="0">
                <a:solidFill>
                  <a:srgbClr val="FF0000"/>
                </a:solidFill>
                <a:latin typeface="Bahnschrift SemiBold SemiConden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церковно-государственный праздник – День славянской культуры и письменности</a:t>
            </a:r>
            <a:endParaRPr lang="ru-RU" sz="2400" dirty="0">
              <a:solidFill>
                <a:srgbClr val="FF0000"/>
              </a:solidFill>
              <a:latin typeface="Bahnschrift SemiBold SemiConden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88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2806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83" y="1131570"/>
            <a:ext cx="3654335" cy="46536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19303" y="1502229"/>
            <a:ext cx="41539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Bahnschrift Light Condensed" panose="020B0502040204020203" pitchFamily="34" charset="0"/>
              </a:rPr>
              <a:t>Братья Кирилл и Мефодий придумали славянскую азбуку, положили начало славянской книжной культуре и просвещению народов. Кирилл и Мефодий старались сделать буквы азбуки красивыми, чтобы руке нетрудно было их писать. Этими буквами были написаны слова многих мудрых книг. Как создателя письменности, святого Кирилла обычно изображают со свитком азбуки в руках</a:t>
            </a:r>
            <a:endParaRPr lang="ru-RU" sz="2400" dirty="0">
              <a:solidFill>
                <a:srgbClr val="FF0000"/>
              </a:solidFill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375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36883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1180555"/>
            <a:ext cx="4242163" cy="475161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790803" y="1616196"/>
            <a:ext cx="3791494" cy="4044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 вот они - наши истоки,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Плывут, в полумраке светясь,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Торжественно-строгие строки,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Литая славянская вязь.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 вот где, так вот где впервые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Обрел у подножия гор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 огненным знаком Софии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Алмазную твердость глагол.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Великое таинство звука,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Презревшее тленье и смерть,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синих днепровских излуках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Качнуло недвижную твердь.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Русь над водой </a:t>
            </a:r>
            <a:r>
              <a:rPr lang="ru-RU" sz="1500" dirty="0" err="1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многопенной</a:t>
            </a: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Открытая вольным ветрам,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«Я </a:t>
            </a:r>
            <a:r>
              <a:rPr lang="ru-RU" sz="1500" dirty="0" err="1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есмь</a:t>
            </a: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!» - заявила Вселенной,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«Я </a:t>
            </a:r>
            <a:r>
              <a:rPr lang="ru-RU" sz="1500" dirty="0" err="1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есмь</a:t>
            </a:r>
            <a:r>
              <a:rPr lang="ru-RU" sz="15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!» - заявила векам.</a:t>
            </a:r>
            <a:endParaRPr lang="ru-RU" sz="15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779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28066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0080" y="1720840"/>
            <a:ext cx="78638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Славянский алфавит просуществовал на Руси неизменным более семи столетий. Его создатели постарались, чтобы каждая буква первой русской азбуки была простой и четкой, легкой для письма. Алфавит Кирилла и </a:t>
            </a:r>
            <a:r>
              <a:rPr lang="ru-RU" sz="2400" dirty="0" err="1">
                <a:solidFill>
                  <a:srgbClr val="FF0000"/>
                </a:solidFill>
                <a:latin typeface="Bahnschrift SemiBold SemiConden" panose="020B0502040204020203" pitchFamily="34" charset="0"/>
              </a:rPr>
              <a:t>Мефодия</a:t>
            </a:r>
            <a:r>
              <a:rPr lang="ru-RU" sz="2400" dirty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поражает нас простотой и удобством. Наша АЗБУКА удивительна! И каждый человек, изучающий русский язык, должен знать и хранить в своей памяти имена первых славянских просветителей братьев Кирилла и </a:t>
            </a:r>
            <a:r>
              <a:rPr lang="ru-RU" sz="2400" dirty="0" err="1">
                <a:solidFill>
                  <a:srgbClr val="FF0000"/>
                </a:solidFill>
                <a:latin typeface="Bahnschrift SemiBold SemiConden" panose="020B0502040204020203" pitchFamily="34" charset="0"/>
              </a:rPr>
              <a:t>Мефодия</a:t>
            </a:r>
            <a:r>
              <a:rPr lang="ru-RU" sz="2400" dirty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8909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2627"/>
            <a:ext cx="9144000" cy="53002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6958" y="1393924"/>
            <a:ext cx="8298180" cy="4587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42875" algn="just">
              <a:lnSpc>
                <a:spcPct val="107000"/>
              </a:lnSpc>
            </a:pPr>
            <a:r>
              <a:rPr lang="ru-RU" sz="135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1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Старославянский язык внес большой вклад в развитие русского языка: он обогатил его интересными и нужными словами. Некоторые старославянизмы стали часто употреблять: время, среда, пламя, праздник. Другие ушли из нашего языка. В последнее время возрождаются такие слова, как милосердие, великодушие, благословенный.</a:t>
            </a:r>
            <a:endParaRPr lang="ru-RU" sz="21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21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Некоторые названия букв старославянской азбуки до сих пор используются во фразеологизмах:</a:t>
            </a:r>
            <a:endParaRPr lang="ru-RU" sz="21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2100" b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Знать на ять</a:t>
            </a:r>
            <a:r>
              <a:rPr lang="ru-RU" sz="21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 знать досконально, отлично («ять» произносилась как Е, слова, где была эта буква, нужно было просто знать наизусть).</a:t>
            </a:r>
            <a:endParaRPr lang="ru-RU" sz="21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2100" b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Прописать ижицу</a:t>
            </a:r>
            <a:r>
              <a:rPr lang="ru-RU" sz="21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 проучить как следует, высечь, наказать («ижица» похожа на перевернутый кнут).</a:t>
            </a:r>
            <a:endParaRPr lang="ru-RU" sz="21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2100" b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Стоять фертом</a:t>
            </a:r>
            <a:r>
              <a:rPr lang="ru-RU" sz="21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 стоять руки в боки (ферт - буква Ф).</a:t>
            </a:r>
            <a:endParaRPr lang="ru-RU" sz="21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42875" algn="just">
              <a:lnSpc>
                <a:spcPct val="107000"/>
              </a:lnSpc>
            </a:pPr>
            <a:r>
              <a:rPr lang="ru-RU" sz="2100" b="1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Сперва аз да буки, а потом и науки</a:t>
            </a:r>
            <a:r>
              <a:rPr lang="ru-RU" sz="2100" dirty="0">
                <a:solidFill>
                  <a:srgbClr val="FF0000"/>
                </a:solidFill>
                <a:latin typeface="Bahnschrift SemiBold Condensed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 сначала азбуку нужно выучить, а потом заниматься науками.</a:t>
            </a:r>
            <a:endParaRPr lang="ru-RU" sz="2100" dirty="0">
              <a:solidFill>
                <a:srgbClr val="FF0000"/>
              </a:solidFill>
              <a:latin typeface="Bahnschrift SemiBold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163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3394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08" y="1758587"/>
            <a:ext cx="4291149" cy="37425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02629" y="1758587"/>
            <a:ext cx="404621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Bahnschrift Condensed" panose="020B0502040204020203" pitchFamily="34" charset="0"/>
                <a:ea typeface="Times New Roman" panose="02020603050405020304" pitchFamily="18" charset="0"/>
              </a:rPr>
              <a:t>23 мая 1990 года состоялось открытие памятника в Мурманске перед зданием областной научной библиотеки. Там прозвучало много хороших слов писателей и поэтов. Весной 1991 года праздник объявлен всероссийским. Ежегодно в весенние дни по всей стране отмечаются Дни славянской письменности и культуры, чтобы люди не </a:t>
            </a:r>
            <a:r>
              <a:rPr lang="ru-RU" sz="2000" dirty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забывали - Кирилл и Мефодий помогли через буквы и письменность сохранить язык и культуру славян.</a:t>
            </a:r>
            <a:endParaRPr lang="ru-RU" sz="2000" dirty="0">
              <a:solidFill>
                <a:srgbClr val="FF0000"/>
              </a:solidFill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101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108</TotalTime>
  <Words>675</Words>
  <Application>Microsoft Office PowerPoint</Application>
  <PresentationFormat>Экран (4:3)</PresentationFormat>
  <Paragraphs>74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Bahnschrift Condensed</vt:lpstr>
      <vt:lpstr>Bahnschrift Light Condensed</vt:lpstr>
      <vt:lpstr>Bahnschrift SemiBold Condensed</vt:lpstr>
      <vt:lpstr>Bahnschrift SemiBold SemiConden</vt:lpstr>
      <vt:lpstr>Calibri</vt:lpstr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13</cp:revision>
  <dcterms:created xsi:type="dcterms:W3CDTF">2020-05-20T18:02:39Z</dcterms:created>
  <dcterms:modified xsi:type="dcterms:W3CDTF">2020-05-21T18:55:44Z</dcterms:modified>
</cp:coreProperties>
</file>