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70" r:id="rId5"/>
    <p:sldId id="259" r:id="rId6"/>
    <p:sldId id="265" r:id="rId7"/>
    <p:sldId id="258" r:id="rId8"/>
    <p:sldId id="271" r:id="rId9"/>
    <p:sldId id="274" r:id="rId10"/>
    <p:sldId id="275" r:id="rId11"/>
    <p:sldId id="260" r:id="rId12"/>
    <p:sldId id="261" r:id="rId13"/>
    <p:sldId id="272" r:id="rId14"/>
    <p:sldId id="276" r:id="rId15"/>
    <p:sldId id="262" r:id="rId16"/>
    <p:sldId id="264" r:id="rId17"/>
    <p:sldId id="273" r:id="rId18"/>
    <p:sldId id="266" r:id="rId19"/>
    <p:sldId id="267" r:id="rId20"/>
    <p:sldId id="268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ол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868" y="260648"/>
            <a:ext cx="9194868" cy="5976664"/>
          </a:xfrm>
        </p:spPr>
      </p:pic>
      <p:sp>
        <p:nvSpPr>
          <p:cNvPr id="5" name="Прямоугольник 4"/>
          <p:cNvSpPr/>
          <p:nvPr/>
        </p:nvSpPr>
        <p:spPr>
          <a:xfrm>
            <a:off x="2267744" y="980728"/>
            <a:ext cx="619268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Сочинение.</a:t>
            </a:r>
          </a:p>
          <a:p>
            <a:pPr algn="ctr"/>
            <a:r>
              <a:rPr lang="ru-RU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над ошибками.</a:t>
            </a:r>
            <a:endParaRPr lang="ru-RU" sz="4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Авторская позиция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идея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765790"/>
            <a:ext cx="2520280" cy="3360373"/>
          </a:xfrm>
        </p:spPr>
      </p:pic>
      <p:sp>
        <p:nvSpPr>
          <p:cNvPr id="4" name="Овал 3"/>
          <p:cNvSpPr/>
          <p:nvPr/>
        </p:nvSpPr>
        <p:spPr>
          <a:xfrm>
            <a:off x="467544" y="1628800"/>
            <a:ext cx="331236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Проблемный вопрос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779912" y="20608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88024" y="1628800"/>
            <a:ext cx="338437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Авторская позиция (ответ на вопрос)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38975" y="3777089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позиция (ответ на вопрос)</a:t>
            </a:r>
            <a:endParaRPr 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кольная доск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9338" cy="65252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25658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Я согласен с автором…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Логический переход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3.Пример (автор, название произведения, герой)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Иллюстрация (эпизод из произведения)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Микровывод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6632"/>
            <a:ext cx="80648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Аргументы</a:t>
            </a:r>
          </a:p>
          <a:p>
            <a:pPr algn="ctr"/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Типичные ошибки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628800"/>
            <a:ext cx="75608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Примеры подменяются выражением своего отношения к автору, героям, событиям исходного текста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636912"/>
            <a:ext cx="75608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2.примеры не соотносятся с заявленным тезисом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3645024"/>
            <a:ext cx="75608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Незнание текста художественного произведения, примитивность примеров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4653136"/>
            <a:ext cx="75608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Отсутствие примеров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5661248"/>
            <a:ext cx="74888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Этически некорректное изложение доводов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/>
                </a:solidFill>
              </a:rPr>
              <a:t>Алгоритм подготовки к написанию сочинения-рассуждения с учётом плана и критериев оценивания 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1</a:t>
            </a:r>
            <a:r>
              <a:rPr lang="ru-RU" sz="3400" b="1" dirty="0" smtClean="0">
                <a:solidFill>
                  <a:schemeClr val="tx2"/>
                </a:solidFill>
              </a:rPr>
              <a:t>) Формулировка проблемы </a:t>
            </a:r>
          </a:p>
          <a:p>
            <a:r>
              <a:rPr lang="ru-RU" sz="3400" u="sng" dirty="0" smtClean="0">
                <a:solidFill>
                  <a:schemeClr val="tx2"/>
                </a:solidFill>
              </a:rPr>
              <a:t>Проблема - вопрос, который интересует автора исходного текста и вызывает его раздумья и размышления. </a:t>
            </a:r>
          </a:p>
          <a:p>
            <a:r>
              <a:rPr lang="ru-RU" sz="3400" dirty="0" smtClean="0">
                <a:solidFill>
                  <a:schemeClr val="tx2"/>
                </a:solidFill>
              </a:rPr>
              <a:t>Довольно часто в тексте затрагивается сразу несколько проблем. Какую из них выбрать для комментария и положить в основу сочинения? Рекомендуется сосредоточиться на проблеме, которая находится в центре внимания автора, а не упоминается вскользь, то есть является одной из главных, а не второстепенной; даёт выпускнику большой простор для выражения собственных мыслей, то есть соответствует его жизненному и читательскому опыту (ученик твёрдо знает, какие аргументы приведет в доказательство своей точки зрения). </a:t>
            </a:r>
          </a:p>
          <a:p>
            <a:r>
              <a:rPr lang="ru-RU" sz="3400" dirty="0" smtClean="0">
                <a:solidFill>
                  <a:schemeClr val="tx2"/>
                </a:solidFill>
              </a:rPr>
              <a:t>Сформулировать проблему можно двумя способами: </a:t>
            </a:r>
            <a:r>
              <a:rPr lang="ru-RU" sz="3400" b="1" dirty="0" smtClean="0">
                <a:solidFill>
                  <a:schemeClr val="tx2"/>
                </a:solidFill>
              </a:rPr>
              <a:t>Способы формулировки проблемы 	Примеры 	</a:t>
            </a:r>
          </a:p>
          <a:p>
            <a:r>
              <a:rPr lang="ru-RU" sz="3400" dirty="0" smtClean="0">
                <a:solidFill>
                  <a:schemeClr val="tx2"/>
                </a:solidFill>
              </a:rPr>
              <a:t>1. </a:t>
            </a:r>
            <a:r>
              <a:rPr lang="ru-RU" sz="3400" u="sng" dirty="0" smtClean="0">
                <a:solidFill>
                  <a:schemeClr val="tx2"/>
                </a:solidFill>
              </a:rPr>
              <a:t>В виде вопроса (проблема и есть вопрос, над которым рассуждает автор исходного текста и который требует решения), после которого делается отсылка к исходному тексту. 	</a:t>
            </a:r>
            <a:r>
              <a:rPr lang="ru-RU" sz="3400" i="1" u="sng" dirty="0" smtClean="0">
                <a:solidFill>
                  <a:schemeClr val="tx2"/>
                </a:solidFill>
              </a:rPr>
              <a:t>Как найти пути взаимопонимания между людьми разных поколений и мировоззренческих позиций? Именно этой сложной проблеме посвящён текст писателя NN. 	</a:t>
            </a:r>
          </a:p>
          <a:p>
            <a:r>
              <a:rPr lang="ru-RU" sz="3400" dirty="0" smtClean="0">
                <a:solidFill>
                  <a:schemeClr val="tx2"/>
                </a:solidFill>
              </a:rPr>
              <a:t>2. Сочетанием слова </a:t>
            </a:r>
            <a:r>
              <a:rPr lang="ru-RU" sz="3400" i="1" dirty="0" smtClean="0">
                <a:solidFill>
                  <a:schemeClr val="tx2"/>
                </a:solidFill>
              </a:rPr>
              <a:t>проблема с именем существительным, употреблённым в родительном падеже: </a:t>
            </a:r>
            <a:r>
              <a:rPr lang="ru-RU" sz="3400" b="1" i="1" dirty="0" smtClean="0">
                <a:solidFill>
                  <a:schemeClr val="tx2"/>
                </a:solidFill>
              </a:rPr>
              <a:t>проблема (чего?). 	В предложенном для анализа тексте автор затрагивает </a:t>
            </a:r>
            <a:r>
              <a:rPr lang="ru-RU" sz="3400" b="1" i="1" u="sng" dirty="0" smtClean="0">
                <a:solidFill>
                  <a:schemeClr val="tx2"/>
                </a:solidFill>
              </a:rPr>
              <a:t>проблему (чего?) 	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Читательский опыт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читаем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1"/>
            <a:ext cx="4320479" cy="480959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Уроки внеклассного чтения по литературе 20 века и нашего времени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Объём произведений (малые жанры)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Читательский дневник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Индивидуальные задания по литературе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закончить сочинение?</a:t>
            </a:r>
            <a:endParaRPr lang="ru-RU" dirty="0"/>
          </a:p>
        </p:txBody>
      </p:sp>
      <p:pic>
        <p:nvPicPr>
          <p:cNvPr id="5" name="Содержимое 4" descr="вывод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72" y="1556792"/>
            <a:ext cx="4267638" cy="460851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 и обобщение сказанному.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Цитата, если она является итоговым суждением, отражающим идею или проблему текста.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Личное отношение к решаемой в тексте проблеме.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быть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.?!...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Сочинение - Диалог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147248" cy="392129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2276872"/>
            <a:ext cx="12961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П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6" y="2276872"/>
            <a:ext cx="100811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2276872"/>
            <a:ext cx="21602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/>
              <a:t>Ав.П</a:t>
            </a:r>
            <a:endParaRPr lang="ru-RU" sz="5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2276872"/>
            <a:ext cx="16561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8" name="Выгнутая вниз стрелка 7"/>
          <p:cNvSpPr/>
          <p:nvPr/>
        </p:nvSpPr>
        <p:spPr>
          <a:xfrm>
            <a:off x="1547664" y="3212976"/>
            <a:ext cx="31683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низ стрелка 8"/>
          <p:cNvSpPr/>
          <p:nvPr/>
        </p:nvSpPr>
        <p:spPr>
          <a:xfrm>
            <a:off x="5004048" y="3212976"/>
            <a:ext cx="244827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1907704" y="2564904"/>
            <a:ext cx="6183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156176" y="2564904"/>
            <a:ext cx="4320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563888" y="2564904"/>
            <a:ext cx="4320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62" name="Picture 2" descr="C:\Users\Пользователь\Desktop\смайлик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1804959" cy="2228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504" y="488659"/>
            <a:ext cx="892899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Вот люди, которые приходят ко мне, пишут мне поздравительные открытки, делают вид, что я такой же, как и все, и что всё будет в порядке, или не делают вид, а просто тянутся ко мне, может, верят в чудо, в моё выздоровление. Вот они. У них есть это самое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сострадание.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Чужая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болезнь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их тоже малость точит – одних больше, других меньше. Но немало таких, которые презирают чужую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болезнь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они не решаются вслух сказать, а думают: ну зачем он ещё живёт, зачем он ползает? Так во многих медицинских учреждениях относятся к хроникам, так называемым хроническим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больным.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Бедные здоровые люди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они не понимают, что весь покой и здоровье их условны, что одно мгновение, одна беда – и всё перевернулось, и они сами уже вынуждены ждать помощи и просить о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сострадании. 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желаю я им этого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Вот с такими я жил бок о бок несколько лет. Сейчас я вспоминаю об этом как о страшном сне. Это были мои соседи по квартире. Мать, отец, дочки. Вроде бы люди как люди. Работали исправно, семья у них была дружная, своих в обиду не дадут. И вообще всё как полагается: ни пьянства, ни измен, здоровый быт, здоровые отношения и любовь к песне. Как придут домой – радио на всю катушку, слушают музыку, последние известия, обсуждают международные события. Аккуратные до удивления люди. Не любят, не терпят беспорядка. Откуда взял, туда и положи! Вещи места знают. Полы натёрты, всё блестит, свет в общественных местах погашен. Копейка рубль бережёт. А тут я. И у меня костыли. И я не летаю, а тихо хожу. Ковыляю по паркету. А паркет от костылей – того, портится… Тут и начался наш с ними духовный разлад, пропасть и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непонимание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Сейчас всё это шуточки, а была форменная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война,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холодная, со вспышками и нападениями. Нужно было иметь железные нервы, чтобы под их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враждебными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взглядами ковылять в ванную и там нагибать позвоночник, вытирать пол, потому что мокрый пол – это нарушение норм общественного поведения, это атака на самые устои коммунальной жизни.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7504" y="208601"/>
            <a:ext cx="885698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И начиналось: если вы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больные,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и живите отдельно! Что я могу ответить? Я бы и рад отдельно, я прошу об этом, да не дают.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Больным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место в нашей здоровой жизни. Так решили эти люди и начали против меня осаду, эмбарго и блокаду. И хуже всего им было то, что я не откликался, не лез в баталии, не давая им радости в словесной потасовке. Я научился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искусству молчания.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Клянусь, мне иногда хотелось взять хороший новенький автомат… Но это так, в кошмарных видениях. Автомат я бы не взял, даже если бы мы с ними оказались на необитаемом острове, в отсутствии народных районных судов. К тому времени я научился уже понимать цену жизни, даже их скверной жизни. Итак, я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молчал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Я пытался быть выше и от постоянных попыток таким и стал. А потом мне становилось порой так плохо, что всё это уже не волновало меня. Меня не волновали их категории, я мыслил другими, и только когда я откатывался от бездны, я вспоминал о своих коммунальных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врагах. 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Всё больше доставлял я им хлопот, всё громче стучал своими костылями, всё труднее мне становилось вытирать полы, не проливать воду, и всё нетерпимее становилась обстановка в этой странной обители, соединившей самых разных, совершенно не нужных друг другу людей.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я в один прекрасный момент понял совершенно отчётливо, что может быть самое главное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мужество человека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том, чтобы преодолеть вот такую мелкую трясину, выбраться из бытовых гнусностей, не поддаться соблазну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мелочной расплаты, карликовой войны, копеечного отчаяния.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Потому что мелочи такого рода с огромной силой разъедают множество людей, не выработавших себе иммунитет к этому. И вот эти люди всерьёз лезут в дрязги, в </a:t>
            </a: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дурацкую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борьбу,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опустошаются, тратят нервы, уже не могут остановиться. Когда они постареют, они поймут всю несущественность этой возни, но будет уже поздно, уже слишком много сил отдано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мышиной возне,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много зла скоплено внутри, так много страстей потрачено, которые могли бы питать что-то важное, которые должны были двигать человека вперёд.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435280" cy="489654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Проблема сострадания к больному человеку. (Как нужно относиться к </a:t>
            </a:r>
            <a:r>
              <a:rPr lang="ru-RU" sz="2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больному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человеку?)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Проблема невнимательного, враждебного отношения к </a:t>
            </a:r>
            <a:r>
              <a:rPr lang="ru-RU" sz="2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больному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человеку( Допустимо ли к больному человеку относиться невнимательно, враждебно?)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Проблема бытовой вражды (Чем грозит бытовая вражда?)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Проблема мужества </a:t>
            </a:r>
            <a:r>
              <a:rPr lang="ru-RU" sz="2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повседневной </a:t>
            </a:r>
            <a:r>
              <a:rPr lang="ru-RU" sz="2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жизни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(В чём заключается мужество в повседневной жизни?)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51520" y="2316695"/>
            <a:ext cx="88924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лист тетради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7501" y="0"/>
            <a:ext cx="9036495" cy="6858000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0"/>
            <a:ext cx="8363272" cy="62507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чего начать?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1 Определим стиль и тип  текста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Сформулируем тему в </a:t>
            </a: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одном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предложении.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3. Не нужно в первом предложении указывать проблему.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Вступление обязательно.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Чтобы научиться ездить на велосипеде, надо ездить на велосипеде. Чтобы научиться писать, надо писать! Нельзя обставить себя хорошими рекомендациями, как писать, и сразу начать писать правильно и хорошо: ничего не выйдет.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Д.С.Лихачёв.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C:\Users\Пользователь\Desktop\ученик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16632"/>
            <a:ext cx="1848821" cy="1800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вступлений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1.Вопросно-ответное единство.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Цепочка вопросительных предложений.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3. Риторический вопрос.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Назывные предложения. Должны содержать базовое понятие или имя человека, о котором будет рассказываться в тексте.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Цитата.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Лирическое вступление.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Краткая справка о писателе.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8.Определение темы текста. 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9.Личные впечатления, чувства и жизненный опыт, связанный с темой, главной мыслью и центральными понятиями текста.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вопрос.pn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09261"/>
            <a:ext cx="4038600" cy="430784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Непонимание проблемы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Расширение или сужение проблемы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Проблемный вопрос не предполагает ответа «да» или «нет»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Подмена проблемы авторской позицией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Вчитываемся в текст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упа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4107" y="1628801"/>
            <a:ext cx="4245886" cy="424847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Кто? Что делает? Какие качества проявляются в поступках?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 начало и финал текста.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Обратите внимание на повторы слов.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Комментарий проблемы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вслед за читателе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55231"/>
            <a:ext cx="8280920" cy="56620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 –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комментарий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-ПОЗИЦИЯ АВТОРА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Подмена комментария пересказом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Подмена комментария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цитированием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Несоответствие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комментария заявленной проблеме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опоры на текст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 автор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Умеренно цитируйте. Помните: цитата подтверждает мысль, а не заменяет её.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Выделите ДВА предложения, на которых автор раскрывает проблему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пишите об актуальности проблемы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низ стрелка 5"/>
          <p:cNvSpPr/>
          <p:nvPr/>
        </p:nvSpPr>
        <p:spPr>
          <a:xfrm>
            <a:off x="2339752" y="1052736"/>
            <a:ext cx="3960440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Типы информации, используемые в комментарии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1844824"/>
            <a:ext cx="748883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Фактуальная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сообщение о фактах, событиях, упомянутых в тексте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4005064"/>
            <a:ext cx="7488832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Концептуальная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 субъективное понимание отношений между фактами и событиями, понимание причинно-следственных связей между событиями.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Двойная стрелка вверх/вниз 8"/>
          <p:cNvSpPr/>
          <p:nvPr/>
        </p:nvSpPr>
        <p:spPr>
          <a:xfrm>
            <a:off x="4139952" y="3284984"/>
            <a:ext cx="484632" cy="7200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Текст - зафиксированная на каком-либо материальном носителе человеческая </a:t>
            </a: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мысль</a:t>
            </a:r>
            <a:endParaRPr lang="ru-RU" sz="32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Трёхуровневая модель понимания текста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Модель комментария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2492896"/>
            <a:ext cx="34563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Фактическая (события)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3573016"/>
            <a:ext cx="34563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Концептуальная (концепт-идея текста)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4725144"/>
            <a:ext cx="34563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Оценочная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283968" y="27089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283968" y="37890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283968" y="50131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92080" y="2564904"/>
            <a:ext cx="31683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92080" y="3717032"/>
            <a:ext cx="31683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Идея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92080" y="4869160"/>
            <a:ext cx="32403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Оценка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483</TotalTime>
  <Words>521</Words>
  <Application>Microsoft Office PowerPoint</Application>
  <PresentationFormat>Экран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Поток</vt:lpstr>
      <vt:lpstr>Презентация PowerPoint</vt:lpstr>
      <vt:lpstr> С чего начать?   1 Определим стиль и тип  текста 2. Сформулируем тему в одном предложении.     3. Не нужно в первом предложении указывать проблему. 4. Вступление обязательно. </vt:lpstr>
      <vt:lpstr>Виды вступлений</vt:lpstr>
      <vt:lpstr>Проблема</vt:lpstr>
      <vt:lpstr>Вчитываемся в текст</vt:lpstr>
      <vt:lpstr>Комментарий проблемы</vt:lpstr>
      <vt:lpstr>ПРОБЛЕМА –комментарий-ПОЗИЦИЯ АВТОРА</vt:lpstr>
      <vt:lpstr>Типы информации, используемые в комментарии</vt:lpstr>
      <vt:lpstr>Текст - зафиксированная на каком-либо материальном носителе человеческая мысль</vt:lpstr>
      <vt:lpstr>Авторская позиция</vt:lpstr>
      <vt:lpstr> 1. Я согласен с автором… 2. Логический переход 3.Пример (автор, название произведения, герой) 4. Иллюстрация (эпизод из произведения) 5. Микровывод  </vt:lpstr>
      <vt:lpstr>Типичные ошибки</vt:lpstr>
      <vt:lpstr>Алгоритм подготовки к написанию сочинения-рассуждения с учётом плана и критериев оценивания  </vt:lpstr>
      <vt:lpstr>Читательский опыт</vt:lpstr>
      <vt:lpstr>Как закончить сочинение?</vt:lpstr>
      <vt:lpstr>Сочинение - Диалог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53</cp:revision>
  <dcterms:created xsi:type="dcterms:W3CDTF">2017-12-01T16:07:08Z</dcterms:created>
  <dcterms:modified xsi:type="dcterms:W3CDTF">2020-05-22T16:48:36Z</dcterms:modified>
</cp:coreProperties>
</file>