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77" r:id="rId12"/>
    <p:sldId id="282" r:id="rId13"/>
    <p:sldId id="281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671" autoAdjust="0"/>
  </p:normalViewPr>
  <p:slideViewPr>
    <p:cSldViewPr snapToGrid="0">
      <p:cViewPr>
        <p:scale>
          <a:sx n="76" d="100"/>
          <a:sy n="76" d="100"/>
        </p:scale>
        <p:origin x="294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831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578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116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239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030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942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229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767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442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245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7CB31-5EEA-4F4F-8BF8-06CC707A02DA}" type="datetimeFigureOut">
              <a:rPr lang="ru-RU" smtClean="0"/>
              <a:t>19.05.2020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1ED38-BBBF-4261-B078-90C288D5E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673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gif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gallerix.ru/" TargetMode="External"/><Relationship Id="rId2" Type="http://schemas.openxmlformats.org/officeDocument/2006/relationships/hyperlink" Target="http://internika.org/works/obuchayushchie-materialy/0?page=37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ote4estvo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1184" y="1640380"/>
            <a:ext cx="68281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Викторина  по ИЗО «Калейдоскоп»</a:t>
            </a:r>
          </a:p>
          <a:p>
            <a:pPr algn="ctr"/>
            <a:endParaRPr lang="ru-RU" sz="48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 rot="21225795">
            <a:off x="2231574" y="2721079"/>
            <a:ext cx="5290457" cy="1360714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 rot="21395544">
            <a:off x="397183" y="4964449"/>
            <a:ext cx="4300152" cy="767782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67305" y="4575719"/>
            <a:ext cx="4659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i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87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9501" y="365126"/>
            <a:ext cx="5147040" cy="1325563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Сгруппируй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понятия: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8619" y="1916482"/>
            <a:ext cx="3959563" cy="4047712"/>
          </a:xfrm>
        </p:spPr>
        <p:txBody>
          <a:bodyPr>
            <a:normAutofit/>
          </a:bodyPr>
          <a:lstStyle/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ИЗО: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Жанры ИЗО: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15583" y="1302575"/>
            <a:ext cx="3887391" cy="4484449"/>
          </a:xfrm>
        </p:spPr>
        <p:txBody>
          <a:bodyPr>
            <a:normAutofit fontScale="70000" lnSpcReduction="20000"/>
          </a:bodyPr>
          <a:lstStyle/>
          <a:p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Архитектура</a:t>
            </a:r>
          </a:p>
          <a:p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Пейзаж</a:t>
            </a:r>
          </a:p>
          <a:p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Натюрморт</a:t>
            </a:r>
          </a:p>
          <a:p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Живопись</a:t>
            </a:r>
          </a:p>
          <a:p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ДПИ</a:t>
            </a:r>
          </a:p>
          <a:p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Анимализм</a:t>
            </a:r>
          </a:p>
          <a:p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Бытовая картина</a:t>
            </a:r>
          </a:p>
          <a:p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Скульптура</a:t>
            </a:r>
          </a:p>
          <a:p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Историческое полотно</a:t>
            </a:r>
          </a:p>
          <a:p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</a:t>
            </a:r>
          </a:p>
          <a:p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Графика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16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2132" y="365126"/>
            <a:ext cx="5083217" cy="1325563"/>
          </a:xfrm>
        </p:spPr>
        <p:txBody>
          <a:bodyPr>
            <a:normAutofit/>
          </a:bodyPr>
          <a:lstStyle/>
          <a:p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народные промыслы представлены?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724" y="1279872"/>
            <a:ext cx="2016690" cy="2766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i041.radikal.ru/0805/ff/7ef5f2cccf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8668" y="1555445"/>
            <a:ext cx="3248852" cy="249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g0.liveinternet.ru/images/attach/c/1/58/478/58478016_duym1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041" y="4045907"/>
            <a:ext cx="3695178" cy="2386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mytyshi.ru/pic/jost2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6686" y="4427493"/>
            <a:ext cx="2857500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g-fotki.yandex.ru/get/4526/126030467.4/0_5a23e_e679ac46_XL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5413" y="1102451"/>
            <a:ext cx="1977547" cy="3120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4811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27759" y="1209444"/>
            <a:ext cx="73966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Далее </a:t>
            </a:r>
            <a:r>
              <a:rPr lang="en-US" sz="4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II-IV</a:t>
            </a:r>
            <a:r>
              <a:rPr lang="ru-RU" sz="4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часть.</a:t>
            </a:r>
            <a:endParaRPr lang="ru-RU" sz="48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0771" y="3081403"/>
            <a:ext cx="2452818" cy="2367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74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64087" y="1979112"/>
            <a:ext cx="814191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hlinkClick r:id="rId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internika.org/works/obu…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Обучающие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материалы </a:t>
            </a:r>
            <a:r>
              <a:rPr lang="ru-RU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ИнтерНика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- открытое педагогическое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объединение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  <a:hlinkClick r:id="rId3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gallerix.ru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4"/>
              </a:rPr>
              <a:t>http://www.ote4estvo.ru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И.Д. Агеева. </a:t>
            </a:r>
            <a:r>
              <a:rPr lang="ru-RU" dirty="0" smtClean="0"/>
              <a:t>Занимательные материалы по изобразительному искусству. Методическое пособие.–</a:t>
            </a:r>
            <a:r>
              <a:rPr lang="ru-RU" dirty="0" err="1" smtClean="0"/>
              <a:t>М.:Творческий</a:t>
            </a:r>
            <a:r>
              <a:rPr lang="ru-RU" dirty="0" smtClean="0"/>
              <a:t> цнтр,2007.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Изобразительное искусство: предметная неделя в школе. Беседы, викторины, олимпиады, необычные уроки.</a:t>
            </a:r>
            <a:r>
              <a:rPr lang="ru-RU" dirty="0"/>
              <a:t> /</a:t>
            </a:r>
            <a:r>
              <a:rPr lang="ru-RU" dirty="0" err="1"/>
              <a:t>сост.О.В</a:t>
            </a:r>
            <a:r>
              <a:rPr lang="ru-RU" dirty="0"/>
              <a:t>. Свиридова.</a:t>
            </a:r>
            <a:r>
              <a:rPr lang="ru-RU" dirty="0" smtClean="0"/>
              <a:t>-.Волгоград: Учитель,2007.</a:t>
            </a:r>
          </a:p>
          <a:p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175348" y="863676"/>
            <a:ext cx="55051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ресурсы и использованная литература</a:t>
            </a:r>
          </a:p>
        </p:txBody>
      </p:sp>
    </p:spTree>
    <p:extLst>
      <p:ext uri="{BB962C8B-B14F-4D97-AF65-F5344CB8AC3E}">
        <p14:creationId xmlns:p14="http://schemas.microsoft.com/office/powerpoint/2010/main" val="125464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57954" y="409094"/>
            <a:ext cx="39808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i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Викторина «Калейдоскоп»</a:t>
            </a:r>
          </a:p>
        </p:txBody>
      </p:sp>
      <p:sp>
        <p:nvSpPr>
          <p:cNvPr id="6" name="Полилиния 5"/>
          <p:cNvSpPr/>
          <p:nvPr/>
        </p:nvSpPr>
        <p:spPr>
          <a:xfrm rot="21225795">
            <a:off x="3603172" y="1052176"/>
            <a:ext cx="5290457" cy="1360714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283967" y="2200804"/>
            <a:ext cx="452189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Знатоки живописи.</a:t>
            </a:r>
          </a:p>
          <a:p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Шутим вместе.</a:t>
            </a:r>
            <a:endParaRPr lang="en-US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Верификатор.</a:t>
            </a:r>
            <a:endParaRPr lang="en-US" sz="36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Ребусы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3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C:\Users\Маким\Desktop\рисунки\1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5862" y="2200804"/>
            <a:ext cx="2396886" cy="2364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75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5074" y="452809"/>
            <a:ext cx="5022938" cy="132556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Знатоки живописи.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39036" y="1888670"/>
            <a:ext cx="78162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tabLst>
                <a:tab pos="476250" algn="l"/>
              </a:tabLst>
            </a:pPr>
            <a:r>
              <a:rPr lang="ru-RU" sz="2800" b="1" dirty="0" smtClean="0">
                <a:latin typeface="Times New Roman"/>
                <a:ea typeface="Times New Roman"/>
              </a:rPr>
              <a:t>Жанр </a:t>
            </a:r>
            <a:r>
              <a:rPr lang="ru-RU" sz="2800" b="1" dirty="0">
                <a:latin typeface="Times New Roman"/>
                <a:ea typeface="Times New Roman"/>
              </a:rPr>
              <a:t>изобразительного искусства, показывающий неодушевленные предметы, размещенные в реальной бытовой среде и организованные в единую группу.</a:t>
            </a:r>
            <a:endParaRPr lang="ru-RU" sz="2800" b="1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026" name="Picture 2" descr="http://img0.liveinternet.ru/images/attach/c/0/46/266/46266541_2802702_large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3285" y="3704552"/>
            <a:ext cx="3976710" cy="2715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48404" y="4033474"/>
            <a:ext cx="347742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Натюрморт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73622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0570" y="1429838"/>
            <a:ext cx="6012494" cy="1325563"/>
          </a:xfrm>
        </p:spPr>
        <p:txBody>
          <a:bodyPr>
            <a:noAutofit/>
          </a:bodyPr>
          <a:lstStyle/>
          <a:p>
            <a:pPr lvl="0">
              <a:spcAft>
                <a:spcPts val="0"/>
              </a:spcAft>
              <a:tabLst>
                <a:tab pos="476250" algn="l"/>
              </a:tabLst>
            </a:pPr>
            <a:r>
              <a:rPr lang="ru-RU" sz="2800" b="1" dirty="0">
                <a:latin typeface="Times New Roman"/>
                <a:ea typeface="Times New Roman"/>
              </a:rPr>
              <a:t>Жанр изобразительного искусства, изображение  окружающей среды, характерных ландшафтов, видов гор, лесов, рек, полей, городов.</a:t>
            </a:r>
            <a:br>
              <a:rPr lang="ru-RU" sz="2800" b="1" dirty="0">
                <a:latin typeface="Times New Roman"/>
                <a:ea typeface="Times New Roman"/>
              </a:rPr>
            </a:br>
            <a:endParaRPr lang="ru-RU" sz="2800" b="1" dirty="0"/>
          </a:p>
        </p:txBody>
      </p:sp>
      <p:pic>
        <p:nvPicPr>
          <p:cNvPr id="3076" name="Picture 4" descr="http://cdn1.img22.rian.ru/images/54833/30/5483330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7137" y="2959904"/>
            <a:ext cx="4448175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555414" y="4029619"/>
            <a:ext cx="16946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Пейзаж.</a:t>
            </a:r>
          </a:p>
        </p:txBody>
      </p:sp>
    </p:spTree>
    <p:extLst>
      <p:ext uri="{BB962C8B-B14F-4D97-AF65-F5344CB8AC3E}">
        <p14:creationId xmlns:p14="http://schemas.microsoft.com/office/powerpoint/2010/main" val="746761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4760" y="653224"/>
            <a:ext cx="5333739" cy="1325563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Известный русский художник, сказочник, автор картины «Богатыри», «Алёнушка», «Ковёр самолет».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 descr="http://www.xenophon-mil.org/rushistory/rulers/bogatra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946" y="2129424"/>
            <a:ext cx="5421073" cy="401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www.ljplus.ru/img4/l/i/littledeadbrain/kote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946" y="2129424"/>
            <a:ext cx="3164605" cy="4083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tctechcrunch2011.files.wordpress.com/2012/08/magiccarpet.jpeg?w=80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718" y="2317315"/>
            <a:ext cx="5210827" cy="354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http://rusgallery.info/gallery/main.php?g2_view=core.DownloadItem&amp;g2_itemId=3213&amp;g2_serialNumber=2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5019" y="2229633"/>
            <a:ext cx="2898341" cy="340707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670443" y="5179791"/>
            <a:ext cx="18726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В.М.Васнецов</a:t>
            </a:r>
            <a:r>
              <a:rPr lang="ru-RU" sz="20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85897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8549" y="452808"/>
            <a:ext cx="5653153" cy="132556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Известный русский художник-пейзажист, автор картин «Золотая осень», «Большая вода», «Март».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://uch.znate.ru/tw_files2/urls_18/4/d-3575/img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826" y="2530258"/>
            <a:ext cx="4797470" cy="3482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geocities.com/Paris/Parc/2331/russia/art_images/levitan-spring_floo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991" y="2354893"/>
            <a:ext cx="3682652" cy="3870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b.foto.radikal.ru/0603/49485d294c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2868" y="2530258"/>
            <a:ext cx="3533428" cy="3700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cor.edu.27.ru/dlrstore/073ab3f9-9691-403f-886e-173460f6a498/Levitan_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4187" y="2031629"/>
            <a:ext cx="2750550" cy="3492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265126" y="5067057"/>
            <a:ext cx="2087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И.И.Левитан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23948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07080" y="402704"/>
            <a:ext cx="5258582" cy="1826929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древний жанр изобразительного искусства.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16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90" y="2429168"/>
            <a:ext cx="47625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 descr="http://img-fotki.yandex.ru/get/4416/132352990.13/0_6ee59_304ae19f_X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731" y="3109127"/>
            <a:ext cx="4027116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1905" y="2661021"/>
            <a:ext cx="3683000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0094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70124" y="102079"/>
            <a:ext cx="5145849" cy="132556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 изображающий море.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125" y="1860537"/>
            <a:ext cx="5465523" cy="4183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69637" y="2154569"/>
            <a:ext cx="27798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14300">
              <a:spcAft>
                <a:spcPts val="0"/>
              </a:spcAft>
            </a:pPr>
            <a:r>
              <a:rPr lang="ru-RU" sz="4000" b="1" dirty="0">
                <a:solidFill>
                  <a:srgbClr val="FF0000"/>
                </a:solidFill>
                <a:latin typeface="Times New Roman"/>
                <a:ea typeface="Times New Roman"/>
              </a:rPr>
              <a:t>Маринист.</a:t>
            </a:r>
            <a:endParaRPr lang="ru-RU" sz="4000" b="1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04770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4865" y="365126"/>
            <a:ext cx="4971675" cy="1325563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Соедините  название картины с автором: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773"/>
            <a:ext cx="3868340" cy="3684588"/>
          </a:xfrm>
        </p:spPr>
        <p:txBody>
          <a:bodyPr/>
          <a:lstStyle/>
          <a:p>
            <a:r>
              <a:rPr lang="ru-RU" b="1" dirty="0" smtClean="0"/>
              <a:t>«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Утро стрелецкой казни»,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«Опять двойка»,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«Иван Грозный»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«Последний день Помпеи»,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«Грачи прилетели»,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Лиза»,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«Бурлаки на волге»,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«Сватовство майора»,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«Девятый вал».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4202" y="1841195"/>
            <a:ext cx="3887391" cy="3684588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И.Репин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В.Суриков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Ф.Решетников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К.Брюллов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Леонардо да Винчи,</a:t>
            </a:r>
          </a:p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И.Айвазовский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А.Саврасов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В.Васнецов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П.Федотов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10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38ce4a5e74830e67d95ef488916384177ca3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286</Words>
  <Application>Microsoft Office PowerPoint</Application>
  <PresentationFormat>Экран (4:3)</PresentationFormat>
  <Paragraphs>66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I.Знатоки живописи.  </vt:lpstr>
      <vt:lpstr>Жанр изобразительного искусства, изображение  окружающей среды, характерных ландшафтов, видов гор, лесов, рек, полей, городов. </vt:lpstr>
      <vt:lpstr>Известный русский художник, сказочник, автор картины «Богатыри», «Алёнушка», «Ковёр самолет».</vt:lpstr>
      <vt:lpstr>Известный русский художник-пейзажист, автор картин «Золотая осень», «Большая вода», «Март».</vt:lpstr>
      <vt:lpstr>Самый древний жанр изобразительного искусства.</vt:lpstr>
      <vt:lpstr>Художник изображающий море.</vt:lpstr>
      <vt:lpstr>Соедините  название картины с автором:</vt:lpstr>
      <vt:lpstr>Сгруппируй понятия:</vt:lpstr>
      <vt:lpstr>Какие народные промыслы представлены?</vt:lpstr>
      <vt:lpstr>Презентация PowerPoint</vt:lpstr>
      <vt:lpstr>Презентация PowerPoint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Chip</cp:lastModifiedBy>
  <cp:revision>36</cp:revision>
  <dcterms:created xsi:type="dcterms:W3CDTF">2013-03-12T14:14:01Z</dcterms:created>
  <dcterms:modified xsi:type="dcterms:W3CDTF">2020-05-19T19:03:53Z</dcterms:modified>
</cp:coreProperties>
</file>