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674297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nnm.ru/blogs/bear12345/dymkovskaya_igrushka_istoriya_fotografii/" TargetMode="External"/><Relationship Id="rId3" Type="http://schemas.openxmlformats.org/officeDocument/2006/relationships/hyperlink" Target="https://www.google.ru/url?sa=i&amp;rct=j&amp;q=&amp;esrc=s&amp;source=images&amp;cd=&amp;docid=Z68IiS8pncncxM&amp;tbnid=PVpkPC_Y5PmTRM:&amp;ved=0CAQQjB0&amp;url=http://www.liveinternet.ru/tags/%E4%FB%EC%EA%EE%E2%F1%EA%E0%FF+%F0%EE%F1%EF%E8%F1%FC/&amp;ei=ej9DUbClJNHWsgal7oCwBQ&amp;bvm=bv.43828540,d.Yms&amp;psig=AFQjCNEOpIE-u_MzY5RxJdT-sKWPJCIFnw&amp;ust=1363447542482301" TargetMode="External"/><Relationship Id="rId7" Type="http://schemas.openxmlformats.org/officeDocument/2006/relationships/hyperlink" Target="http://iamonline.ru/news/2009-05-28-1186" TargetMode="External"/><Relationship Id="rId12" Type="http://schemas.openxmlformats.org/officeDocument/2006/relationships/hyperlink" Target="http://www.archidesignfrom.ru/1414-dymkovskie-igrushki-v-chelovecheskiy-rost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erra-z.ru/archives/23213" TargetMode="External"/><Relationship Id="rId11" Type="http://schemas.openxmlformats.org/officeDocument/2006/relationships/hyperlink" Target="http://www.semaclub.ru/news/1676.html" TargetMode="External"/><Relationship Id="rId5" Type="http://schemas.openxmlformats.org/officeDocument/2006/relationships/hyperlink" Target="http://www.happy-giraffe.ru/user/15128/blog/post32861/" TargetMode="External"/><Relationship Id="rId10" Type="http://schemas.openxmlformats.org/officeDocument/2006/relationships/hyperlink" Target="http://ornamentklub.ru/index.php?option=com_content&amp;view=article&amp;id=115:-2&amp;catid=27:filmy&amp;Itemid=41" TargetMode="External"/><Relationship Id="rId4" Type="http://schemas.openxmlformats.org/officeDocument/2006/relationships/hyperlink" Target="http://www.maaam.ru/detskijsad/dymkovskie-igrushki.html" TargetMode="External"/><Relationship Id="rId9" Type="http://schemas.openxmlformats.org/officeDocument/2006/relationships/hyperlink" Target="http://spravochnik-kirov.ru/index.php/istoriya-kirovskoi-oblasti/25-istoriya-kirovskoi-oblasti/110-dymkovskaya-igrushka-istoriya-fot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152400" y="152400"/>
            <a:ext cx="5173969" cy="651167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4" name="Shape 24"/>
          <p:cNvSpPr txBox="1"/>
          <p:nvPr/>
        </p:nvSpPr>
        <p:spPr>
          <a:xfrm>
            <a:off x="4781400" y="1959750"/>
            <a:ext cx="5044499" cy="29384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ru" sz="4800">
                <a:solidFill>
                  <a:srgbClr val="FF0000"/>
                </a:solidFill>
                <a:latin typeface="Impact"/>
                <a:ea typeface="Impact"/>
                <a:cs typeface="Impact"/>
                <a:sym typeface="Impact"/>
              </a:rPr>
              <a:t>ДЫМКОВСКАЯ</a:t>
            </a:r>
          </a:p>
          <a:p>
            <a:endParaRPr lang="ru" sz="4800">
              <a:solidFill>
                <a:srgbClr val="FF0000"/>
              </a:solidFill>
              <a:latin typeface="Impact"/>
              <a:ea typeface="Impact"/>
              <a:cs typeface="Impact"/>
              <a:sym typeface="Impact"/>
            </a:endParaRPr>
          </a:p>
          <a:p>
            <a:pPr lvl="0" algn="ctr" rtl="0">
              <a:buNone/>
            </a:pPr>
            <a:r>
              <a:rPr lang="ru" sz="6000">
                <a:solidFill>
                  <a:srgbClr val="073763"/>
                </a:solidFill>
                <a:latin typeface="Impact"/>
                <a:ea typeface="Impact"/>
                <a:cs typeface="Impact"/>
                <a:sym typeface="Impact"/>
              </a:rPr>
              <a:t>ГЛИНЯНАЯ</a:t>
            </a:r>
          </a:p>
          <a:p>
            <a:endParaRPr lang="ru" sz="6000">
              <a:solidFill>
                <a:srgbClr val="073763"/>
              </a:solidFill>
              <a:latin typeface="Impact"/>
              <a:ea typeface="Impact"/>
              <a:cs typeface="Impact"/>
              <a:sym typeface="Impact"/>
            </a:endParaRPr>
          </a:p>
          <a:p>
            <a:pPr algn="ctr">
              <a:buNone/>
            </a:pPr>
            <a:r>
              <a:rPr lang="ru" sz="6000">
                <a:solidFill>
                  <a:srgbClr val="FF0000"/>
                </a:solidFill>
                <a:latin typeface="Impact"/>
                <a:ea typeface="Impact"/>
                <a:cs typeface="Impact"/>
                <a:sym typeface="Impact"/>
              </a:rPr>
              <a:t>ИГРУШКА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0" y="739178"/>
            <a:ext cx="9134177" cy="611882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7" name="Shape 87"/>
          <p:cNvSpPr txBox="1"/>
          <p:nvPr/>
        </p:nvSpPr>
        <p:spPr>
          <a:xfrm>
            <a:off x="-17967" y="95025"/>
            <a:ext cx="92363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6000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БАРЫНЯ-ФРАНТИХА, ФРАНТ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/>
        </p:nvSpPr>
        <p:spPr>
          <a:xfrm>
            <a:off x="2565331" y="614555"/>
            <a:ext cx="4013336" cy="624344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3" name="Shape 93"/>
          <p:cNvSpPr txBox="1"/>
          <p:nvPr/>
        </p:nvSpPr>
        <p:spPr>
          <a:xfrm>
            <a:off x="2565331" y="0"/>
            <a:ext cx="3657600" cy="9273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6000">
                <a:solidFill>
                  <a:schemeClr val="accent2"/>
                </a:solidFill>
                <a:latin typeface="Impact"/>
                <a:ea typeface="Impact"/>
                <a:cs typeface="Impact"/>
                <a:sym typeface="Impact"/>
              </a:rPr>
              <a:t>КАРУСЕЛЬ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/>
        </p:nvSpPr>
        <p:spPr>
          <a:xfrm>
            <a:off x="865065" y="1217692"/>
            <a:ext cx="7413869" cy="564030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9" name="Shape 99"/>
          <p:cNvSpPr txBox="1"/>
          <p:nvPr/>
        </p:nvSpPr>
        <p:spPr>
          <a:xfrm>
            <a:off x="23100" y="64200"/>
            <a:ext cx="9097799" cy="9888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6000">
                <a:solidFill>
                  <a:srgbClr val="CC0000"/>
                </a:solidFill>
                <a:latin typeface="Impact"/>
                <a:ea typeface="Impact"/>
                <a:cs typeface="Impact"/>
                <a:sym typeface="Impact"/>
              </a:rPr>
              <a:t>КОЗЛИК И БАРАШЕК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1140371" y="2032550"/>
            <a:ext cx="6858000" cy="47053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5" name="Shape 105"/>
          <p:cNvSpPr txBox="1"/>
          <p:nvPr/>
        </p:nvSpPr>
        <p:spPr>
          <a:xfrm>
            <a:off x="205465" y="165235"/>
            <a:ext cx="8789400" cy="1697999"/>
          </a:xfrm>
          <a:prstGeom prst="rect">
            <a:avLst/>
          </a:prstGeom>
          <a:solidFill>
            <a:srgbClr val="38761D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ru" sz="4800">
                <a:solidFill>
                  <a:srgbClr val="FFD966"/>
                </a:solidFill>
                <a:latin typeface="Impact"/>
                <a:ea typeface="Impact"/>
                <a:cs typeface="Impact"/>
                <a:sym typeface="Impact"/>
              </a:rPr>
              <a:t>ПАМЯТНИК ДЫМКОВСКОЙ </a:t>
            </a:r>
          </a:p>
          <a:p>
            <a:pPr algn="ctr">
              <a:buNone/>
            </a:pPr>
            <a:r>
              <a:rPr lang="ru" sz="4800">
                <a:solidFill>
                  <a:srgbClr val="FFD966"/>
                </a:solidFill>
                <a:latin typeface="Impact"/>
                <a:ea typeface="Impact"/>
                <a:cs typeface="Impact"/>
                <a:sym typeface="Impact"/>
              </a:rPr>
              <a:t>ИГРУШКЕ В г. КИРОВЕ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/>
        </p:nvSpPr>
        <p:spPr>
          <a:xfrm>
            <a:off x="115650" y="649825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2400">
                <a:solidFill>
                  <a:srgbClr val="D6D6D6"/>
                </a:solidFill>
                <a:hlinkClick r:id="rId3"/>
              </a:rPr>
              <a:t>www.liveinternet.ru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101550" y="4509120"/>
            <a:ext cx="5057399" cy="441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ru" sz="2400" dirty="0">
                <a:hlinkClick r:id="rId4"/>
              </a:rPr>
              <a:t>http://</a:t>
            </a:r>
            <a:r>
              <a:rPr lang="ru" sz="2400" dirty="0" smtClean="0">
                <a:hlinkClick r:id="rId4"/>
              </a:rPr>
              <a:t>www.maaam.ru/detskijsad/dymkovskie-igrushki.html</a:t>
            </a:r>
            <a:r>
              <a:rPr lang="ru" sz="2400" dirty="0" smtClean="0"/>
              <a:t> </a:t>
            </a:r>
            <a:endParaRPr lang="ru" sz="2400" dirty="0"/>
          </a:p>
        </p:txBody>
      </p:sp>
      <p:sp>
        <p:nvSpPr>
          <p:cNvPr id="112" name="Shape 112"/>
          <p:cNvSpPr txBox="1"/>
          <p:nvPr/>
        </p:nvSpPr>
        <p:spPr>
          <a:xfrm>
            <a:off x="101550" y="2021707"/>
            <a:ext cx="3454499" cy="5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ru" sz="2400" u="sng">
                <a:solidFill>
                  <a:srgbClr val="FFFFFF"/>
                </a:solidFill>
                <a:hlinkClick r:id="rId5"/>
              </a:rPr>
              <a:t>www.happy-giraffe.ru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115650" y="1107025"/>
            <a:ext cx="3000000" cy="511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ru" sz="2400" u="sng">
                <a:solidFill>
                  <a:srgbClr val="FFFFFF"/>
                </a:solidFill>
                <a:hlinkClick r:id="rId6"/>
              </a:rPr>
              <a:t>www.terra-z.ru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115650" y="3465275"/>
            <a:ext cx="3000000" cy="434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ru" sz="2400">
                <a:solidFill>
                  <a:srgbClr val="D6D6D6"/>
                </a:solidFill>
                <a:hlinkClick r:id="rId7"/>
              </a:rPr>
              <a:t>iamonline.ru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115650" y="1526625"/>
            <a:ext cx="1173899" cy="611399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ru" sz="2400">
                <a:solidFill>
                  <a:srgbClr val="FFFFFF"/>
                </a:solidFill>
                <a:hlinkClick r:id="rId8"/>
              </a:rPr>
              <a:t>nnm.ru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115650" y="3746975"/>
            <a:ext cx="3000000" cy="773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ru" sz="2400" dirty="0">
                <a:solidFill>
                  <a:srgbClr val="D6D6D6"/>
                </a:solidFill>
                <a:hlinkClick r:id="rId9"/>
              </a:rPr>
              <a:t>spravochnik-kirov.ru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115650" y="2931275"/>
            <a:ext cx="2391300" cy="5340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ru" sz="2400">
                <a:solidFill>
                  <a:srgbClr val="D6D6D6"/>
                </a:solidFill>
                <a:hlinkClick r:id="rId10"/>
              </a:rPr>
              <a:t>ornamentklub.ru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115650" y="2485475"/>
            <a:ext cx="3000000" cy="5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ru" sz="2400">
                <a:solidFill>
                  <a:srgbClr val="D6D6D6"/>
                </a:solidFill>
                <a:hlinkClick r:id="rId11"/>
              </a:rPr>
              <a:t>www.semaclub.ru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0" y="0"/>
            <a:ext cx="91518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3600">
                <a:solidFill>
                  <a:srgbClr val="0B5394"/>
                </a:solidFill>
                <a:latin typeface="Impact"/>
                <a:ea typeface="Impact"/>
                <a:cs typeface="Impact"/>
                <a:sym typeface="Impact"/>
              </a:rPr>
              <a:t>ИСПОЛЬЗУЕМЫЕ РЕСУРСЫ: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101550" y="5306956"/>
            <a:ext cx="7030200" cy="426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ru" sz="2400" dirty="0">
                <a:hlinkClick r:id="rId12"/>
              </a:rPr>
              <a:t>http://</a:t>
            </a:r>
            <a:r>
              <a:rPr lang="ru" sz="2400" dirty="0" smtClean="0">
                <a:hlinkClick r:id="rId12"/>
              </a:rPr>
              <a:t>www.archidesignfrom.ru/1414-dymkovskie-igrushki-v-chelovecheskiy-rost.html</a:t>
            </a:r>
            <a:r>
              <a:rPr lang="ru" sz="2400" dirty="0" smtClean="0"/>
              <a:t> </a:t>
            </a:r>
            <a:endParaRPr lang="ru" sz="2400" dirty="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2910001" y="-825"/>
            <a:ext cx="3323996" cy="431590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0" name="Shape 30"/>
          <p:cNvSpPr txBox="1"/>
          <p:nvPr/>
        </p:nvSpPr>
        <p:spPr>
          <a:xfrm>
            <a:off x="200357" y="4308237"/>
            <a:ext cx="8728199" cy="2437800"/>
          </a:xfrm>
          <a:prstGeom prst="rect">
            <a:avLst/>
          </a:prstGeom>
          <a:solidFill>
            <a:srgbClr val="3C78D8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ru" sz="3600" b="1">
                <a:solidFill>
                  <a:srgbClr val="F3F3F3"/>
                </a:solidFill>
                <a:latin typeface="Georgia"/>
                <a:ea typeface="Georgia"/>
                <a:cs typeface="Georgia"/>
                <a:sym typeface="Georgia"/>
              </a:rPr>
              <a:t>ЧЕМ ЗНАМЕНИТО ДЫМКОВО?</a:t>
            </a:r>
          </a:p>
          <a:p>
            <a:pPr lvl="0" algn="ctr" rtl="0">
              <a:buNone/>
            </a:pPr>
            <a:r>
              <a:rPr lang="ru" sz="3600" b="1">
                <a:solidFill>
                  <a:srgbClr val="FFFF00"/>
                </a:solidFill>
                <a:latin typeface="Georgia"/>
                <a:ea typeface="Georgia"/>
                <a:cs typeface="Georgia"/>
                <a:sym typeface="Georgia"/>
              </a:rPr>
              <a:t>ИГРУШКОЮ СВОЕЙ!</a:t>
            </a:r>
          </a:p>
          <a:p>
            <a:pPr lvl="0" algn="ctr" rtl="0">
              <a:buNone/>
            </a:pPr>
            <a:r>
              <a:rPr lang="ru" sz="3600" b="1">
                <a:solidFill>
                  <a:srgbClr val="F3F3F3"/>
                </a:solidFill>
                <a:latin typeface="Georgia"/>
                <a:ea typeface="Georgia"/>
                <a:cs typeface="Georgia"/>
                <a:sym typeface="Georgia"/>
              </a:rPr>
              <a:t>В НЕЙ НЕТУ ЦВЕТА ДЫМНОГО, </a:t>
            </a:r>
          </a:p>
          <a:p>
            <a:pPr algn="ctr">
              <a:buNone/>
            </a:pPr>
            <a:r>
              <a:rPr lang="ru" sz="3600" b="1">
                <a:solidFill>
                  <a:srgbClr val="F3F3F3"/>
                </a:solidFill>
                <a:latin typeface="Georgia"/>
                <a:ea typeface="Georgia"/>
                <a:cs typeface="Georgia"/>
                <a:sym typeface="Georgia"/>
              </a:rPr>
              <a:t>ЧТО СЕРОСТИ СЕРЕЙ.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/>
        </p:nvSpPr>
        <p:spPr>
          <a:xfrm>
            <a:off x="107850" y="115575"/>
            <a:ext cx="89282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2400">
                <a:solidFill>
                  <a:srgbClr val="073763"/>
                </a:solidFill>
                <a:latin typeface="Impact"/>
                <a:ea typeface="Impact"/>
                <a:cs typeface="Impact"/>
                <a:sym typeface="Impact"/>
              </a:rPr>
              <a:t>ГДЕ ДЕЛАЮТ ДЫМКОВСКИЕ ИГРУШКИ?</a:t>
            </a:r>
          </a:p>
        </p:txBody>
      </p:sp>
      <p:sp>
        <p:nvSpPr>
          <p:cNvPr id="36" name="Shape 36"/>
          <p:cNvSpPr txBox="1"/>
          <p:nvPr/>
        </p:nvSpPr>
        <p:spPr>
          <a:xfrm>
            <a:off x="28244" y="572775"/>
            <a:ext cx="9082499" cy="11661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just">
              <a:buNone/>
            </a:pPr>
            <a:r>
              <a:rPr lang="ru" sz="1800">
                <a:latin typeface="Georgia"/>
                <a:ea typeface="Georgia"/>
                <a:cs typeface="Georgia"/>
                <a:sym typeface="Georgia"/>
              </a:rPr>
              <a:t>С высокого береги реки </a:t>
            </a:r>
            <a:r>
              <a:rPr lang="ru" sz="1800" b="1">
                <a:latin typeface="Georgia"/>
                <a:ea typeface="Georgia"/>
                <a:cs typeface="Georgia"/>
                <a:sym typeface="Georgia"/>
              </a:rPr>
              <a:t>Вятки </a:t>
            </a:r>
            <a:r>
              <a:rPr lang="ru" sz="1800">
                <a:latin typeface="Georgia"/>
                <a:ea typeface="Georgia"/>
                <a:cs typeface="Georgia"/>
                <a:sym typeface="Georgia"/>
              </a:rPr>
              <a:t>видна заречная слобода </a:t>
            </a:r>
            <a:r>
              <a:rPr lang="ru" sz="1800" b="1">
                <a:latin typeface="Georgia"/>
                <a:ea typeface="Georgia"/>
                <a:cs typeface="Georgia"/>
                <a:sym typeface="Georgia"/>
              </a:rPr>
              <a:t>Дымково</a:t>
            </a:r>
            <a:r>
              <a:rPr lang="ru" sz="1800">
                <a:latin typeface="Georgia"/>
                <a:ea typeface="Georgia"/>
                <a:cs typeface="Georgia"/>
                <a:sym typeface="Georgia"/>
              </a:rPr>
              <a:t>. Зимой, когда топились печи, летом, когда стелился туман, вся слобода была как-будто в дымке. Отсюда и такое название. Здесь в далекую старину зародился промысел </a:t>
            </a:r>
            <a:r>
              <a:rPr lang="ru" sz="1800" b="1">
                <a:latin typeface="Georgia"/>
                <a:ea typeface="Georgia"/>
                <a:cs typeface="Georgia"/>
                <a:sym typeface="Georgia"/>
              </a:rPr>
              <a:t>дымковской игрушки</a:t>
            </a:r>
            <a:r>
              <a:rPr lang="ru" sz="1800">
                <a:latin typeface="Georgia"/>
                <a:ea typeface="Georgia"/>
                <a:cs typeface="Georgia"/>
                <a:sym typeface="Georgia"/>
              </a:rPr>
              <a:t>.</a:t>
            </a:r>
          </a:p>
        </p:txBody>
      </p:sp>
      <p:sp>
        <p:nvSpPr>
          <p:cNvPr id="37" name="Shape 37"/>
          <p:cNvSpPr/>
          <p:nvPr/>
        </p:nvSpPr>
        <p:spPr>
          <a:xfrm>
            <a:off x="1348230" y="1817568"/>
            <a:ext cx="6447537" cy="483485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/>
        </p:nvSpPr>
        <p:spPr>
          <a:xfrm>
            <a:off x="120724" y="226031"/>
            <a:ext cx="8889600" cy="2083200"/>
          </a:xfrm>
          <a:prstGeom prst="rect">
            <a:avLst/>
          </a:prstGeom>
          <a:solidFill>
            <a:srgbClr val="FC73FF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ru" sz="3000" b="1">
                <a:latin typeface="Georgia"/>
                <a:ea typeface="Georgia"/>
                <a:cs typeface="Georgia"/>
                <a:sym typeface="Georgia"/>
              </a:rPr>
              <a:t>Дымкоскую игрушку лепят из глины, </a:t>
            </a:r>
          </a:p>
          <a:p>
            <a:pPr lvl="0" algn="ctr" rtl="0">
              <a:buNone/>
            </a:pPr>
            <a:r>
              <a:rPr lang="ru" sz="3000" b="1">
                <a:latin typeface="Georgia"/>
                <a:ea typeface="Georgia"/>
                <a:cs typeface="Georgia"/>
                <a:sym typeface="Georgia"/>
              </a:rPr>
              <a:t>обжигают ее в печи при высокой температуре, покрывают белилами, </a:t>
            </a:r>
          </a:p>
          <a:p>
            <a:pPr algn="ctr">
              <a:buNone/>
            </a:pPr>
            <a:r>
              <a:rPr lang="ru" sz="3000" b="1">
                <a:latin typeface="Georgia"/>
                <a:ea typeface="Georgia"/>
                <a:cs typeface="Georgia"/>
                <a:sym typeface="Georgia"/>
              </a:rPr>
              <a:t>а затем расписывают яркими красками.</a:t>
            </a:r>
          </a:p>
        </p:txBody>
      </p:sp>
      <p:sp>
        <p:nvSpPr>
          <p:cNvPr id="43" name="Shape 43"/>
          <p:cNvSpPr/>
          <p:nvPr/>
        </p:nvSpPr>
        <p:spPr>
          <a:xfrm>
            <a:off x="2700187" y="2437672"/>
            <a:ext cx="3743624" cy="427650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4" name="Shape 44"/>
          <p:cNvSpPr/>
          <p:nvPr/>
        </p:nvSpPr>
        <p:spPr>
          <a:xfrm>
            <a:off x="120724" y="2343283"/>
            <a:ext cx="2711100" cy="44652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45" name="Shape 45"/>
          <p:cNvSpPr/>
          <p:nvPr/>
        </p:nvSpPr>
        <p:spPr>
          <a:xfrm>
            <a:off x="6868300" y="3345839"/>
            <a:ext cx="1906485" cy="3049834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/>
        </p:nvSpPr>
        <p:spPr>
          <a:xfrm>
            <a:off x="0" y="79600"/>
            <a:ext cx="9205799" cy="726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ru" sz="3600">
                <a:solidFill>
                  <a:srgbClr val="FF9900"/>
                </a:solidFill>
                <a:latin typeface="Impact"/>
                <a:ea typeface="Impact"/>
                <a:cs typeface="Impact"/>
                <a:sym typeface="Impact"/>
              </a:rPr>
              <a:t>ЭЛЕМЕНТЫ РОСПИСИ </a:t>
            </a:r>
          </a:p>
          <a:p>
            <a:pPr algn="ctr">
              <a:buNone/>
            </a:pPr>
            <a:r>
              <a:rPr lang="ru" sz="3600">
                <a:solidFill>
                  <a:srgbClr val="FF9900"/>
                </a:solidFill>
                <a:latin typeface="Impact"/>
                <a:ea typeface="Impact"/>
                <a:cs typeface="Impact"/>
                <a:sym typeface="Impact"/>
              </a:rPr>
              <a:t>ДЫМКОВСКОЙ ИГРУШКИ</a:t>
            </a:r>
          </a:p>
        </p:txBody>
      </p:sp>
      <p:sp>
        <p:nvSpPr>
          <p:cNvPr id="51" name="Shape 51"/>
          <p:cNvSpPr/>
          <p:nvPr/>
        </p:nvSpPr>
        <p:spPr>
          <a:xfrm>
            <a:off x="1021413" y="1301559"/>
            <a:ext cx="7162972" cy="467098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2" name="Shape 52"/>
          <p:cNvSpPr txBox="1"/>
          <p:nvPr/>
        </p:nvSpPr>
        <p:spPr>
          <a:xfrm>
            <a:off x="-23950" y="163700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2400" b="1">
                <a:latin typeface="Georgia"/>
                <a:ea typeface="Georgia"/>
                <a:cs typeface="Georgia"/>
                <a:sym typeface="Georgia"/>
              </a:rPr>
              <a:t>Точки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3488050" y="2530025"/>
            <a:ext cx="16772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ru" sz="2400" b="1">
                <a:latin typeface="Georgia"/>
                <a:ea typeface="Georgia"/>
                <a:cs typeface="Georgia"/>
                <a:sym typeface="Georgia"/>
              </a:rPr>
              <a:t>Круги</a:t>
            </a:r>
          </a:p>
        </p:txBody>
      </p:sp>
      <p:sp>
        <p:nvSpPr>
          <p:cNvPr id="54" name="Shape 54"/>
          <p:cNvSpPr txBox="1"/>
          <p:nvPr/>
        </p:nvSpPr>
        <p:spPr>
          <a:xfrm>
            <a:off x="7621700" y="155825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1800" b="1">
                <a:latin typeface="Georgia"/>
                <a:ea typeface="Georgia"/>
                <a:cs typeface="Georgia"/>
                <a:sym typeface="Georgia"/>
              </a:rPr>
              <a:t>Волнистые </a:t>
            </a:r>
          </a:p>
          <a:p>
            <a:pPr>
              <a:buNone/>
            </a:pPr>
            <a:r>
              <a:rPr lang="ru" sz="1800" b="1">
                <a:latin typeface="Georgia"/>
                <a:ea typeface="Georgia"/>
                <a:cs typeface="Georgia"/>
                <a:sym typeface="Georgia"/>
              </a:rPr>
              <a:t>линие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7697900" y="340845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2400" b="1">
                <a:latin typeface="Georgia"/>
                <a:ea typeface="Georgia"/>
                <a:cs typeface="Georgia"/>
                <a:sym typeface="Georgia"/>
              </a:rPr>
              <a:t>Листья</a:t>
            </a:r>
          </a:p>
        </p:txBody>
      </p:sp>
      <p:sp>
        <p:nvSpPr>
          <p:cNvPr id="56" name="Shape 56"/>
          <p:cNvSpPr txBox="1"/>
          <p:nvPr/>
        </p:nvSpPr>
        <p:spPr>
          <a:xfrm>
            <a:off x="7741578" y="5211575"/>
            <a:ext cx="15540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2400" b="1">
                <a:latin typeface="Georgia"/>
                <a:ea typeface="Georgia"/>
                <a:cs typeface="Georgia"/>
                <a:sym typeface="Georgia"/>
              </a:rPr>
              <a:t>Кольца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3488050" y="4225225"/>
            <a:ext cx="16772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2400" b="1">
                <a:latin typeface="Georgia"/>
                <a:ea typeface="Georgia"/>
                <a:cs typeface="Georgia"/>
                <a:sym typeface="Georgia"/>
              </a:rPr>
              <a:t>Спирали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/>
        </p:nvSpPr>
        <p:spPr>
          <a:xfrm>
            <a:off x="0" y="79600"/>
            <a:ext cx="9205799" cy="726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ru" sz="3600">
                <a:solidFill>
                  <a:srgbClr val="FF9900"/>
                </a:solidFill>
                <a:latin typeface="Impact"/>
                <a:ea typeface="Impact"/>
                <a:cs typeface="Impact"/>
                <a:sym typeface="Impact"/>
              </a:rPr>
              <a:t>ЭЛЕМЕНТЫ РОСПИСИ </a:t>
            </a:r>
          </a:p>
          <a:p>
            <a:pPr lvl="0" algn="ctr" rtl="0">
              <a:buNone/>
            </a:pPr>
            <a:r>
              <a:rPr lang="ru" sz="3600">
                <a:solidFill>
                  <a:srgbClr val="FF9900"/>
                </a:solidFill>
                <a:latin typeface="Impact"/>
                <a:ea typeface="Impact"/>
                <a:cs typeface="Impact"/>
                <a:sym typeface="Impact"/>
              </a:rPr>
              <a:t>ДЫМКОВСКОЙ ИГРУШКИ</a:t>
            </a:r>
          </a:p>
        </p:txBody>
      </p:sp>
      <p:sp>
        <p:nvSpPr>
          <p:cNvPr id="63" name="Shape 63"/>
          <p:cNvSpPr/>
          <p:nvPr/>
        </p:nvSpPr>
        <p:spPr>
          <a:xfrm>
            <a:off x="1155622" y="1408025"/>
            <a:ext cx="6832754" cy="51270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2141550" y="988800"/>
            <a:ext cx="4375498" cy="582771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9" name="Shape 69"/>
          <p:cNvSpPr txBox="1"/>
          <p:nvPr/>
        </p:nvSpPr>
        <p:spPr>
          <a:xfrm>
            <a:off x="3382774" y="0"/>
            <a:ext cx="2139599" cy="9888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4800">
                <a:solidFill>
                  <a:srgbClr val="38761D"/>
                </a:solidFill>
                <a:latin typeface="Impact"/>
                <a:ea typeface="Impact"/>
                <a:cs typeface="Impact"/>
                <a:sym typeface="Impact"/>
              </a:rPr>
              <a:t>ИНДЮК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2219058" y="932479"/>
            <a:ext cx="4705881" cy="592552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5" name="Shape 75"/>
          <p:cNvSpPr txBox="1"/>
          <p:nvPr/>
        </p:nvSpPr>
        <p:spPr>
          <a:xfrm>
            <a:off x="3606300" y="125850"/>
            <a:ext cx="1931400" cy="9273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6000">
                <a:solidFill>
                  <a:srgbClr val="980000"/>
                </a:solidFill>
                <a:latin typeface="Impact"/>
                <a:ea typeface="Impact"/>
                <a:cs typeface="Impact"/>
                <a:sym typeface="Impact"/>
              </a:rPr>
              <a:t>НЯНЯ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>
            <a:off x="2103902" y="1284726"/>
            <a:ext cx="4936193" cy="557327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1" name="Shape 81"/>
          <p:cNvSpPr txBox="1"/>
          <p:nvPr/>
        </p:nvSpPr>
        <p:spPr>
          <a:xfrm>
            <a:off x="3567750" y="125875"/>
            <a:ext cx="2008499" cy="9734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6000">
                <a:solidFill>
                  <a:srgbClr val="FF0000"/>
                </a:solidFill>
                <a:latin typeface="Impact"/>
                <a:ea typeface="Impact"/>
                <a:cs typeface="Impact"/>
                <a:sym typeface="Impact"/>
              </a:rPr>
              <a:t>КОНЬ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Microsoft Office PowerPoint</Application>
  <PresentationFormat>Экран (4:3)</PresentationFormat>
  <Paragraphs>44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/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1</cp:revision>
  <dcterms:modified xsi:type="dcterms:W3CDTF">2014-01-12T07:14:11Z</dcterms:modified>
</cp:coreProperties>
</file>