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</p:sldMasterIdLst>
  <p:notesMasterIdLst>
    <p:notesMasterId r:id="rId29"/>
  </p:notesMasterIdLst>
  <p:sldIdLst>
    <p:sldId id="348" r:id="rId2"/>
    <p:sldId id="313" r:id="rId3"/>
    <p:sldId id="317" r:id="rId4"/>
    <p:sldId id="318" r:id="rId5"/>
    <p:sldId id="319" r:id="rId6"/>
    <p:sldId id="285" r:id="rId7"/>
    <p:sldId id="314" r:id="rId8"/>
    <p:sldId id="315" r:id="rId9"/>
    <p:sldId id="316" r:id="rId10"/>
    <p:sldId id="339" r:id="rId11"/>
    <p:sldId id="336" r:id="rId12"/>
    <p:sldId id="303" r:id="rId13"/>
    <p:sldId id="338" r:id="rId14"/>
    <p:sldId id="344" r:id="rId15"/>
    <p:sldId id="345" r:id="rId16"/>
    <p:sldId id="340" r:id="rId17"/>
    <p:sldId id="341" r:id="rId18"/>
    <p:sldId id="346" r:id="rId19"/>
    <p:sldId id="347" r:id="rId20"/>
    <p:sldId id="337" r:id="rId21"/>
    <p:sldId id="328" r:id="rId22"/>
    <p:sldId id="333" r:id="rId23"/>
    <p:sldId id="334" r:id="rId24"/>
    <p:sldId id="329" r:id="rId25"/>
    <p:sldId id="330" r:id="rId26"/>
    <p:sldId id="342" r:id="rId27"/>
    <p:sldId id="343" r:id="rId2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7A3225-1776-4571-80EA-131F5B1223E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63C5B0-7274-4B00-BD27-608317144AC3}">
      <dgm:prSet phldrT="[Текст]" custT="1"/>
      <dgm:spPr/>
      <dgm:t>
        <a:bodyPr/>
        <a:lstStyle/>
        <a:p>
          <a:r>
            <a:rPr lang="ru-RU" sz="2000" b="1" dirty="0" smtClean="0"/>
            <a:t>Преобразование логических выражений</a:t>
          </a:r>
          <a:endParaRPr lang="ru-RU" sz="2000" b="1" dirty="0"/>
        </a:p>
      </dgm:t>
    </dgm:pt>
    <dgm:pt modelId="{5A2F12D3-78EE-4976-B488-85893A6544BF}" type="parTrans" cxnId="{B7B42B99-9D3D-4A23-BFFB-FBDAEDEB3C11}">
      <dgm:prSet/>
      <dgm:spPr/>
      <dgm:t>
        <a:bodyPr/>
        <a:lstStyle/>
        <a:p>
          <a:endParaRPr lang="ru-RU"/>
        </a:p>
      </dgm:t>
    </dgm:pt>
    <dgm:pt modelId="{671306DB-A696-4EBA-8CCA-6798A7F0002E}" type="sibTrans" cxnId="{B7B42B99-9D3D-4A23-BFFB-FBDAEDEB3C11}">
      <dgm:prSet/>
      <dgm:spPr/>
      <dgm:t>
        <a:bodyPr/>
        <a:lstStyle/>
        <a:p>
          <a:endParaRPr lang="ru-RU"/>
        </a:p>
      </dgm:t>
    </dgm:pt>
    <dgm:pt modelId="{4BC93B2C-C480-4163-AFE5-DD17E18FFF8D}">
      <dgm:prSet phldrT="[Текст]" custT="1"/>
      <dgm:spPr/>
      <dgm:t>
        <a:bodyPr/>
        <a:lstStyle/>
        <a:p>
          <a:r>
            <a:rPr lang="ru-RU" sz="2000" b="1" dirty="0" smtClean="0"/>
            <a:t>Построение таблицы истинности</a:t>
          </a:r>
          <a:endParaRPr lang="ru-RU" sz="2000" b="1" dirty="0"/>
        </a:p>
      </dgm:t>
    </dgm:pt>
    <dgm:pt modelId="{E6D32D42-1BEC-4B17-B26D-B15FF3BD84F8}" type="parTrans" cxnId="{53950BAA-02DF-4250-8666-158267DEDA47}">
      <dgm:prSet/>
      <dgm:spPr/>
      <dgm:t>
        <a:bodyPr/>
        <a:lstStyle/>
        <a:p>
          <a:endParaRPr lang="ru-RU"/>
        </a:p>
      </dgm:t>
    </dgm:pt>
    <dgm:pt modelId="{155C7B84-EF0C-4591-8844-E82CFBAC7FE8}" type="sibTrans" cxnId="{53950BAA-02DF-4250-8666-158267DEDA47}">
      <dgm:prSet/>
      <dgm:spPr/>
      <dgm:t>
        <a:bodyPr/>
        <a:lstStyle/>
        <a:p>
          <a:endParaRPr lang="ru-RU"/>
        </a:p>
      </dgm:t>
    </dgm:pt>
    <dgm:pt modelId="{38CD5E19-120F-40CC-A948-581B6DE497D4}">
      <dgm:prSet/>
      <dgm:spPr/>
      <dgm:t>
        <a:bodyPr/>
        <a:lstStyle/>
        <a:p>
          <a:r>
            <a:rPr lang="ru-RU" dirty="0" smtClean="0"/>
            <a:t>Определение элементарных высказываний.</a:t>
          </a:r>
          <a:endParaRPr lang="ru-RU" dirty="0"/>
        </a:p>
      </dgm:t>
    </dgm:pt>
    <dgm:pt modelId="{C9D9F887-45EA-4036-9215-C8B30B702F7A}" type="parTrans" cxnId="{DD311507-2FF6-43D2-89AB-9AF4EBA72C2B}">
      <dgm:prSet/>
      <dgm:spPr/>
      <dgm:t>
        <a:bodyPr/>
        <a:lstStyle/>
        <a:p>
          <a:endParaRPr lang="ru-RU"/>
        </a:p>
      </dgm:t>
    </dgm:pt>
    <dgm:pt modelId="{46F071E4-0E85-4972-B7D0-F9CF328F7D01}" type="sibTrans" cxnId="{DD311507-2FF6-43D2-89AB-9AF4EBA72C2B}">
      <dgm:prSet/>
      <dgm:spPr/>
      <dgm:t>
        <a:bodyPr/>
        <a:lstStyle/>
        <a:p>
          <a:endParaRPr lang="ru-RU"/>
        </a:p>
      </dgm:t>
    </dgm:pt>
    <dgm:pt modelId="{B0D62651-84DE-4EC1-A6E8-9FA253203EEC}">
      <dgm:prSet/>
      <dgm:spPr/>
      <dgm:t>
        <a:bodyPr/>
        <a:lstStyle/>
        <a:p>
          <a:r>
            <a:rPr lang="ru-RU" dirty="0" smtClean="0"/>
            <a:t>Замена переменных (при необходимости).</a:t>
          </a:r>
          <a:endParaRPr lang="ru-RU" dirty="0"/>
        </a:p>
      </dgm:t>
    </dgm:pt>
    <dgm:pt modelId="{9A19A908-CC1B-4FD4-8F70-26C40C3F9583}" type="parTrans" cxnId="{CDB8B5F5-E1CE-4A37-B0FA-55B4B498F440}">
      <dgm:prSet/>
      <dgm:spPr/>
      <dgm:t>
        <a:bodyPr/>
        <a:lstStyle/>
        <a:p>
          <a:endParaRPr lang="ru-RU"/>
        </a:p>
      </dgm:t>
    </dgm:pt>
    <dgm:pt modelId="{D6CE3B30-5C68-4EC1-9943-7B274E3477ED}" type="sibTrans" cxnId="{CDB8B5F5-E1CE-4A37-B0FA-55B4B498F440}">
      <dgm:prSet/>
      <dgm:spPr/>
      <dgm:t>
        <a:bodyPr/>
        <a:lstStyle/>
        <a:p>
          <a:endParaRPr lang="ru-RU"/>
        </a:p>
      </dgm:t>
    </dgm:pt>
    <dgm:pt modelId="{D2E1C63D-DD9C-40D6-88AF-B2692F761605}">
      <dgm:prSet/>
      <dgm:spPr/>
      <dgm:t>
        <a:bodyPr/>
        <a:lstStyle/>
        <a:p>
          <a:r>
            <a:rPr lang="ru-RU" dirty="0" smtClean="0"/>
            <a:t>Раскрытие импликации или эквивалентности.</a:t>
          </a:r>
          <a:endParaRPr lang="ru-RU" dirty="0"/>
        </a:p>
      </dgm:t>
    </dgm:pt>
    <dgm:pt modelId="{8F415D69-2935-4B64-8820-DB5B106C53FF}" type="parTrans" cxnId="{E6F1B717-C6BA-4C5E-8902-E31FAC2F33AA}">
      <dgm:prSet/>
      <dgm:spPr/>
      <dgm:t>
        <a:bodyPr/>
        <a:lstStyle/>
        <a:p>
          <a:endParaRPr lang="ru-RU"/>
        </a:p>
      </dgm:t>
    </dgm:pt>
    <dgm:pt modelId="{3AD7DB80-D18F-4381-B4CA-9E23032F279E}" type="sibTrans" cxnId="{E6F1B717-C6BA-4C5E-8902-E31FAC2F33AA}">
      <dgm:prSet/>
      <dgm:spPr/>
      <dgm:t>
        <a:bodyPr/>
        <a:lstStyle/>
        <a:p>
          <a:endParaRPr lang="ru-RU"/>
        </a:p>
      </dgm:t>
    </dgm:pt>
    <dgm:pt modelId="{11BC5BFC-6E08-42A2-BD57-464B7127E26B}">
      <dgm:prSet/>
      <dgm:spPr/>
      <dgm:t>
        <a:bodyPr/>
        <a:lstStyle/>
        <a:p>
          <a:r>
            <a:rPr lang="ru-RU" dirty="0" smtClean="0"/>
            <a:t>Преобразование с использованием законов алгебры логики.  </a:t>
          </a:r>
          <a:endParaRPr lang="ru-RU" dirty="0"/>
        </a:p>
      </dgm:t>
    </dgm:pt>
    <dgm:pt modelId="{7142FB50-5629-48E2-8001-70E105316645}" type="parTrans" cxnId="{8107C45D-7877-4796-96AF-E3B5B1FCD4FE}">
      <dgm:prSet/>
      <dgm:spPr/>
      <dgm:t>
        <a:bodyPr/>
        <a:lstStyle/>
        <a:p>
          <a:endParaRPr lang="ru-RU"/>
        </a:p>
      </dgm:t>
    </dgm:pt>
    <dgm:pt modelId="{F525CCB6-6231-411D-BAE7-571CDF4EBD3A}" type="sibTrans" cxnId="{8107C45D-7877-4796-96AF-E3B5B1FCD4FE}">
      <dgm:prSet/>
      <dgm:spPr/>
      <dgm:t>
        <a:bodyPr/>
        <a:lstStyle/>
        <a:p>
          <a:endParaRPr lang="ru-RU"/>
        </a:p>
      </dgm:t>
    </dgm:pt>
    <dgm:pt modelId="{50DD8B73-2D91-48D0-99E6-1DCD9E36CB63}">
      <dgm:prSet custT="1"/>
      <dgm:spPr/>
      <dgm:t>
        <a:bodyPr/>
        <a:lstStyle/>
        <a:p>
          <a:pPr algn="ctr"/>
          <a:endParaRPr lang="ru-RU" sz="2100" dirty="0"/>
        </a:p>
      </dgm:t>
    </dgm:pt>
    <dgm:pt modelId="{AB156C9F-160B-4B57-B0C6-2EA5CFF2105A}" type="parTrans" cxnId="{CE9BDA9F-0C2A-48AE-96D7-3412861ABC54}">
      <dgm:prSet/>
      <dgm:spPr/>
      <dgm:t>
        <a:bodyPr/>
        <a:lstStyle/>
        <a:p>
          <a:endParaRPr lang="ru-RU"/>
        </a:p>
      </dgm:t>
    </dgm:pt>
    <dgm:pt modelId="{D4078E1A-1CA4-4EEF-AAE3-9E42C22ACB8C}" type="sibTrans" cxnId="{CE9BDA9F-0C2A-48AE-96D7-3412861ABC54}">
      <dgm:prSet/>
      <dgm:spPr/>
      <dgm:t>
        <a:bodyPr/>
        <a:lstStyle/>
        <a:p>
          <a:endParaRPr lang="ru-RU"/>
        </a:p>
      </dgm:t>
    </dgm:pt>
    <dgm:pt modelId="{B5E1F268-1573-42E5-8835-2B127781830B}">
      <dgm:prSet custT="1"/>
      <dgm:spPr/>
      <dgm:t>
        <a:bodyPr/>
        <a:lstStyle/>
        <a:p>
          <a:r>
            <a:rPr lang="ru-RU" sz="2000" b="1" dirty="0" smtClean="0"/>
            <a:t>Запись ответа</a:t>
          </a:r>
          <a:endParaRPr lang="ru-RU" sz="2000" dirty="0"/>
        </a:p>
      </dgm:t>
    </dgm:pt>
    <dgm:pt modelId="{988915A3-3CA9-46A6-8059-9CF4C64BF98C}" type="parTrans" cxnId="{77A6068A-41FB-47EC-B9B6-F2CC5A64AE2D}">
      <dgm:prSet/>
      <dgm:spPr/>
      <dgm:t>
        <a:bodyPr/>
        <a:lstStyle/>
        <a:p>
          <a:endParaRPr lang="ru-RU"/>
        </a:p>
      </dgm:t>
    </dgm:pt>
    <dgm:pt modelId="{277609DB-445B-4ED7-81F9-8BA55E1480C1}" type="sibTrans" cxnId="{77A6068A-41FB-47EC-B9B6-F2CC5A64AE2D}">
      <dgm:prSet/>
      <dgm:spPr/>
      <dgm:t>
        <a:bodyPr/>
        <a:lstStyle/>
        <a:p>
          <a:endParaRPr lang="ru-RU"/>
        </a:p>
      </dgm:t>
    </dgm:pt>
    <dgm:pt modelId="{DC6B7D3B-219F-44B9-AD32-2B9A91EE03C1}" type="pres">
      <dgm:prSet presAssocID="{DF7A3225-1776-4571-80EA-131F5B1223E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DE897B-177D-42EA-B092-6977996AA5EB}" type="pres">
      <dgm:prSet presAssocID="{DB63C5B0-7274-4B00-BD27-608317144AC3}" presName="parentLin" presStyleCnt="0"/>
      <dgm:spPr/>
    </dgm:pt>
    <dgm:pt modelId="{E0E9099F-D069-4E0A-9FE8-B7E55AABE144}" type="pres">
      <dgm:prSet presAssocID="{DB63C5B0-7274-4B00-BD27-608317144AC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1551EB8-0BDA-4ED7-8DDC-77ED53ED90D2}" type="pres">
      <dgm:prSet presAssocID="{DB63C5B0-7274-4B00-BD27-608317144AC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C47B4C-8AAB-4E3B-BB3A-5A61E4C033BE}" type="pres">
      <dgm:prSet presAssocID="{DB63C5B0-7274-4B00-BD27-608317144AC3}" presName="negativeSpace" presStyleCnt="0"/>
      <dgm:spPr/>
    </dgm:pt>
    <dgm:pt modelId="{45B55991-B40C-4D98-9285-8D245D02B94C}" type="pres">
      <dgm:prSet presAssocID="{DB63C5B0-7274-4B00-BD27-608317144AC3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A3A04A-58B4-4F9F-B600-88766454B9A4}" type="pres">
      <dgm:prSet presAssocID="{671306DB-A696-4EBA-8CCA-6798A7F0002E}" presName="spaceBetweenRectangles" presStyleCnt="0"/>
      <dgm:spPr/>
    </dgm:pt>
    <dgm:pt modelId="{EB455B22-A4C7-4624-9BEF-576525C4FDC4}" type="pres">
      <dgm:prSet presAssocID="{4BC93B2C-C480-4163-AFE5-DD17E18FFF8D}" presName="parentLin" presStyleCnt="0"/>
      <dgm:spPr/>
    </dgm:pt>
    <dgm:pt modelId="{8BDCB1EB-04A9-4C5F-BB0F-67383E82EFC5}" type="pres">
      <dgm:prSet presAssocID="{4BC93B2C-C480-4163-AFE5-DD17E18FFF8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CAED914-EDDC-4A0E-A92B-F5EF4A3A94B1}" type="pres">
      <dgm:prSet presAssocID="{4BC93B2C-C480-4163-AFE5-DD17E18FFF8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FB67FD-5434-4CDF-B625-F732163A0D58}" type="pres">
      <dgm:prSet presAssocID="{4BC93B2C-C480-4163-AFE5-DD17E18FFF8D}" presName="negativeSpace" presStyleCnt="0"/>
      <dgm:spPr/>
    </dgm:pt>
    <dgm:pt modelId="{A5AD3AC4-143A-4266-AB53-270E269537B7}" type="pres">
      <dgm:prSet presAssocID="{4BC93B2C-C480-4163-AFE5-DD17E18FFF8D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A7BDAA-B5C5-48C5-815B-5AF83DC5AEFC}" type="pres">
      <dgm:prSet presAssocID="{155C7B84-EF0C-4591-8844-E82CFBAC7FE8}" presName="spaceBetweenRectangles" presStyleCnt="0"/>
      <dgm:spPr/>
    </dgm:pt>
    <dgm:pt modelId="{BA232384-1C20-48F7-9576-F8491B6CE825}" type="pres">
      <dgm:prSet presAssocID="{B5E1F268-1573-42E5-8835-2B127781830B}" presName="parentLin" presStyleCnt="0"/>
      <dgm:spPr/>
    </dgm:pt>
    <dgm:pt modelId="{AB4280AA-2D7D-45A5-B611-EEF241296A74}" type="pres">
      <dgm:prSet presAssocID="{B5E1F268-1573-42E5-8835-2B127781830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13E42D07-DCA3-4FA5-AE61-5542581FC5D1}" type="pres">
      <dgm:prSet presAssocID="{B5E1F268-1573-42E5-8835-2B127781830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83AE04-C7C9-45FD-ACCF-44118E8F671E}" type="pres">
      <dgm:prSet presAssocID="{B5E1F268-1573-42E5-8835-2B127781830B}" presName="negativeSpace" presStyleCnt="0"/>
      <dgm:spPr/>
    </dgm:pt>
    <dgm:pt modelId="{501B5968-4952-469A-AA42-F6D74D422436}" type="pres">
      <dgm:prSet presAssocID="{B5E1F268-1573-42E5-8835-2B127781830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DE9E60E-C8F5-4A64-BB59-51ABFACD8014}" type="presOf" srcId="{DB63C5B0-7274-4B00-BD27-608317144AC3}" destId="{E0E9099F-D069-4E0A-9FE8-B7E55AABE144}" srcOrd="0" destOrd="0" presId="urn:microsoft.com/office/officeart/2005/8/layout/list1"/>
    <dgm:cxn modelId="{DD311507-2FF6-43D2-89AB-9AF4EBA72C2B}" srcId="{DB63C5B0-7274-4B00-BD27-608317144AC3}" destId="{38CD5E19-120F-40CC-A948-581B6DE497D4}" srcOrd="0" destOrd="0" parTransId="{C9D9F887-45EA-4036-9215-C8B30B702F7A}" sibTransId="{46F071E4-0E85-4972-B7D0-F9CF328F7D01}"/>
    <dgm:cxn modelId="{77A6068A-41FB-47EC-B9B6-F2CC5A64AE2D}" srcId="{DF7A3225-1776-4571-80EA-131F5B1223E5}" destId="{B5E1F268-1573-42E5-8835-2B127781830B}" srcOrd="2" destOrd="0" parTransId="{988915A3-3CA9-46A6-8059-9CF4C64BF98C}" sibTransId="{277609DB-445B-4ED7-81F9-8BA55E1480C1}"/>
    <dgm:cxn modelId="{927DE097-4726-4352-B881-A04D664DFADA}" type="presOf" srcId="{B0D62651-84DE-4EC1-A6E8-9FA253203EEC}" destId="{45B55991-B40C-4D98-9285-8D245D02B94C}" srcOrd="0" destOrd="1" presId="urn:microsoft.com/office/officeart/2005/8/layout/list1"/>
    <dgm:cxn modelId="{22CFBBE1-245F-404B-92A4-7F900EAF2537}" type="presOf" srcId="{4BC93B2C-C480-4163-AFE5-DD17E18FFF8D}" destId="{8BDCB1EB-04A9-4C5F-BB0F-67383E82EFC5}" srcOrd="0" destOrd="0" presId="urn:microsoft.com/office/officeart/2005/8/layout/list1"/>
    <dgm:cxn modelId="{E7558EAB-49D7-4AF5-8C3A-C0D46B1C0EAC}" type="presOf" srcId="{DF7A3225-1776-4571-80EA-131F5B1223E5}" destId="{DC6B7D3B-219F-44B9-AD32-2B9A91EE03C1}" srcOrd="0" destOrd="0" presId="urn:microsoft.com/office/officeart/2005/8/layout/list1"/>
    <dgm:cxn modelId="{2E89A311-A8B2-4775-A0B0-E2AF5198D382}" type="presOf" srcId="{B5E1F268-1573-42E5-8835-2B127781830B}" destId="{AB4280AA-2D7D-45A5-B611-EEF241296A74}" srcOrd="0" destOrd="0" presId="urn:microsoft.com/office/officeart/2005/8/layout/list1"/>
    <dgm:cxn modelId="{CE56A40C-6D85-4933-83BE-0A2E80F0B8BD}" type="presOf" srcId="{4BC93B2C-C480-4163-AFE5-DD17E18FFF8D}" destId="{0CAED914-EDDC-4A0E-A92B-F5EF4A3A94B1}" srcOrd="1" destOrd="0" presId="urn:microsoft.com/office/officeart/2005/8/layout/list1"/>
    <dgm:cxn modelId="{418D49B4-180A-4C4D-A228-0594AAC15F14}" type="presOf" srcId="{B5E1F268-1573-42E5-8835-2B127781830B}" destId="{13E42D07-DCA3-4FA5-AE61-5542581FC5D1}" srcOrd="1" destOrd="0" presId="urn:microsoft.com/office/officeart/2005/8/layout/list1"/>
    <dgm:cxn modelId="{8107C45D-7877-4796-96AF-E3B5B1FCD4FE}" srcId="{DB63C5B0-7274-4B00-BD27-608317144AC3}" destId="{11BC5BFC-6E08-42A2-BD57-464B7127E26B}" srcOrd="3" destOrd="0" parTransId="{7142FB50-5629-48E2-8001-70E105316645}" sibTransId="{F525CCB6-6231-411D-BAE7-571CDF4EBD3A}"/>
    <dgm:cxn modelId="{CE9BDA9F-0C2A-48AE-96D7-3412861ABC54}" srcId="{4BC93B2C-C480-4163-AFE5-DD17E18FFF8D}" destId="{50DD8B73-2D91-48D0-99E6-1DCD9E36CB63}" srcOrd="0" destOrd="0" parTransId="{AB156C9F-160B-4B57-B0C6-2EA5CFF2105A}" sibTransId="{D4078E1A-1CA4-4EEF-AAE3-9E42C22ACB8C}"/>
    <dgm:cxn modelId="{DD1CAD9B-8036-4687-BDCD-A3BF1D998F2F}" type="presOf" srcId="{11BC5BFC-6E08-42A2-BD57-464B7127E26B}" destId="{45B55991-B40C-4D98-9285-8D245D02B94C}" srcOrd="0" destOrd="3" presId="urn:microsoft.com/office/officeart/2005/8/layout/list1"/>
    <dgm:cxn modelId="{C0EAC8A9-AAA4-4075-A913-D0B6ED7E26F8}" type="presOf" srcId="{D2E1C63D-DD9C-40D6-88AF-B2692F761605}" destId="{45B55991-B40C-4D98-9285-8D245D02B94C}" srcOrd="0" destOrd="2" presId="urn:microsoft.com/office/officeart/2005/8/layout/list1"/>
    <dgm:cxn modelId="{53950BAA-02DF-4250-8666-158267DEDA47}" srcId="{DF7A3225-1776-4571-80EA-131F5B1223E5}" destId="{4BC93B2C-C480-4163-AFE5-DD17E18FFF8D}" srcOrd="1" destOrd="0" parTransId="{E6D32D42-1BEC-4B17-B26D-B15FF3BD84F8}" sibTransId="{155C7B84-EF0C-4591-8844-E82CFBAC7FE8}"/>
    <dgm:cxn modelId="{B7B42B99-9D3D-4A23-BFFB-FBDAEDEB3C11}" srcId="{DF7A3225-1776-4571-80EA-131F5B1223E5}" destId="{DB63C5B0-7274-4B00-BD27-608317144AC3}" srcOrd="0" destOrd="0" parTransId="{5A2F12D3-78EE-4976-B488-85893A6544BF}" sibTransId="{671306DB-A696-4EBA-8CCA-6798A7F0002E}"/>
    <dgm:cxn modelId="{E6F1B717-C6BA-4C5E-8902-E31FAC2F33AA}" srcId="{DB63C5B0-7274-4B00-BD27-608317144AC3}" destId="{D2E1C63D-DD9C-40D6-88AF-B2692F761605}" srcOrd="2" destOrd="0" parTransId="{8F415D69-2935-4B64-8820-DB5B106C53FF}" sibTransId="{3AD7DB80-D18F-4381-B4CA-9E23032F279E}"/>
    <dgm:cxn modelId="{D8023CCE-958C-4227-98AA-9226F5DBB9CC}" type="presOf" srcId="{38CD5E19-120F-40CC-A948-581B6DE497D4}" destId="{45B55991-B40C-4D98-9285-8D245D02B94C}" srcOrd="0" destOrd="0" presId="urn:microsoft.com/office/officeart/2005/8/layout/list1"/>
    <dgm:cxn modelId="{CDB8B5F5-E1CE-4A37-B0FA-55B4B498F440}" srcId="{DB63C5B0-7274-4B00-BD27-608317144AC3}" destId="{B0D62651-84DE-4EC1-A6E8-9FA253203EEC}" srcOrd="1" destOrd="0" parTransId="{9A19A908-CC1B-4FD4-8F70-26C40C3F9583}" sibTransId="{D6CE3B30-5C68-4EC1-9943-7B274E3477ED}"/>
    <dgm:cxn modelId="{8AB4A2E5-5893-4696-A0E3-0B4C94CAD6A0}" type="presOf" srcId="{50DD8B73-2D91-48D0-99E6-1DCD9E36CB63}" destId="{A5AD3AC4-143A-4266-AB53-270E269537B7}" srcOrd="0" destOrd="0" presId="urn:microsoft.com/office/officeart/2005/8/layout/list1"/>
    <dgm:cxn modelId="{741185EE-EEB6-457E-81A2-3D850F555DFB}" type="presOf" srcId="{DB63C5B0-7274-4B00-BD27-608317144AC3}" destId="{11551EB8-0BDA-4ED7-8DDC-77ED53ED90D2}" srcOrd="1" destOrd="0" presId="urn:microsoft.com/office/officeart/2005/8/layout/list1"/>
    <dgm:cxn modelId="{3039482B-2D7B-4A38-8541-CE7DBE69B680}" type="presParOf" srcId="{DC6B7D3B-219F-44B9-AD32-2B9A91EE03C1}" destId="{C8DE897B-177D-42EA-B092-6977996AA5EB}" srcOrd="0" destOrd="0" presId="urn:microsoft.com/office/officeart/2005/8/layout/list1"/>
    <dgm:cxn modelId="{5C6B57CB-74CC-431B-B965-86ED3F522DC8}" type="presParOf" srcId="{C8DE897B-177D-42EA-B092-6977996AA5EB}" destId="{E0E9099F-D069-4E0A-9FE8-B7E55AABE144}" srcOrd="0" destOrd="0" presId="urn:microsoft.com/office/officeart/2005/8/layout/list1"/>
    <dgm:cxn modelId="{53AEEB77-A383-4927-8F16-C924DF32446F}" type="presParOf" srcId="{C8DE897B-177D-42EA-B092-6977996AA5EB}" destId="{11551EB8-0BDA-4ED7-8DDC-77ED53ED90D2}" srcOrd="1" destOrd="0" presId="urn:microsoft.com/office/officeart/2005/8/layout/list1"/>
    <dgm:cxn modelId="{35EF527A-3D93-46A4-B3A0-A28E25EA113C}" type="presParOf" srcId="{DC6B7D3B-219F-44B9-AD32-2B9A91EE03C1}" destId="{09C47B4C-8AAB-4E3B-BB3A-5A61E4C033BE}" srcOrd="1" destOrd="0" presId="urn:microsoft.com/office/officeart/2005/8/layout/list1"/>
    <dgm:cxn modelId="{3F9F1507-D3EC-490E-B6BF-91830135A017}" type="presParOf" srcId="{DC6B7D3B-219F-44B9-AD32-2B9A91EE03C1}" destId="{45B55991-B40C-4D98-9285-8D245D02B94C}" srcOrd="2" destOrd="0" presId="urn:microsoft.com/office/officeart/2005/8/layout/list1"/>
    <dgm:cxn modelId="{79755DDA-9B91-49D7-B691-DCD622E83733}" type="presParOf" srcId="{DC6B7D3B-219F-44B9-AD32-2B9A91EE03C1}" destId="{82A3A04A-58B4-4F9F-B600-88766454B9A4}" srcOrd="3" destOrd="0" presId="urn:microsoft.com/office/officeart/2005/8/layout/list1"/>
    <dgm:cxn modelId="{485311CF-6C4B-47B8-B25A-C0C82106DFB2}" type="presParOf" srcId="{DC6B7D3B-219F-44B9-AD32-2B9A91EE03C1}" destId="{EB455B22-A4C7-4624-9BEF-576525C4FDC4}" srcOrd="4" destOrd="0" presId="urn:microsoft.com/office/officeart/2005/8/layout/list1"/>
    <dgm:cxn modelId="{87B09B39-226A-48F4-9DB0-D40B89D0D9E0}" type="presParOf" srcId="{EB455B22-A4C7-4624-9BEF-576525C4FDC4}" destId="{8BDCB1EB-04A9-4C5F-BB0F-67383E82EFC5}" srcOrd="0" destOrd="0" presId="urn:microsoft.com/office/officeart/2005/8/layout/list1"/>
    <dgm:cxn modelId="{6336F22B-79AD-4554-9880-29E0B32B8723}" type="presParOf" srcId="{EB455B22-A4C7-4624-9BEF-576525C4FDC4}" destId="{0CAED914-EDDC-4A0E-A92B-F5EF4A3A94B1}" srcOrd="1" destOrd="0" presId="urn:microsoft.com/office/officeart/2005/8/layout/list1"/>
    <dgm:cxn modelId="{9B9C32DB-32B0-4FC5-AE86-B12F226ED55B}" type="presParOf" srcId="{DC6B7D3B-219F-44B9-AD32-2B9A91EE03C1}" destId="{7CFB67FD-5434-4CDF-B625-F732163A0D58}" srcOrd="5" destOrd="0" presId="urn:microsoft.com/office/officeart/2005/8/layout/list1"/>
    <dgm:cxn modelId="{C48014B9-EF6A-4483-B44B-01C893DC7254}" type="presParOf" srcId="{DC6B7D3B-219F-44B9-AD32-2B9A91EE03C1}" destId="{A5AD3AC4-143A-4266-AB53-270E269537B7}" srcOrd="6" destOrd="0" presId="urn:microsoft.com/office/officeart/2005/8/layout/list1"/>
    <dgm:cxn modelId="{64F351EA-016A-4A05-8743-8AAC39400E54}" type="presParOf" srcId="{DC6B7D3B-219F-44B9-AD32-2B9A91EE03C1}" destId="{E9A7BDAA-B5C5-48C5-815B-5AF83DC5AEFC}" srcOrd="7" destOrd="0" presId="urn:microsoft.com/office/officeart/2005/8/layout/list1"/>
    <dgm:cxn modelId="{83B0DB1E-CB24-4CE4-BCF6-1A0C5E67494D}" type="presParOf" srcId="{DC6B7D3B-219F-44B9-AD32-2B9A91EE03C1}" destId="{BA232384-1C20-48F7-9576-F8491B6CE825}" srcOrd="8" destOrd="0" presId="urn:microsoft.com/office/officeart/2005/8/layout/list1"/>
    <dgm:cxn modelId="{45375CA7-21C7-451A-BCEB-6CF757BE8818}" type="presParOf" srcId="{BA232384-1C20-48F7-9576-F8491B6CE825}" destId="{AB4280AA-2D7D-45A5-B611-EEF241296A74}" srcOrd="0" destOrd="0" presId="urn:microsoft.com/office/officeart/2005/8/layout/list1"/>
    <dgm:cxn modelId="{9077FA64-D2E5-4DBE-91A9-129AE7C51C72}" type="presParOf" srcId="{BA232384-1C20-48F7-9576-F8491B6CE825}" destId="{13E42D07-DCA3-4FA5-AE61-5542581FC5D1}" srcOrd="1" destOrd="0" presId="urn:microsoft.com/office/officeart/2005/8/layout/list1"/>
    <dgm:cxn modelId="{6AFFAA76-898E-413F-AC37-22A458901DF9}" type="presParOf" srcId="{DC6B7D3B-219F-44B9-AD32-2B9A91EE03C1}" destId="{7783AE04-C7C9-45FD-ACCF-44118E8F671E}" srcOrd="9" destOrd="0" presId="urn:microsoft.com/office/officeart/2005/8/layout/list1"/>
    <dgm:cxn modelId="{2EF1022C-BE9E-4CDA-9FBA-0566990FB659}" type="presParOf" srcId="{DC6B7D3B-219F-44B9-AD32-2B9A91EE03C1}" destId="{501B5968-4952-469A-AA42-F6D74D42243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7A3225-1776-4571-80EA-131F5B1223E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63C5B0-7274-4B00-BD27-608317144AC3}">
      <dgm:prSet phldrT="[Текст]" custT="1"/>
      <dgm:spPr/>
      <dgm:t>
        <a:bodyPr/>
        <a:lstStyle/>
        <a:p>
          <a:r>
            <a:rPr lang="ru-RU" sz="2000" dirty="0" smtClean="0"/>
            <a:t>Определяем предельные значения </a:t>
          </a:r>
          <a:r>
            <a:rPr lang="en-US" sz="2000" dirty="0" smtClean="0"/>
            <a:t>X </a:t>
          </a:r>
          <a:r>
            <a:rPr lang="ru-RU" sz="2000" dirty="0" smtClean="0"/>
            <a:t>и </a:t>
          </a:r>
          <a:r>
            <a:rPr lang="en-US" sz="2000" dirty="0" smtClean="0"/>
            <a:t>Y </a:t>
          </a:r>
          <a:r>
            <a:rPr lang="ru-RU" sz="2000" dirty="0" smtClean="0"/>
            <a:t>при которых заданное выражение приобретает  «ненужное» значение.</a:t>
          </a:r>
          <a:endParaRPr lang="ru-RU" sz="2000" b="1" dirty="0"/>
        </a:p>
      </dgm:t>
    </dgm:pt>
    <dgm:pt modelId="{5A2F12D3-78EE-4976-B488-85893A6544BF}" type="parTrans" cxnId="{B7B42B99-9D3D-4A23-BFFB-FBDAEDEB3C11}">
      <dgm:prSet/>
      <dgm:spPr/>
      <dgm:t>
        <a:bodyPr/>
        <a:lstStyle/>
        <a:p>
          <a:endParaRPr lang="ru-RU"/>
        </a:p>
      </dgm:t>
    </dgm:pt>
    <dgm:pt modelId="{671306DB-A696-4EBA-8CCA-6798A7F0002E}" type="sibTrans" cxnId="{B7B42B99-9D3D-4A23-BFFB-FBDAEDEB3C11}">
      <dgm:prSet/>
      <dgm:spPr/>
      <dgm:t>
        <a:bodyPr/>
        <a:lstStyle/>
        <a:p>
          <a:endParaRPr lang="ru-RU"/>
        </a:p>
      </dgm:t>
    </dgm:pt>
    <dgm:pt modelId="{4BC93B2C-C480-4163-AFE5-DD17E18FFF8D}">
      <dgm:prSet phldrT="[Текст]" custT="1"/>
      <dgm:spPr/>
      <dgm:t>
        <a:bodyPr/>
        <a:lstStyle/>
        <a:p>
          <a:r>
            <a:rPr lang="ru-RU" sz="2000" b="0" dirty="0" smtClean="0"/>
            <a:t>Найденные в пункте 1 значения, подставляем в высказывание, содержащее неизвестное число А</a:t>
          </a:r>
          <a:endParaRPr lang="ru-RU" sz="2000" b="0" dirty="0"/>
        </a:p>
      </dgm:t>
    </dgm:pt>
    <dgm:pt modelId="{E6D32D42-1BEC-4B17-B26D-B15FF3BD84F8}" type="parTrans" cxnId="{53950BAA-02DF-4250-8666-158267DEDA47}">
      <dgm:prSet/>
      <dgm:spPr/>
      <dgm:t>
        <a:bodyPr/>
        <a:lstStyle/>
        <a:p>
          <a:endParaRPr lang="ru-RU"/>
        </a:p>
      </dgm:t>
    </dgm:pt>
    <dgm:pt modelId="{155C7B84-EF0C-4591-8844-E82CFBAC7FE8}" type="sibTrans" cxnId="{53950BAA-02DF-4250-8666-158267DEDA47}">
      <dgm:prSet/>
      <dgm:spPr/>
      <dgm:t>
        <a:bodyPr/>
        <a:lstStyle/>
        <a:p>
          <a:endParaRPr lang="ru-RU"/>
        </a:p>
      </dgm:t>
    </dgm:pt>
    <dgm:pt modelId="{38CD5E19-120F-40CC-A948-581B6DE497D4}">
      <dgm:prSet/>
      <dgm:spPr/>
      <dgm:t>
        <a:bodyPr/>
        <a:lstStyle/>
        <a:p>
          <a:r>
            <a:rPr lang="ru-RU" dirty="0" smtClean="0"/>
            <a:t>Составляем и решаем систему уравнений</a:t>
          </a:r>
          <a:endParaRPr lang="ru-RU" dirty="0"/>
        </a:p>
      </dgm:t>
    </dgm:pt>
    <dgm:pt modelId="{C9D9F887-45EA-4036-9215-C8B30B702F7A}" type="parTrans" cxnId="{DD311507-2FF6-43D2-89AB-9AF4EBA72C2B}">
      <dgm:prSet/>
      <dgm:spPr/>
      <dgm:t>
        <a:bodyPr/>
        <a:lstStyle/>
        <a:p>
          <a:endParaRPr lang="ru-RU"/>
        </a:p>
      </dgm:t>
    </dgm:pt>
    <dgm:pt modelId="{46F071E4-0E85-4972-B7D0-F9CF328F7D01}" type="sibTrans" cxnId="{DD311507-2FF6-43D2-89AB-9AF4EBA72C2B}">
      <dgm:prSet/>
      <dgm:spPr/>
      <dgm:t>
        <a:bodyPr/>
        <a:lstStyle/>
        <a:p>
          <a:endParaRPr lang="ru-RU"/>
        </a:p>
      </dgm:t>
    </dgm:pt>
    <dgm:pt modelId="{50DD8B73-2D91-48D0-99E6-1DCD9E36CB63}">
      <dgm:prSet custT="1"/>
      <dgm:spPr/>
      <dgm:t>
        <a:bodyPr/>
        <a:lstStyle/>
        <a:p>
          <a:pPr algn="ctr"/>
          <a:endParaRPr lang="ru-RU" sz="2100" dirty="0"/>
        </a:p>
      </dgm:t>
    </dgm:pt>
    <dgm:pt modelId="{AB156C9F-160B-4B57-B0C6-2EA5CFF2105A}" type="parTrans" cxnId="{CE9BDA9F-0C2A-48AE-96D7-3412861ABC54}">
      <dgm:prSet/>
      <dgm:spPr/>
      <dgm:t>
        <a:bodyPr/>
        <a:lstStyle/>
        <a:p>
          <a:endParaRPr lang="ru-RU"/>
        </a:p>
      </dgm:t>
    </dgm:pt>
    <dgm:pt modelId="{D4078E1A-1CA4-4EEF-AAE3-9E42C22ACB8C}" type="sibTrans" cxnId="{CE9BDA9F-0C2A-48AE-96D7-3412861ABC54}">
      <dgm:prSet/>
      <dgm:spPr/>
      <dgm:t>
        <a:bodyPr/>
        <a:lstStyle/>
        <a:p>
          <a:endParaRPr lang="ru-RU"/>
        </a:p>
      </dgm:t>
    </dgm:pt>
    <dgm:pt modelId="{B5E1F268-1573-42E5-8835-2B127781830B}">
      <dgm:prSet custT="1"/>
      <dgm:spPr/>
      <dgm:t>
        <a:bodyPr/>
        <a:lstStyle/>
        <a:p>
          <a:r>
            <a:rPr lang="ru-RU" sz="2000" b="0" dirty="0" smtClean="0"/>
            <a:t>Определяем и записываем ответ.</a:t>
          </a:r>
          <a:endParaRPr lang="ru-RU" sz="2000" b="0" dirty="0"/>
        </a:p>
      </dgm:t>
    </dgm:pt>
    <dgm:pt modelId="{988915A3-3CA9-46A6-8059-9CF4C64BF98C}" type="parTrans" cxnId="{77A6068A-41FB-47EC-B9B6-F2CC5A64AE2D}">
      <dgm:prSet/>
      <dgm:spPr/>
      <dgm:t>
        <a:bodyPr/>
        <a:lstStyle/>
        <a:p>
          <a:endParaRPr lang="ru-RU"/>
        </a:p>
      </dgm:t>
    </dgm:pt>
    <dgm:pt modelId="{277609DB-445B-4ED7-81F9-8BA55E1480C1}" type="sibTrans" cxnId="{77A6068A-41FB-47EC-B9B6-F2CC5A64AE2D}">
      <dgm:prSet/>
      <dgm:spPr/>
      <dgm:t>
        <a:bodyPr/>
        <a:lstStyle/>
        <a:p>
          <a:endParaRPr lang="ru-RU"/>
        </a:p>
      </dgm:t>
    </dgm:pt>
    <dgm:pt modelId="{13333774-D430-47EB-BF9F-E731C77749F3}">
      <dgm:prSet/>
      <dgm:spPr/>
      <dgm:t>
        <a:bodyPr/>
        <a:lstStyle/>
        <a:p>
          <a:r>
            <a:rPr lang="ru-RU" dirty="0" smtClean="0"/>
            <a:t>Минимальное значение А</a:t>
          </a:r>
          <a:endParaRPr lang="ru-RU" dirty="0"/>
        </a:p>
      </dgm:t>
    </dgm:pt>
    <dgm:pt modelId="{B0D32522-1542-4C63-9A39-5F6A7B2B168B}" type="parTrans" cxnId="{12712A33-E364-4E82-8354-4732BCAC95F0}">
      <dgm:prSet/>
      <dgm:spPr/>
      <dgm:t>
        <a:bodyPr/>
        <a:lstStyle/>
        <a:p>
          <a:endParaRPr lang="ru-RU"/>
        </a:p>
      </dgm:t>
    </dgm:pt>
    <dgm:pt modelId="{7481F1B5-A236-4F7D-909E-E0E9DF2730DE}" type="sibTrans" cxnId="{12712A33-E364-4E82-8354-4732BCAC95F0}">
      <dgm:prSet/>
      <dgm:spPr/>
      <dgm:t>
        <a:bodyPr/>
        <a:lstStyle/>
        <a:p>
          <a:endParaRPr lang="ru-RU"/>
        </a:p>
      </dgm:t>
    </dgm:pt>
    <dgm:pt modelId="{45E5D400-4049-4EE2-AB3E-63784DE807BB}">
      <dgm:prSet/>
      <dgm:spPr/>
      <dgm:t>
        <a:bodyPr/>
        <a:lstStyle/>
        <a:p>
          <a:r>
            <a:rPr lang="ru-RU" dirty="0" smtClean="0"/>
            <a:t>Максимальное значение А</a:t>
          </a:r>
          <a:endParaRPr lang="ru-RU" dirty="0"/>
        </a:p>
      </dgm:t>
    </dgm:pt>
    <dgm:pt modelId="{73E13132-2F23-4FF5-A58A-DD8DB427E145}" type="parTrans" cxnId="{076AE5EB-D931-4527-AA62-3671C6284C21}">
      <dgm:prSet/>
      <dgm:spPr/>
      <dgm:t>
        <a:bodyPr/>
        <a:lstStyle/>
        <a:p>
          <a:endParaRPr lang="ru-RU"/>
        </a:p>
      </dgm:t>
    </dgm:pt>
    <dgm:pt modelId="{59026AB3-BFF0-49C8-9BD7-B949DD755D7D}" type="sibTrans" cxnId="{076AE5EB-D931-4527-AA62-3671C6284C21}">
      <dgm:prSet/>
      <dgm:spPr/>
      <dgm:t>
        <a:bodyPr/>
        <a:lstStyle/>
        <a:p>
          <a:endParaRPr lang="ru-RU"/>
        </a:p>
      </dgm:t>
    </dgm:pt>
    <dgm:pt modelId="{76D9D874-75F3-4164-9EF6-ABBA2DAF85C6}">
      <dgm:prSet/>
      <dgm:spPr/>
      <dgm:t>
        <a:bodyPr/>
        <a:lstStyle/>
        <a:p>
          <a:r>
            <a:rPr lang="ru-RU" dirty="0" smtClean="0"/>
            <a:t>Количество значений А</a:t>
          </a:r>
          <a:endParaRPr lang="ru-RU" dirty="0"/>
        </a:p>
      </dgm:t>
    </dgm:pt>
    <dgm:pt modelId="{1EF0A0DE-4638-4C7C-BEA3-C41468DB7508}" type="parTrans" cxnId="{69EED4D0-41DE-4C4C-8B53-881829C307A1}">
      <dgm:prSet/>
      <dgm:spPr/>
      <dgm:t>
        <a:bodyPr/>
        <a:lstStyle/>
        <a:p>
          <a:endParaRPr lang="ru-RU"/>
        </a:p>
      </dgm:t>
    </dgm:pt>
    <dgm:pt modelId="{E2509849-8E64-4F35-BCB9-E22066559394}" type="sibTrans" cxnId="{69EED4D0-41DE-4C4C-8B53-881829C307A1}">
      <dgm:prSet/>
      <dgm:spPr/>
      <dgm:t>
        <a:bodyPr/>
        <a:lstStyle/>
        <a:p>
          <a:endParaRPr lang="ru-RU"/>
        </a:p>
      </dgm:t>
    </dgm:pt>
    <dgm:pt modelId="{95CCB1DB-D14F-476B-894C-46E5169B7557}">
      <dgm:prSet/>
      <dgm:spPr/>
      <dgm:t>
        <a:bodyPr/>
        <a:lstStyle/>
        <a:p>
          <a:r>
            <a:rPr lang="ru-RU" dirty="0" smtClean="0"/>
            <a:t>Длина интервала А.</a:t>
          </a:r>
          <a:endParaRPr lang="ru-RU" dirty="0"/>
        </a:p>
      </dgm:t>
    </dgm:pt>
    <dgm:pt modelId="{242AB693-EE43-4BD5-B801-ED4C328BA3FF}" type="parTrans" cxnId="{2368C8C8-9296-4D9D-A465-3DD991D043C1}">
      <dgm:prSet/>
      <dgm:spPr/>
      <dgm:t>
        <a:bodyPr/>
        <a:lstStyle/>
        <a:p>
          <a:endParaRPr lang="ru-RU"/>
        </a:p>
      </dgm:t>
    </dgm:pt>
    <dgm:pt modelId="{9025E87D-D829-45F5-B905-2F032709C935}" type="sibTrans" cxnId="{2368C8C8-9296-4D9D-A465-3DD991D043C1}">
      <dgm:prSet/>
      <dgm:spPr/>
      <dgm:t>
        <a:bodyPr/>
        <a:lstStyle/>
        <a:p>
          <a:endParaRPr lang="ru-RU"/>
        </a:p>
      </dgm:t>
    </dgm:pt>
    <dgm:pt modelId="{DC6B7D3B-219F-44B9-AD32-2B9A91EE03C1}" type="pres">
      <dgm:prSet presAssocID="{DF7A3225-1776-4571-80EA-131F5B1223E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DE897B-177D-42EA-B092-6977996AA5EB}" type="pres">
      <dgm:prSet presAssocID="{DB63C5B0-7274-4B00-BD27-608317144AC3}" presName="parentLin" presStyleCnt="0"/>
      <dgm:spPr/>
    </dgm:pt>
    <dgm:pt modelId="{E0E9099F-D069-4E0A-9FE8-B7E55AABE144}" type="pres">
      <dgm:prSet presAssocID="{DB63C5B0-7274-4B00-BD27-608317144AC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1551EB8-0BDA-4ED7-8DDC-77ED53ED90D2}" type="pres">
      <dgm:prSet presAssocID="{DB63C5B0-7274-4B00-BD27-608317144AC3}" presName="parentText" presStyleLbl="node1" presStyleIdx="0" presStyleCnt="3" custScaleX="1361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C47B4C-8AAB-4E3B-BB3A-5A61E4C033BE}" type="pres">
      <dgm:prSet presAssocID="{DB63C5B0-7274-4B00-BD27-608317144AC3}" presName="negativeSpace" presStyleCnt="0"/>
      <dgm:spPr/>
    </dgm:pt>
    <dgm:pt modelId="{45B55991-B40C-4D98-9285-8D245D02B94C}" type="pres">
      <dgm:prSet presAssocID="{DB63C5B0-7274-4B00-BD27-608317144AC3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A3A04A-58B4-4F9F-B600-88766454B9A4}" type="pres">
      <dgm:prSet presAssocID="{671306DB-A696-4EBA-8CCA-6798A7F0002E}" presName="spaceBetweenRectangles" presStyleCnt="0"/>
      <dgm:spPr/>
    </dgm:pt>
    <dgm:pt modelId="{EB455B22-A4C7-4624-9BEF-576525C4FDC4}" type="pres">
      <dgm:prSet presAssocID="{4BC93B2C-C480-4163-AFE5-DD17E18FFF8D}" presName="parentLin" presStyleCnt="0"/>
      <dgm:spPr/>
    </dgm:pt>
    <dgm:pt modelId="{8BDCB1EB-04A9-4C5F-BB0F-67383E82EFC5}" type="pres">
      <dgm:prSet presAssocID="{4BC93B2C-C480-4163-AFE5-DD17E18FFF8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CAED914-EDDC-4A0E-A92B-F5EF4A3A94B1}" type="pres">
      <dgm:prSet presAssocID="{4BC93B2C-C480-4163-AFE5-DD17E18FFF8D}" presName="parentText" presStyleLbl="node1" presStyleIdx="1" presStyleCnt="3" custScaleX="13890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FB67FD-5434-4CDF-B625-F732163A0D58}" type="pres">
      <dgm:prSet presAssocID="{4BC93B2C-C480-4163-AFE5-DD17E18FFF8D}" presName="negativeSpace" presStyleCnt="0"/>
      <dgm:spPr/>
    </dgm:pt>
    <dgm:pt modelId="{A5AD3AC4-143A-4266-AB53-270E269537B7}" type="pres">
      <dgm:prSet presAssocID="{4BC93B2C-C480-4163-AFE5-DD17E18FFF8D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A7BDAA-B5C5-48C5-815B-5AF83DC5AEFC}" type="pres">
      <dgm:prSet presAssocID="{155C7B84-EF0C-4591-8844-E82CFBAC7FE8}" presName="spaceBetweenRectangles" presStyleCnt="0"/>
      <dgm:spPr/>
    </dgm:pt>
    <dgm:pt modelId="{BA232384-1C20-48F7-9576-F8491B6CE825}" type="pres">
      <dgm:prSet presAssocID="{B5E1F268-1573-42E5-8835-2B127781830B}" presName="parentLin" presStyleCnt="0"/>
      <dgm:spPr/>
    </dgm:pt>
    <dgm:pt modelId="{AB4280AA-2D7D-45A5-B611-EEF241296A74}" type="pres">
      <dgm:prSet presAssocID="{B5E1F268-1573-42E5-8835-2B127781830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13E42D07-DCA3-4FA5-AE61-5542581FC5D1}" type="pres">
      <dgm:prSet presAssocID="{B5E1F268-1573-42E5-8835-2B127781830B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83AE04-C7C9-45FD-ACCF-44118E8F671E}" type="pres">
      <dgm:prSet presAssocID="{B5E1F268-1573-42E5-8835-2B127781830B}" presName="negativeSpace" presStyleCnt="0"/>
      <dgm:spPr/>
    </dgm:pt>
    <dgm:pt modelId="{501B5968-4952-469A-AA42-F6D74D422436}" type="pres">
      <dgm:prSet presAssocID="{B5E1F268-1573-42E5-8835-2B127781830B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E9E60E-C8F5-4A64-BB59-51ABFACD8014}" type="presOf" srcId="{DB63C5B0-7274-4B00-BD27-608317144AC3}" destId="{E0E9099F-D069-4E0A-9FE8-B7E55AABE144}" srcOrd="0" destOrd="0" presId="urn:microsoft.com/office/officeart/2005/8/layout/list1"/>
    <dgm:cxn modelId="{DEE6A71B-C0AA-4BE9-9AFA-A1CB0CCE3880}" type="presOf" srcId="{45E5D400-4049-4EE2-AB3E-63784DE807BB}" destId="{501B5968-4952-469A-AA42-F6D74D422436}" srcOrd="0" destOrd="1" presId="urn:microsoft.com/office/officeart/2005/8/layout/list1"/>
    <dgm:cxn modelId="{DD311507-2FF6-43D2-89AB-9AF4EBA72C2B}" srcId="{DB63C5B0-7274-4B00-BD27-608317144AC3}" destId="{38CD5E19-120F-40CC-A948-581B6DE497D4}" srcOrd="0" destOrd="0" parTransId="{C9D9F887-45EA-4036-9215-C8B30B702F7A}" sibTransId="{46F071E4-0E85-4972-B7D0-F9CF328F7D01}"/>
    <dgm:cxn modelId="{12712A33-E364-4E82-8354-4732BCAC95F0}" srcId="{B5E1F268-1573-42E5-8835-2B127781830B}" destId="{13333774-D430-47EB-BF9F-E731C77749F3}" srcOrd="0" destOrd="0" parTransId="{B0D32522-1542-4C63-9A39-5F6A7B2B168B}" sibTransId="{7481F1B5-A236-4F7D-909E-E0E9DF2730DE}"/>
    <dgm:cxn modelId="{77A6068A-41FB-47EC-B9B6-F2CC5A64AE2D}" srcId="{DF7A3225-1776-4571-80EA-131F5B1223E5}" destId="{B5E1F268-1573-42E5-8835-2B127781830B}" srcOrd="2" destOrd="0" parTransId="{988915A3-3CA9-46A6-8059-9CF4C64BF98C}" sibTransId="{277609DB-445B-4ED7-81F9-8BA55E1480C1}"/>
    <dgm:cxn modelId="{22CFBBE1-245F-404B-92A4-7F900EAF2537}" type="presOf" srcId="{4BC93B2C-C480-4163-AFE5-DD17E18FFF8D}" destId="{8BDCB1EB-04A9-4C5F-BB0F-67383E82EFC5}" srcOrd="0" destOrd="0" presId="urn:microsoft.com/office/officeart/2005/8/layout/list1"/>
    <dgm:cxn modelId="{69EED4D0-41DE-4C4C-8B53-881829C307A1}" srcId="{B5E1F268-1573-42E5-8835-2B127781830B}" destId="{76D9D874-75F3-4164-9EF6-ABBA2DAF85C6}" srcOrd="2" destOrd="0" parTransId="{1EF0A0DE-4638-4C7C-BEA3-C41468DB7508}" sibTransId="{E2509849-8E64-4F35-BCB9-E22066559394}"/>
    <dgm:cxn modelId="{E7558EAB-49D7-4AF5-8C3A-C0D46B1C0EAC}" type="presOf" srcId="{DF7A3225-1776-4571-80EA-131F5B1223E5}" destId="{DC6B7D3B-219F-44B9-AD32-2B9A91EE03C1}" srcOrd="0" destOrd="0" presId="urn:microsoft.com/office/officeart/2005/8/layout/list1"/>
    <dgm:cxn modelId="{2E89A311-A8B2-4775-A0B0-E2AF5198D382}" type="presOf" srcId="{B5E1F268-1573-42E5-8835-2B127781830B}" destId="{AB4280AA-2D7D-45A5-B611-EEF241296A74}" srcOrd="0" destOrd="0" presId="urn:microsoft.com/office/officeart/2005/8/layout/list1"/>
    <dgm:cxn modelId="{E8B08A27-213A-4215-8451-F28A9CE9EE37}" type="presOf" srcId="{95CCB1DB-D14F-476B-894C-46E5169B7557}" destId="{501B5968-4952-469A-AA42-F6D74D422436}" srcOrd="0" destOrd="3" presId="urn:microsoft.com/office/officeart/2005/8/layout/list1"/>
    <dgm:cxn modelId="{CE56A40C-6D85-4933-83BE-0A2E80F0B8BD}" type="presOf" srcId="{4BC93B2C-C480-4163-AFE5-DD17E18FFF8D}" destId="{0CAED914-EDDC-4A0E-A92B-F5EF4A3A94B1}" srcOrd="1" destOrd="0" presId="urn:microsoft.com/office/officeart/2005/8/layout/list1"/>
    <dgm:cxn modelId="{418D49B4-180A-4C4D-A228-0594AAC15F14}" type="presOf" srcId="{B5E1F268-1573-42E5-8835-2B127781830B}" destId="{13E42D07-DCA3-4FA5-AE61-5542581FC5D1}" srcOrd="1" destOrd="0" presId="urn:microsoft.com/office/officeart/2005/8/layout/list1"/>
    <dgm:cxn modelId="{CE9BDA9F-0C2A-48AE-96D7-3412861ABC54}" srcId="{4BC93B2C-C480-4163-AFE5-DD17E18FFF8D}" destId="{50DD8B73-2D91-48D0-99E6-1DCD9E36CB63}" srcOrd="0" destOrd="0" parTransId="{AB156C9F-160B-4B57-B0C6-2EA5CFF2105A}" sibTransId="{D4078E1A-1CA4-4EEF-AAE3-9E42C22ACB8C}"/>
    <dgm:cxn modelId="{BEA372FA-37F2-4329-AD60-91ED2AF0CE15}" type="presOf" srcId="{13333774-D430-47EB-BF9F-E731C77749F3}" destId="{501B5968-4952-469A-AA42-F6D74D422436}" srcOrd="0" destOrd="0" presId="urn:microsoft.com/office/officeart/2005/8/layout/list1"/>
    <dgm:cxn modelId="{53950BAA-02DF-4250-8666-158267DEDA47}" srcId="{DF7A3225-1776-4571-80EA-131F5B1223E5}" destId="{4BC93B2C-C480-4163-AFE5-DD17E18FFF8D}" srcOrd="1" destOrd="0" parTransId="{E6D32D42-1BEC-4B17-B26D-B15FF3BD84F8}" sibTransId="{155C7B84-EF0C-4591-8844-E82CFBAC7FE8}"/>
    <dgm:cxn modelId="{B7B42B99-9D3D-4A23-BFFB-FBDAEDEB3C11}" srcId="{DF7A3225-1776-4571-80EA-131F5B1223E5}" destId="{DB63C5B0-7274-4B00-BD27-608317144AC3}" srcOrd="0" destOrd="0" parTransId="{5A2F12D3-78EE-4976-B488-85893A6544BF}" sibTransId="{671306DB-A696-4EBA-8CCA-6798A7F0002E}"/>
    <dgm:cxn modelId="{D8023CCE-958C-4227-98AA-9226F5DBB9CC}" type="presOf" srcId="{38CD5E19-120F-40CC-A948-581B6DE497D4}" destId="{45B55991-B40C-4D98-9285-8D245D02B94C}" srcOrd="0" destOrd="0" presId="urn:microsoft.com/office/officeart/2005/8/layout/list1"/>
    <dgm:cxn modelId="{076AE5EB-D931-4527-AA62-3671C6284C21}" srcId="{B5E1F268-1573-42E5-8835-2B127781830B}" destId="{45E5D400-4049-4EE2-AB3E-63784DE807BB}" srcOrd="1" destOrd="0" parTransId="{73E13132-2F23-4FF5-A58A-DD8DB427E145}" sibTransId="{59026AB3-BFF0-49C8-9BD7-B949DD755D7D}"/>
    <dgm:cxn modelId="{8AB4A2E5-5893-4696-A0E3-0B4C94CAD6A0}" type="presOf" srcId="{50DD8B73-2D91-48D0-99E6-1DCD9E36CB63}" destId="{A5AD3AC4-143A-4266-AB53-270E269537B7}" srcOrd="0" destOrd="0" presId="urn:microsoft.com/office/officeart/2005/8/layout/list1"/>
    <dgm:cxn modelId="{752D0E2F-4CFF-4C5E-BD97-B43C25D5A903}" type="presOf" srcId="{76D9D874-75F3-4164-9EF6-ABBA2DAF85C6}" destId="{501B5968-4952-469A-AA42-F6D74D422436}" srcOrd="0" destOrd="2" presId="urn:microsoft.com/office/officeart/2005/8/layout/list1"/>
    <dgm:cxn modelId="{2368C8C8-9296-4D9D-A465-3DD991D043C1}" srcId="{B5E1F268-1573-42E5-8835-2B127781830B}" destId="{95CCB1DB-D14F-476B-894C-46E5169B7557}" srcOrd="3" destOrd="0" parTransId="{242AB693-EE43-4BD5-B801-ED4C328BA3FF}" sibTransId="{9025E87D-D829-45F5-B905-2F032709C935}"/>
    <dgm:cxn modelId="{741185EE-EEB6-457E-81A2-3D850F555DFB}" type="presOf" srcId="{DB63C5B0-7274-4B00-BD27-608317144AC3}" destId="{11551EB8-0BDA-4ED7-8DDC-77ED53ED90D2}" srcOrd="1" destOrd="0" presId="urn:microsoft.com/office/officeart/2005/8/layout/list1"/>
    <dgm:cxn modelId="{3039482B-2D7B-4A38-8541-CE7DBE69B680}" type="presParOf" srcId="{DC6B7D3B-219F-44B9-AD32-2B9A91EE03C1}" destId="{C8DE897B-177D-42EA-B092-6977996AA5EB}" srcOrd="0" destOrd="0" presId="urn:microsoft.com/office/officeart/2005/8/layout/list1"/>
    <dgm:cxn modelId="{5C6B57CB-74CC-431B-B965-86ED3F522DC8}" type="presParOf" srcId="{C8DE897B-177D-42EA-B092-6977996AA5EB}" destId="{E0E9099F-D069-4E0A-9FE8-B7E55AABE144}" srcOrd="0" destOrd="0" presId="urn:microsoft.com/office/officeart/2005/8/layout/list1"/>
    <dgm:cxn modelId="{53AEEB77-A383-4927-8F16-C924DF32446F}" type="presParOf" srcId="{C8DE897B-177D-42EA-B092-6977996AA5EB}" destId="{11551EB8-0BDA-4ED7-8DDC-77ED53ED90D2}" srcOrd="1" destOrd="0" presId="urn:microsoft.com/office/officeart/2005/8/layout/list1"/>
    <dgm:cxn modelId="{35EF527A-3D93-46A4-B3A0-A28E25EA113C}" type="presParOf" srcId="{DC6B7D3B-219F-44B9-AD32-2B9A91EE03C1}" destId="{09C47B4C-8AAB-4E3B-BB3A-5A61E4C033BE}" srcOrd="1" destOrd="0" presId="urn:microsoft.com/office/officeart/2005/8/layout/list1"/>
    <dgm:cxn modelId="{3F9F1507-D3EC-490E-B6BF-91830135A017}" type="presParOf" srcId="{DC6B7D3B-219F-44B9-AD32-2B9A91EE03C1}" destId="{45B55991-B40C-4D98-9285-8D245D02B94C}" srcOrd="2" destOrd="0" presId="urn:microsoft.com/office/officeart/2005/8/layout/list1"/>
    <dgm:cxn modelId="{79755DDA-9B91-49D7-B691-DCD622E83733}" type="presParOf" srcId="{DC6B7D3B-219F-44B9-AD32-2B9A91EE03C1}" destId="{82A3A04A-58B4-4F9F-B600-88766454B9A4}" srcOrd="3" destOrd="0" presId="urn:microsoft.com/office/officeart/2005/8/layout/list1"/>
    <dgm:cxn modelId="{485311CF-6C4B-47B8-B25A-C0C82106DFB2}" type="presParOf" srcId="{DC6B7D3B-219F-44B9-AD32-2B9A91EE03C1}" destId="{EB455B22-A4C7-4624-9BEF-576525C4FDC4}" srcOrd="4" destOrd="0" presId="urn:microsoft.com/office/officeart/2005/8/layout/list1"/>
    <dgm:cxn modelId="{87B09B39-226A-48F4-9DB0-D40B89D0D9E0}" type="presParOf" srcId="{EB455B22-A4C7-4624-9BEF-576525C4FDC4}" destId="{8BDCB1EB-04A9-4C5F-BB0F-67383E82EFC5}" srcOrd="0" destOrd="0" presId="urn:microsoft.com/office/officeart/2005/8/layout/list1"/>
    <dgm:cxn modelId="{6336F22B-79AD-4554-9880-29E0B32B8723}" type="presParOf" srcId="{EB455B22-A4C7-4624-9BEF-576525C4FDC4}" destId="{0CAED914-EDDC-4A0E-A92B-F5EF4A3A94B1}" srcOrd="1" destOrd="0" presId="urn:microsoft.com/office/officeart/2005/8/layout/list1"/>
    <dgm:cxn modelId="{9B9C32DB-32B0-4FC5-AE86-B12F226ED55B}" type="presParOf" srcId="{DC6B7D3B-219F-44B9-AD32-2B9A91EE03C1}" destId="{7CFB67FD-5434-4CDF-B625-F732163A0D58}" srcOrd="5" destOrd="0" presId="urn:microsoft.com/office/officeart/2005/8/layout/list1"/>
    <dgm:cxn modelId="{C48014B9-EF6A-4483-B44B-01C893DC7254}" type="presParOf" srcId="{DC6B7D3B-219F-44B9-AD32-2B9A91EE03C1}" destId="{A5AD3AC4-143A-4266-AB53-270E269537B7}" srcOrd="6" destOrd="0" presId="urn:microsoft.com/office/officeart/2005/8/layout/list1"/>
    <dgm:cxn modelId="{64F351EA-016A-4A05-8743-8AAC39400E54}" type="presParOf" srcId="{DC6B7D3B-219F-44B9-AD32-2B9A91EE03C1}" destId="{E9A7BDAA-B5C5-48C5-815B-5AF83DC5AEFC}" srcOrd="7" destOrd="0" presId="urn:microsoft.com/office/officeart/2005/8/layout/list1"/>
    <dgm:cxn modelId="{83B0DB1E-CB24-4CE4-BCF6-1A0C5E67494D}" type="presParOf" srcId="{DC6B7D3B-219F-44B9-AD32-2B9A91EE03C1}" destId="{BA232384-1C20-48F7-9576-F8491B6CE825}" srcOrd="8" destOrd="0" presId="urn:microsoft.com/office/officeart/2005/8/layout/list1"/>
    <dgm:cxn modelId="{45375CA7-21C7-451A-BCEB-6CF757BE8818}" type="presParOf" srcId="{BA232384-1C20-48F7-9576-F8491B6CE825}" destId="{AB4280AA-2D7D-45A5-B611-EEF241296A74}" srcOrd="0" destOrd="0" presId="urn:microsoft.com/office/officeart/2005/8/layout/list1"/>
    <dgm:cxn modelId="{9077FA64-D2E5-4DBE-91A9-129AE7C51C72}" type="presParOf" srcId="{BA232384-1C20-48F7-9576-F8491B6CE825}" destId="{13E42D07-DCA3-4FA5-AE61-5542581FC5D1}" srcOrd="1" destOrd="0" presId="urn:microsoft.com/office/officeart/2005/8/layout/list1"/>
    <dgm:cxn modelId="{6AFFAA76-898E-413F-AC37-22A458901DF9}" type="presParOf" srcId="{DC6B7D3B-219F-44B9-AD32-2B9A91EE03C1}" destId="{7783AE04-C7C9-45FD-ACCF-44118E8F671E}" srcOrd="9" destOrd="0" presId="urn:microsoft.com/office/officeart/2005/8/layout/list1"/>
    <dgm:cxn modelId="{2EF1022C-BE9E-4CDA-9FBA-0566990FB659}" type="presParOf" srcId="{DC6B7D3B-219F-44B9-AD32-2B9A91EE03C1}" destId="{501B5968-4952-469A-AA42-F6D74D42243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B55991-B40C-4D98-9285-8D245D02B94C}">
      <dsp:nvSpPr>
        <dsp:cNvPr id="0" name=""/>
        <dsp:cNvSpPr/>
      </dsp:nvSpPr>
      <dsp:spPr>
        <a:xfrm>
          <a:off x="0" y="325769"/>
          <a:ext cx="8153400" cy="2249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794" tIns="437388" rIns="632794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Определение элементарных высказываний.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Замена переменных (при необходимости).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Раскрытие импликации или </a:t>
          </a:r>
          <a:r>
            <a:rPr lang="ru-RU" sz="2100" kern="1200" dirty="0" err="1" smtClean="0"/>
            <a:t>эквиваленции</a:t>
          </a:r>
          <a:r>
            <a:rPr lang="ru-RU" sz="2100" kern="1200" dirty="0" smtClean="0"/>
            <a:t>.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Преобразование с использованием законов алгебры логики.  </a:t>
          </a:r>
          <a:endParaRPr lang="ru-RU" sz="2100" kern="1200" dirty="0"/>
        </a:p>
      </dsp:txBody>
      <dsp:txXfrm>
        <a:off x="0" y="325769"/>
        <a:ext cx="8153400" cy="2249100"/>
      </dsp:txXfrm>
    </dsp:sp>
    <dsp:sp modelId="{11551EB8-0BDA-4ED7-8DDC-77ED53ED90D2}">
      <dsp:nvSpPr>
        <dsp:cNvPr id="0" name=""/>
        <dsp:cNvSpPr/>
      </dsp:nvSpPr>
      <dsp:spPr>
        <a:xfrm>
          <a:off x="407670" y="15809"/>
          <a:ext cx="570738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Преобразование логических выражений</a:t>
          </a:r>
          <a:endParaRPr lang="ru-RU" sz="2000" b="1" kern="1200" dirty="0"/>
        </a:p>
      </dsp:txBody>
      <dsp:txXfrm>
        <a:off x="437932" y="46071"/>
        <a:ext cx="5646856" cy="559396"/>
      </dsp:txXfrm>
    </dsp:sp>
    <dsp:sp modelId="{A5AD3AC4-143A-4266-AB53-270E269537B7}">
      <dsp:nvSpPr>
        <dsp:cNvPr id="0" name=""/>
        <dsp:cNvSpPr/>
      </dsp:nvSpPr>
      <dsp:spPr>
        <a:xfrm>
          <a:off x="0" y="2998230"/>
          <a:ext cx="81534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794" tIns="437388" rIns="632794" bIns="149352" numCol="1" spcCol="1270" anchor="t" anchorCtr="0">
          <a:noAutofit/>
        </a:bodyPr>
        <a:lstStyle/>
        <a:p>
          <a:pPr marL="228600" lvl="1" indent="-228600" algn="ctr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100" kern="1200" dirty="0"/>
        </a:p>
      </dsp:txBody>
      <dsp:txXfrm>
        <a:off x="0" y="2998230"/>
        <a:ext cx="8153400" cy="529200"/>
      </dsp:txXfrm>
    </dsp:sp>
    <dsp:sp modelId="{0CAED914-EDDC-4A0E-A92B-F5EF4A3A94B1}">
      <dsp:nvSpPr>
        <dsp:cNvPr id="0" name=""/>
        <dsp:cNvSpPr/>
      </dsp:nvSpPr>
      <dsp:spPr>
        <a:xfrm>
          <a:off x="407670" y="2688270"/>
          <a:ext cx="570738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Построение таблицы истинности</a:t>
          </a:r>
          <a:endParaRPr lang="ru-RU" sz="2000" b="1" kern="1200" dirty="0"/>
        </a:p>
      </dsp:txBody>
      <dsp:txXfrm>
        <a:off x="437932" y="2718532"/>
        <a:ext cx="5646856" cy="559396"/>
      </dsp:txXfrm>
    </dsp:sp>
    <dsp:sp modelId="{501B5968-4952-469A-AA42-F6D74D422436}">
      <dsp:nvSpPr>
        <dsp:cNvPr id="0" name=""/>
        <dsp:cNvSpPr/>
      </dsp:nvSpPr>
      <dsp:spPr>
        <a:xfrm>
          <a:off x="0" y="3950790"/>
          <a:ext cx="81534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E42D07-DCA3-4FA5-AE61-5542581FC5D1}">
      <dsp:nvSpPr>
        <dsp:cNvPr id="0" name=""/>
        <dsp:cNvSpPr/>
      </dsp:nvSpPr>
      <dsp:spPr>
        <a:xfrm>
          <a:off x="407670" y="3640830"/>
          <a:ext cx="570738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Запись ответа</a:t>
          </a:r>
          <a:endParaRPr lang="ru-RU" sz="2000" kern="1200" dirty="0"/>
        </a:p>
      </dsp:txBody>
      <dsp:txXfrm>
        <a:off x="437932" y="3671092"/>
        <a:ext cx="5646856" cy="5593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B55991-B40C-4D98-9285-8D245D02B94C}">
      <dsp:nvSpPr>
        <dsp:cNvPr id="0" name=""/>
        <dsp:cNvSpPr/>
      </dsp:nvSpPr>
      <dsp:spPr>
        <a:xfrm>
          <a:off x="0" y="401549"/>
          <a:ext cx="8153400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794" tIns="416560" rIns="63279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Составляем и решаем систему уравнений</a:t>
          </a:r>
          <a:endParaRPr lang="ru-RU" sz="2000" kern="1200" dirty="0"/>
        </a:p>
      </dsp:txBody>
      <dsp:txXfrm>
        <a:off x="0" y="401549"/>
        <a:ext cx="8153400" cy="850500"/>
      </dsp:txXfrm>
    </dsp:sp>
    <dsp:sp modelId="{11551EB8-0BDA-4ED7-8DDC-77ED53ED90D2}">
      <dsp:nvSpPr>
        <dsp:cNvPr id="0" name=""/>
        <dsp:cNvSpPr/>
      </dsp:nvSpPr>
      <dsp:spPr>
        <a:xfrm>
          <a:off x="406077" y="106349"/>
          <a:ext cx="7740073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Определяем предельные значения </a:t>
          </a:r>
          <a:r>
            <a:rPr lang="en-US" sz="2000" kern="1200" dirty="0" smtClean="0"/>
            <a:t>X </a:t>
          </a:r>
          <a:r>
            <a:rPr lang="ru-RU" sz="2000" kern="1200" dirty="0" smtClean="0"/>
            <a:t>и </a:t>
          </a:r>
          <a:r>
            <a:rPr lang="en-US" sz="2000" kern="1200" dirty="0" smtClean="0"/>
            <a:t>Y </a:t>
          </a:r>
          <a:r>
            <a:rPr lang="ru-RU" sz="2000" kern="1200" dirty="0" smtClean="0"/>
            <a:t>при которых заданное выражение приобретает  «ненужное» значение.</a:t>
          </a:r>
          <a:endParaRPr lang="ru-RU" sz="2000" b="1" kern="1200" dirty="0"/>
        </a:p>
      </dsp:txBody>
      <dsp:txXfrm>
        <a:off x="434898" y="135170"/>
        <a:ext cx="7682431" cy="532758"/>
      </dsp:txXfrm>
    </dsp:sp>
    <dsp:sp modelId="{A5AD3AC4-143A-4266-AB53-270E269537B7}">
      <dsp:nvSpPr>
        <dsp:cNvPr id="0" name=""/>
        <dsp:cNvSpPr/>
      </dsp:nvSpPr>
      <dsp:spPr>
        <a:xfrm>
          <a:off x="0" y="1655250"/>
          <a:ext cx="81534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794" tIns="416560" rIns="632794" bIns="149352" numCol="1" spcCol="1270" anchor="t" anchorCtr="0">
          <a:noAutofit/>
        </a:bodyPr>
        <a:lstStyle/>
        <a:p>
          <a:pPr marL="228600" lvl="1" indent="-228600" algn="ctr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100" kern="1200" dirty="0"/>
        </a:p>
      </dsp:txBody>
      <dsp:txXfrm>
        <a:off x="0" y="1655250"/>
        <a:ext cx="8153400" cy="504000"/>
      </dsp:txXfrm>
    </dsp:sp>
    <dsp:sp modelId="{0CAED914-EDDC-4A0E-A92B-F5EF4A3A94B1}">
      <dsp:nvSpPr>
        <dsp:cNvPr id="0" name=""/>
        <dsp:cNvSpPr/>
      </dsp:nvSpPr>
      <dsp:spPr>
        <a:xfrm>
          <a:off x="398513" y="1360049"/>
          <a:ext cx="7749992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/>
            <a:t>Найденные в пункте 1 значения, подставляем в высказывание, содержащее неизвестное число А</a:t>
          </a:r>
          <a:endParaRPr lang="ru-RU" sz="2000" b="0" kern="1200" dirty="0"/>
        </a:p>
      </dsp:txBody>
      <dsp:txXfrm>
        <a:off x="427334" y="1388870"/>
        <a:ext cx="7692350" cy="532758"/>
      </dsp:txXfrm>
    </dsp:sp>
    <dsp:sp modelId="{501B5968-4952-469A-AA42-F6D74D422436}">
      <dsp:nvSpPr>
        <dsp:cNvPr id="0" name=""/>
        <dsp:cNvSpPr/>
      </dsp:nvSpPr>
      <dsp:spPr>
        <a:xfrm>
          <a:off x="0" y="2562450"/>
          <a:ext cx="8153400" cy="1827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794" tIns="416560" rIns="63279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Минимальное значение А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Максимальное значение А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Количество значений А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Длина интервала А.</a:t>
          </a:r>
          <a:endParaRPr lang="ru-RU" sz="2000" kern="1200" dirty="0"/>
        </a:p>
      </dsp:txBody>
      <dsp:txXfrm>
        <a:off x="0" y="2562450"/>
        <a:ext cx="8153400" cy="1827000"/>
      </dsp:txXfrm>
    </dsp:sp>
    <dsp:sp modelId="{13E42D07-DCA3-4FA5-AE61-5542581FC5D1}">
      <dsp:nvSpPr>
        <dsp:cNvPr id="0" name=""/>
        <dsp:cNvSpPr/>
      </dsp:nvSpPr>
      <dsp:spPr>
        <a:xfrm>
          <a:off x="388162" y="2267249"/>
          <a:ext cx="7763239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/>
            <a:t>Определяем и записываем ответ.</a:t>
          </a:r>
          <a:endParaRPr lang="ru-RU" sz="2000" b="0" kern="1200" dirty="0"/>
        </a:p>
      </dsp:txBody>
      <dsp:txXfrm>
        <a:off x="416983" y="2296070"/>
        <a:ext cx="7705597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553437C-CDFB-4AEA-94A3-1EFEA1D1FB0E}" type="datetimeFigureOut">
              <a:rPr lang="ru-RU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3E38D89-1108-4CFC-829E-9F00D753F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На слайде представлен перечень тем, понятий и умений, достижение которых проверяется  при выполнении учащимися заданий из раздела «Основы логики».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На данный перечень следует ориентироваться при индивидуальной работы через ИГЗ, консультативные занятия,  самообразование, курсы по выбору.  </a:t>
            </a:r>
          </a:p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F939FDB-3E21-4F0E-A40D-E87A1148386A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>
                <a:latin typeface="Arial" panose="020B0604020202020204" pitchFamily="34" charset="0"/>
              </a:rPr>
              <a:t>Итак, ученику нужно знать стандартный набор формул. Это свойства логических нуля и единицы, свойства отрицания.</a:t>
            </a:r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1979348-5935-4773-BF58-FD4940EACCD2}" type="slidenum">
              <a:rPr lang="ru-RU" altLang="ru-RU" smtClean="0">
                <a:solidFill>
                  <a:srgbClr val="000000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altLang="ru-RU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>
                <a:latin typeface="Arial" panose="020B0604020202020204" pitchFamily="34" charset="0"/>
              </a:rPr>
              <a:t>Основные законы логического сложения и умножения. Обратите внимание на распределительный закон, потому что он отличается от алгебры, в алгебре такого нет. И правила де Моргана.</a:t>
            </a:r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827D349-452B-4B9A-B1EF-B48D74088327}" type="slidenum">
              <a:rPr lang="ru-RU" altLang="ru-RU" smtClean="0">
                <a:solidFill>
                  <a:srgbClr val="000000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altLang="ru-RU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>
                <a:latin typeface="Arial" panose="020B0604020202020204" pitchFamily="34" charset="0"/>
              </a:rPr>
              <a:t>Свойства импликации и эквивалентности: определение импликации; два её свойства. которые редко встречаются в учебниках, и представление эквивалентности и неэквивалентности через базовый набор И-ИЛИ-НЕ.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>
                <a:latin typeface="Arial" panose="020B0604020202020204" pitchFamily="34" charset="0"/>
              </a:rPr>
              <a:t>Знания этих формул достаточно для того, чтобы решить любую задачу этого типа.</a:t>
            </a:r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37DC83-170F-44D4-BE9E-A5904DDF9F66}" type="slidenum">
              <a:rPr lang="ru-RU" altLang="ru-RU" smtClean="0">
                <a:solidFill>
                  <a:srgbClr val="000000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altLang="ru-RU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слайде представлены задания №18, представленные разработчиками в ходе проведения государственной итоговой аттестации в форме ЕГЭ.</a:t>
            </a:r>
          </a:p>
          <a:p>
            <a:r>
              <a:rPr lang="ru-RU" dirty="0" smtClean="0"/>
              <a:t>Что объединяет все представленные задания? При их</a:t>
            </a:r>
            <a:r>
              <a:rPr lang="ru-RU" baseline="0" dirty="0" smtClean="0"/>
              <a:t> выполнении учащиеся проводят операции с определенными конечными множествами.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B6CA7D-9EA7-4CDE-8DA3-1D44119CF68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488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CA481DD-EFA9-4667-9BCF-54C45B7EE649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8FA29B7-5A1B-4F9C-A52F-1FCE1D853D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E067BA5-2B1C-4361-B443-4360E86B3DB2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67C8592-437C-4056-BB51-98C77C064C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fld id="{DFE9A3EA-D8E9-4A9D-A7D8-9D8FE2C332A4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DD6D623-C639-4F42-9D6F-27A8D57319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Системы логических уравнений в задачах ЕГЭ по информатике</a:t>
            </a:r>
            <a:endParaRPr lang="ru-RU" sz="1400" i="1" dirty="0">
              <a:solidFill>
                <a:srgbClr val="7F7F7F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377" eaLnBrk="1" fontAlgn="auto" hangingPunct="1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Ó"/>
              <a:tabLst>
                <a:tab pos="8789768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К.Ю. Поляков, М.А. </a:t>
            </a:r>
            <a:r>
              <a:rPr lang="ru-RU" sz="1400" i="1" dirty="0" err="1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Ройтберг</a:t>
            </a:r>
            <a:r>
              <a:rPr lang="ru-RU" sz="1400" i="1" dirty="0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, 2015 	</a:t>
            </a:r>
            <a:r>
              <a:rPr lang="en-US" sz="1400" i="1" dirty="0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pitchFamily="34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9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EB913-3CF4-482F-BDC1-0A50FE198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0482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Системы логических уравнений в задачах ЕГЭ по информатике</a:t>
            </a:r>
            <a:endParaRPr lang="ru-RU" sz="1400" i="1" dirty="0">
              <a:solidFill>
                <a:srgbClr val="7F7F7F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377" eaLnBrk="1" fontAlgn="auto" hangingPunct="1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Ó"/>
              <a:tabLst>
                <a:tab pos="8789768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К.Ю. Поляков, М.А. </a:t>
            </a:r>
            <a:r>
              <a:rPr lang="ru-RU" sz="1400" i="1" dirty="0" err="1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Ройтберг</a:t>
            </a:r>
            <a:r>
              <a:rPr lang="ru-RU" sz="1400" i="1" dirty="0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, 2015 	</a:t>
            </a:r>
            <a:r>
              <a:rPr lang="en-US" sz="1400" i="1" dirty="0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pitchFamily="34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9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1CFF8-28C4-48EB-9E32-DE3AA0F5C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2029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Системы логических уравнений в задачах ЕГЭ по информатике</a:t>
            </a:r>
            <a:endParaRPr lang="ru-RU" sz="1400" i="1" dirty="0">
              <a:solidFill>
                <a:srgbClr val="7F7F7F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377" eaLnBrk="1" fontAlgn="auto" hangingPunct="1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Ó"/>
              <a:tabLst>
                <a:tab pos="8789768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К.Ю. Поляков, М.А. </a:t>
            </a:r>
            <a:r>
              <a:rPr lang="ru-RU" sz="1400" i="1" dirty="0" err="1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Ройтберг</a:t>
            </a:r>
            <a:r>
              <a:rPr lang="ru-RU" sz="1400" i="1" dirty="0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, 2015 	</a:t>
            </a:r>
            <a:r>
              <a:rPr lang="en-US" sz="1400" i="1" dirty="0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pitchFamily="34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9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9A027-9878-41BB-A772-F78459BDAB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220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i="1" dirty="0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Системы логических уравнений в задачах ЕГЭ по информатике</a:t>
            </a:r>
            <a:endParaRPr lang="ru-RU" sz="1400" i="1" dirty="0">
              <a:solidFill>
                <a:srgbClr val="7F7F7F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377" eaLnBrk="1" fontAlgn="auto" hangingPunct="1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Ó"/>
              <a:tabLst>
                <a:tab pos="8789768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К.Ю. Поляков, М.А. </a:t>
            </a:r>
            <a:r>
              <a:rPr lang="ru-RU" sz="1400" i="1" dirty="0" err="1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Ройтберг</a:t>
            </a:r>
            <a:r>
              <a:rPr lang="ru-RU" sz="1400" i="1" dirty="0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, 2015 	</a:t>
            </a:r>
            <a:r>
              <a:rPr lang="en-US" sz="1400" i="1" dirty="0">
                <a:solidFill>
                  <a:srgbClr val="7F7F7F"/>
                </a:solidFill>
                <a:cs typeface="Arial" pitchFamily="34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pitchFamily="34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9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FEBE0-EB39-499B-AFE5-97AA86EA65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727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42EC60-E6CC-4DE5-B101-B1D96C74C167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1AEA94B-4433-4165-ABC0-F75B1CFECA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F7E4E18-9F87-4AE6-9832-7F19980CB3C8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414A4BF9-16A1-4969-A87A-1F6921794F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69437F8-590B-4852-87D9-D536222F77F1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449CDB5-D521-4F9C-8DB2-246260DD3D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FD2B7F-7FB4-43E7-82C6-E5EB73CAB8DF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D19DAA2-37BF-4350-9B06-051ED8C47D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1FA812D-228B-4E57-BC0C-3721979A84C9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709953-4906-4CB9-BC9F-462E014A45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1889AAF-19DE-4479-86B5-C2F6CAE5D5E0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4A048D1-2118-4039-B110-341B4DEC16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607AC4B-40E1-426F-9D42-4360E796414C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0E24A0E-A09B-4C93-BB04-2A269563CA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F8DA400-4B39-489D-83D1-819FB1575559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40663DD-998F-4684-97DD-D81146E3C2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7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07A198A-A1C1-4AB8-A50E-B4E75A182CD8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16D9E1CC-3265-4745-818F-FF822568C5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767" r:id="rId12"/>
    <p:sldLayoutId id="2147483768" r:id="rId13"/>
    <p:sldLayoutId id="2147483769" r:id="rId14"/>
    <p:sldLayoutId id="2147483770" r:id="rId15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oleObject" Target="../embeddings/oleObject17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1.bin"/><Relationship Id="rId12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9.bin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18.bin"/><Relationship Id="rId9" Type="http://schemas.openxmlformats.org/officeDocument/2006/relationships/oleObject" Target="../embeddings/oleObject23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853543" y="2440576"/>
            <a:ext cx="4833257" cy="2868168"/>
          </a:xfrm>
        </p:spPr>
        <p:txBody>
          <a:bodyPr>
            <a:normAutofit fontScale="90000"/>
          </a:bodyPr>
          <a:lstStyle/>
          <a:p>
            <a:r>
              <a:rPr lang="ru-RU" sz="7200" dirty="0" smtClean="0"/>
              <a:t>Способы решения задания ЕГЭ №18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04142"/>
            <a:ext cx="8125097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типы заданий №18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343"/>
          <a:stretch/>
        </p:blipFill>
        <p:spPr>
          <a:xfrm>
            <a:off x="-1" y="812209"/>
            <a:ext cx="8608423" cy="50815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872" y="5789277"/>
            <a:ext cx="8496944" cy="101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911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634" y="1515551"/>
            <a:ext cx="7563395" cy="1362075"/>
          </a:xfrm>
        </p:spPr>
        <p:txBody>
          <a:bodyPr>
            <a:noAutofit/>
          </a:bodyPr>
          <a:lstStyle/>
          <a:p>
            <a:r>
              <a:rPr lang="ru-RU" sz="4800" dirty="0" smtClean="0"/>
              <a:t>Решение заданий №18 с использованием таблиц истинности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160786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9375"/>
            <a:ext cx="9144000" cy="1143000"/>
          </a:xfrm>
        </p:spPr>
        <p:txBody>
          <a:bodyPr rtlCol="0">
            <a:noAutofit/>
          </a:bodyPr>
          <a:lstStyle/>
          <a:p>
            <a:pPr defTabSz="914377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Рекомендуемая схема №1 выполнения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задания №18 КИМ ГИА-11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4" y="587830"/>
            <a:ext cx="7602583" cy="2651760"/>
          </a:xfrm>
        </p:spPr>
        <p:txBody>
          <a:bodyPr>
            <a:noAutofit/>
          </a:bodyPr>
          <a:lstStyle/>
          <a:p>
            <a:r>
              <a:rPr lang="ru-RU" sz="4400" dirty="0" smtClean="0"/>
              <a:t>Решение заданий №18 с использованием битовых цепочек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20070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457200" y="2274444"/>
                <a:ext cx="851163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1. </a:t>
                </a:r>
                <a:r>
                  <a:rPr lang="ru-RU" sz="2400" b="1" dirty="0" smtClean="0"/>
                  <a:t>Преобразуем выражение: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𝑨</m:t>
                          </m:r>
                        </m:sub>
                      </m:sSub>
                      <m:r>
                        <a:rPr lang="en-US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∨¬</m:t>
                      </m:r>
                      <m:sSub>
                        <m:sSubPr>
                          <m:ctrlP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𝟔</m:t>
                          </m:r>
                        </m:sub>
                      </m:sSub>
                      <m:r>
                        <a:rPr lang="en-US" sz="36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∨</m:t>
                      </m:r>
                      <m:r>
                        <a:rPr lang="en-US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¬</m:t>
                      </m:r>
                      <m:sSub>
                        <m:sSubPr>
                          <m:ctrlP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𝟒</m:t>
                          </m:r>
                        </m:sub>
                      </m:sSub>
                      <m:r>
                        <a:rPr lang="ru-RU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274444"/>
                <a:ext cx="8511632" cy="1015663"/>
              </a:xfrm>
              <a:prstGeom prst="rect">
                <a:avLst/>
              </a:prstGeom>
              <a:blipFill>
                <a:blip r:embed="rId2"/>
                <a:stretch>
                  <a:fillRect l="-1074" t="-47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457200" y="3559219"/>
            <a:ext cx="77070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2</a:t>
            </a:r>
            <a:r>
              <a:rPr lang="en-US" sz="2400" b="1" dirty="0" smtClean="0"/>
              <a:t>. </a:t>
            </a:r>
            <a:r>
              <a:rPr lang="ru-RU" sz="2400" b="1" dirty="0" smtClean="0"/>
              <a:t>Построим битовую цепочку для данного выражения. Нас интересуют ситуации, когда достигается 0.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05485540"/>
              </p:ext>
            </p:extLst>
          </p:nvPr>
        </p:nvGraphicFramePr>
        <p:xfrm>
          <a:off x="1604962" y="4659328"/>
          <a:ext cx="5934075" cy="1122045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978025">
                  <a:extLst>
                    <a:ext uri="{9D8B030D-6E8A-4147-A177-3AD203B41FA5}">
                      <a16:colId xmlns:a16="http://schemas.microsoft.com/office/drawing/2014/main" xmlns="" val="403143539"/>
                    </a:ext>
                  </a:extLst>
                </a:gridCol>
                <a:gridCol w="1978025">
                  <a:extLst>
                    <a:ext uri="{9D8B030D-6E8A-4147-A177-3AD203B41FA5}">
                      <a16:colId xmlns:a16="http://schemas.microsoft.com/office/drawing/2014/main" xmlns="" val="523914523"/>
                    </a:ext>
                  </a:extLst>
                </a:gridCol>
                <a:gridCol w="1978025">
                  <a:extLst>
                    <a:ext uri="{9D8B030D-6E8A-4147-A177-3AD203B41FA5}">
                      <a16:colId xmlns:a16="http://schemas.microsoft.com/office/drawing/2014/main" xmlns="" val="20808489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Х</a:t>
                      </a:r>
                      <a:r>
                        <a:rPr lang="ru-RU" sz="2800" baseline="-25000" dirty="0">
                          <a:effectLst/>
                        </a:rPr>
                        <a:t>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Х</a:t>
                      </a:r>
                      <a:r>
                        <a:rPr lang="ru-RU" sz="2800" baseline="-25000" dirty="0" smtClean="0">
                          <a:effectLst/>
                        </a:rPr>
                        <a:t>6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Х</a:t>
                      </a:r>
                      <a:r>
                        <a:rPr lang="ru-RU" sz="2800" baseline="-25000" dirty="0" smtClean="0">
                          <a:effectLst/>
                        </a:rPr>
                        <a:t>4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90433061"/>
                  </a:ext>
                </a:extLst>
              </a:tr>
              <a:tr h="6883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effectLst/>
                        </a:rPr>
                        <a:t>0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effectLst/>
                        </a:rPr>
                        <a:t>1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effectLst/>
                        </a:rPr>
                        <a:t>1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81100070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82880" y="152372"/>
            <a:ext cx="8785952" cy="20693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2880" y="113655"/>
            <a:ext cx="87859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Обозначим через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ДЕЛ(n, m)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утверждение «натуральное число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делится без остатка на натуральное число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Для какого наибольшего натурального числа А формула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¬ДЕЛ(x, А)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(ДЕЛ(x, 6)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¬ДЕЛ(x, 4))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тождественно истинна (то есть принимает значение 1 при любом натуральном значении переменной х)?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656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2880" y="139307"/>
            <a:ext cx="8785952" cy="20693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2880" y="113655"/>
            <a:ext cx="87859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Обозначим через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ДЕЛ(n, m)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утверждение «натуральное число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делится без остатка на натуральное число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Для какого наибольшего натурального числа А формула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¬ДЕЛ(x, А)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(ДЕЛ(x, 6)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¬ДЕЛ(x, 4))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тождественно истинна (то есть принимает значение 1 при любом натуральном значении переменной х)?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457200" y="2522595"/>
                <a:ext cx="858540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3</a:t>
                </a:r>
                <a:r>
                  <a:rPr lang="en-US" sz="2400" b="1" dirty="0" smtClean="0"/>
                  <a:t>. </a:t>
                </a:r>
                <a:r>
                  <a:rPr lang="ru-RU" sz="2400" b="1" dirty="0" smtClean="0"/>
                  <a:t>Исправим Ха =1. </a:t>
                </a:r>
                <a:r>
                  <a:rPr lang="ru-RU" sz="2400" b="1" dirty="0"/>
                  <a:t>Ха совпало с Х</a:t>
                </a:r>
                <a:r>
                  <a:rPr lang="ru-RU" sz="1600" b="1" dirty="0"/>
                  <a:t>6 </a:t>
                </a:r>
                <a:r>
                  <a:rPr lang="ru-RU" sz="2400" b="1" dirty="0"/>
                  <a:t>и Х</a:t>
                </a:r>
                <a:r>
                  <a:rPr lang="ru-RU" sz="1600" b="1" dirty="0"/>
                  <a:t>4 .</a:t>
                </a:r>
                <a:endParaRPr lang="ru-RU" sz="2400" b="1" dirty="0" smtClean="0"/>
              </a:p>
              <a:p>
                <a:r>
                  <a:rPr lang="ru-RU" sz="2400" b="1" dirty="0" smtClean="0"/>
                  <a:t>Представим основные высказывания в виде конъюнкций: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𝟔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𝟐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𝟑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 и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 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𝟒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𝟐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522595"/>
                <a:ext cx="8585406" cy="1200329"/>
              </a:xfrm>
              <a:prstGeom prst="rect">
                <a:avLst/>
              </a:prstGeom>
              <a:blipFill>
                <a:blip r:embed="rId2"/>
                <a:stretch>
                  <a:fillRect l="-1065" t="-40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457200" y="3753750"/>
                <a:ext cx="865918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4</a:t>
                </a:r>
                <a:r>
                  <a:rPr lang="en-US" sz="2400" b="1" dirty="0" smtClean="0"/>
                  <a:t>. </a:t>
                </a:r>
                <a:r>
                  <a:rPr lang="ru-RU" sz="2400" b="1" dirty="0" smtClean="0"/>
                  <a:t>Интересует ситуация:</a:t>
                </a:r>
              </a:p>
              <a:p>
                <a:endParaRPr lang="ru-RU" sz="2400" b="1" dirty="0"/>
              </a:p>
              <a:p>
                <a:endParaRPr lang="ru-RU" sz="2400" b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                   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𝟔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𝟐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𝟑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 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        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𝟒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𝟐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𝟐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753750"/>
                <a:ext cx="8659180" cy="1569660"/>
              </a:xfrm>
              <a:prstGeom prst="rect">
                <a:avLst/>
              </a:prstGeom>
              <a:blipFill>
                <a:blip r:embed="rId3"/>
                <a:stretch>
                  <a:fillRect l="-1056" t="-31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48056987"/>
              </p:ext>
            </p:extLst>
          </p:nvPr>
        </p:nvGraphicFramePr>
        <p:xfrm>
          <a:off x="1525678" y="4201433"/>
          <a:ext cx="5721531" cy="6817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7148">
                  <a:extLst>
                    <a:ext uri="{9D8B030D-6E8A-4147-A177-3AD203B41FA5}">
                      <a16:colId xmlns:a16="http://schemas.microsoft.com/office/drawing/2014/main" xmlns="" val="2141770057"/>
                    </a:ext>
                  </a:extLst>
                </a:gridCol>
                <a:gridCol w="3104383">
                  <a:extLst>
                    <a:ext uri="{9D8B030D-6E8A-4147-A177-3AD203B41FA5}">
                      <a16:colId xmlns:a16="http://schemas.microsoft.com/office/drawing/2014/main" xmlns="" val="3889622077"/>
                    </a:ext>
                  </a:extLst>
                </a:gridCol>
              </a:tblGrid>
              <a:tr h="2562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</a:rPr>
                        <a:t>Х</a:t>
                      </a:r>
                      <a:r>
                        <a:rPr lang="ru-RU" sz="2200" baseline="-25000" dirty="0" smtClean="0">
                          <a:effectLst/>
                        </a:rPr>
                        <a:t>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</a:rPr>
                        <a:t>Х</a:t>
                      </a:r>
                      <a:r>
                        <a:rPr lang="ru-RU" sz="2200" baseline="-25000" dirty="0" smtClean="0">
                          <a:effectLst/>
                        </a:rPr>
                        <a:t>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30338812"/>
                  </a:ext>
                </a:extLst>
              </a:tr>
              <a:tr h="1353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56527529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Box 7"/>
              <p:cNvSpPr txBox="1"/>
              <p:nvPr/>
            </p:nvSpPr>
            <p:spPr>
              <a:xfrm>
                <a:off x="484820" y="5286676"/>
                <a:ext cx="865918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5</a:t>
                </a:r>
                <a:r>
                  <a:rPr lang="en-US" sz="2400" b="1" dirty="0" smtClean="0"/>
                  <a:t>. </a:t>
                </a:r>
                <a:r>
                  <a:rPr lang="ru-RU" sz="2400" b="1" dirty="0" smtClean="0"/>
                  <a:t>Это возможно в случае: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                   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𝟔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 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        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𝟒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820" y="5286676"/>
                <a:ext cx="8659180" cy="830997"/>
              </a:xfrm>
              <a:prstGeom prst="rect">
                <a:avLst/>
              </a:prstGeom>
              <a:blipFill>
                <a:blip r:embed="rId4"/>
                <a:stretch>
                  <a:fillRect l="-1127" t="-5839" b="-7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84820" y="6036134"/>
            <a:ext cx="8659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r>
              <a:rPr lang="en-US" sz="2400" b="1" dirty="0" smtClean="0"/>
              <a:t>.</a:t>
            </a:r>
            <a:r>
              <a:rPr lang="ru-RU" sz="2400" b="1" dirty="0"/>
              <a:t> </a:t>
            </a:r>
            <a:r>
              <a:rPr lang="ru-RU" sz="2400" b="1" dirty="0" smtClean="0"/>
              <a:t>А максимальное = 2 х 2 х 3 =12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87696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2068" y="212090"/>
            <a:ext cx="8177349" cy="20693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5130" y="218159"/>
            <a:ext cx="8128953" cy="1984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Обозначим через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ДЕЛ(n, m)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утверждение «натуральное число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делится без остатка на натуральное число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Для какого </a:t>
            </a: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</a:t>
            </a:r>
            <a:r>
              <a:rPr lang="en-US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</a:t>
            </a: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шего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натурального числа А формула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¬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ДЕЛ(x, А)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¬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ДЕЛ(x, 21) 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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¬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ДЕЛ(x, 35))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тождественно истинна (то есть принимает значение 1 при любом натуральном значении переменной х)?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457200" y="2274444"/>
                <a:ext cx="851163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1. </a:t>
                </a:r>
                <a:r>
                  <a:rPr lang="ru-RU" sz="2400" b="1" dirty="0" smtClean="0"/>
                  <a:t>Преобразуем выражение: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𝑨</m:t>
                          </m:r>
                        </m:sub>
                      </m:sSub>
                      <m:r>
                        <a:rPr lang="en-US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∨</m:t>
                      </m:r>
                      <m:r>
                        <a:rPr lang="ru-RU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(</m:t>
                      </m:r>
                      <m:r>
                        <a:rPr lang="en-US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¬</m:t>
                      </m:r>
                      <m:sSub>
                        <m:sSubPr>
                          <m:ctrlP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𝟐𝟏</m:t>
                          </m:r>
                        </m:sub>
                      </m:sSub>
                      <m:r>
                        <a:rPr lang="en-US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∧¬</m:t>
                      </m:r>
                      <m:sSub>
                        <m:sSubPr>
                          <m:ctrlP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𝟑𝟓</m:t>
                          </m:r>
                        </m:sub>
                      </m:sSub>
                      <m:r>
                        <a:rPr lang="ru-RU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)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274444"/>
                <a:ext cx="8511632" cy="1015663"/>
              </a:xfrm>
              <a:prstGeom prst="rect">
                <a:avLst/>
              </a:prstGeom>
              <a:blipFill>
                <a:blip r:embed="rId2"/>
                <a:stretch>
                  <a:fillRect l="-1074" t="-47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457200" y="3559219"/>
            <a:ext cx="77201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2</a:t>
            </a:r>
            <a:r>
              <a:rPr lang="en-US" sz="2400" b="1" dirty="0" smtClean="0"/>
              <a:t>. </a:t>
            </a:r>
            <a:r>
              <a:rPr lang="ru-RU" sz="2400" b="1" dirty="0" smtClean="0"/>
              <a:t>Построим битовую цепочку для данного выражения. Нас интересуют ситуации, когда достигается 0.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1569693"/>
              </p:ext>
            </p:extLst>
          </p:nvPr>
        </p:nvGraphicFramePr>
        <p:xfrm>
          <a:off x="1604962" y="4659328"/>
          <a:ext cx="5934075" cy="17109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8025">
                  <a:extLst>
                    <a:ext uri="{9D8B030D-6E8A-4147-A177-3AD203B41FA5}">
                      <a16:colId xmlns:a16="http://schemas.microsoft.com/office/drawing/2014/main" xmlns="" val="403143539"/>
                    </a:ext>
                  </a:extLst>
                </a:gridCol>
                <a:gridCol w="1978025">
                  <a:extLst>
                    <a:ext uri="{9D8B030D-6E8A-4147-A177-3AD203B41FA5}">
                      <a16:colId xmlns:a16="http://schemas.microsoft.com/office/drawing/2014/main" xmlns="" val="523914523"/>
                    </a:ext>
                  </a:extLst>
                </a:gridCol>
                <a:gridCol w="1978025">
                  <a:extLst>
                    <a:ext uri="{9D8B030D-6E8A-4147-A177-3AD203B41FA5}">
                      <a16:colId xmlns:a16="http://schemas.microsoft.com/office/drawing/2014/main" xmlns="" val="20808489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Х</a:t>
                      </a:r>
                      <a:r>
                        <a:rPr lang="ru-RU" sz="2200" baseline="-25000" dirty="0">
                          <a:effectLst/>
                        </a:rPr>
                        <a:t>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Х</a:t>
                      </a:r>
                      <a:r>
                        <a:rPr lang="ru-RU" sz="2200" baseline="-25000">
                          <a:effectLst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Х</a:t>
                      </a:r>
                      <a:r>
                        <a:rPr lang="ru-RU" sz="2200" baseline="-25000">
                          <a:effectLst/>
                        </a:rPr>
                        <a:t>35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90433061"/>
                  </a:ext>
                </a:extLst>
              </a:tr>
              <a:tr h="688340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8110007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</a:rPr>
                        <a:t>1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</a:rPr>
                        <a:t>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4092642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77295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487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200" y="120650"/>
            <a:ext cx="8511632" cy="20693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04748" y="205096"/>
            <a:ext cx="8364084" cy="1984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Обозначим через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ДЕЛ(n, m)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утверждение «натуральное число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делится без остатка на натуральное число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Для какого </a:t>
            </a: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</a:t>
            </a:r>
            <a:r>
              <a:rPr lang="en-US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</a:t>
            </a: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шего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натурального числа А формула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¬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ДЕЛ(x, А)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¬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ДЕЛ(x, 21) 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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¬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ДЕЛ(x, 35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))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тождественно истинна (то есть принимает значение 1 при любом натуральном значении переменной х)?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457200" y="2274444"/>
                <a:ext cx="858540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3</a:t>
                </a:r>
                <a:r>
                  <a:rPr lang="en-US" sz="2400" b="1" dirty="0" smtClean="0"/>
                  <a:t>. </a:t>
                </a:r>
                <a:r>
                  <a:rPr lang="ru-RU" sz="2400" b="1" dirty="0"/>
                  <a:t>Исправим Ха =1. </a:t>
                </a:r>
                <a:r>
                  <a:rPr lang="ru-RU" sz="2400" b="1"/>
                  <a:t>Ха совпало с Х</a:t>
                </a:r>
                <a:r>
                  <a:rPr lang="ru-RU" sz="1600" b="1"/>
                  <a:t>21.</a:t>
                </a:r>
                <a:endParaRPr lang="ru-RU" sz="2400" b="1" dirty="0"/>
              </a:p>
              <a:p>
                <a:r>
                  <a:rPr lang="ru-RU" sz="2400" b="1" dirty="0" smtClean="0"/>
                  <a:t>Представим основные высказывания в виде конъюнкций: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𝟐𝟏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𝟕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𝟑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 и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 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𝟑𝟓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𝟕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𝟓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274444"/>
                <a:ext cx="8585406" cy="1200329"/>
              </a:xfrm>
              <a:prstGeom prst="rect">
                <a:avLst/>
              </a:prstGeom>
              <a:blipFill>
                <a:blip r:embed="rId2"/>
                <a:stretch>
                  <a:fillRect l="-1065" t="-4061" b="-5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420313" y="3429722"/>
                <a:ext cx="865918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4</a:t>
                </a:r>
                <a:r>
                  <a:rPr lang="en-US" sz="2400" b="1" dirty="0" smtClean="0"/>
                  <a:t>. </a:t>
                </a:r>
                <a:r>
                  <a:rPr lang="ru-RU" sz="2400" b="1" dirty="0" smtClean="0"/>
                  <a:t>Интересует строка:</a:t>
                </a:r>
              </a:p>
              <a:p>
                <a:endParaRPr lang="ru-RU" sz="2400" b="1" dirty="0"/>
              </a:p>
              <a:p>
                <a:endParaRPr lang="ru-RU" sz="2400" b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                   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𝟐𝟏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𝟕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𝟑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 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        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𝟑𝟓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𝟕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𝟓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𝟎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313" y="3429722"/>
                <a:ext cx="8659180" cy="1569660"/>
              </a:xfrm>
              <a:prstGeom prst="rect">
                <a:avLst/>
              </a:prstGeom>
              <a:blipFill>
                <a:blip r:embed="rId3"/>
                <a:stretch>
                  <a:fillRect l="-1127" t="-3113" b="-3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00615422"/>
              </p:ext>
            </p:extLst>
          </p:nvPr>
        </p:nvGraphicFramePr>
        <p:xfrm>
          <a:off x="1656307" y="3863714"/>
          <a:ext cx="5721531" cy="6817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7148">
                  <a:extLst>
                    <a:ext uri="{9D8B030D-6E8A-4147-A177-3AD203B41FA5}">
                      <a16:colId xmlns:a16="http://schemas.microsoft.com/office/drawing/2014/main" xmlns="" val="2141770057"/>
                    </a:ext>
                  </a:extLst>
                </a:gridCol>
                <a:gridCol w="3104383">
                  <a:extLst>
                    <a:ext uri="{9D8B030D-6E8A-4147-A177-3AD203B41FA5}">
                      <a16:colId xmlns:a16="http://schemas.microsoft.com/office/drawing/2014/main" xmlns="" val="3889622077"/>
                    </a:ext>
                  </a:extLst>
                </a:gridCol>
              </a:tblGrid>
              <a:tr h="2562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Х</a:t>
                      </a:r>
                      <a:r>
                        <a:rPr lang="ru-RU" sz="2200" baseline="-25000" dirty="0">
                          <a:effectLst/>
                        </a:rPr>
                        <a:t>21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Х</a:t>
                      </a:r>
                      <a:r>
                        <a:rPr lang="ru-RU" sz="2200" baseline="-25000">
                          <a:effectLst/>
                        </a:rPr>
                        <a:t>35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30338812"/>
                  </a:ext>
                </a:extLst>
              </a:tr>
              <a:tr h="1353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56527529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Box 7"/>
              <p:cNvSpPr txBox="1"/>
              <p:nvPr/>
            </p:nvSpPr>
            <p:spPr>
              <a:xfrm>
                <a:off x="484820" y="5084050"/>
                <a:ext cx="865918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5</a:t>
                </a:r>
                <a:r>
                  <a:rPr lang="en-US" sz="2400" b="1" dirty="0" smtClean="0"/>
                  <a:t>. </a:t>
                </a:r>
                <a:r>
                  <a:rPr lang="ru-RU" sz="2400" b="1" dirty="0" smtClean="0"/>
                  <a:t>Это возможно в случае: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                   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𝟐𝟏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 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        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𝟑𝟓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𝟎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𝟎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820" y="5084050"/>
                <a:ext cx="8659180" cy="830997"/>
              </a:xfrm>
              <a:prstGeom prst="rect">
                <a:avLst/>
              </a:prstGeom>
              <a:blipFill>
                <a:blip r:embed="rId4"/>
                <a:stretch>
                  <a:fillRect l="-1127" t="-5882" b="-14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57200" y="5931631"/>
            <a:ext cx="8659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r>
              <a:rPr lang="en-US" sz="2400" b="1" dirty="0" smtClean="0"/>
              <a:t>. </a:t>
            </a:r>
            <a:r>
              <a:rPr lang="ru-RU" sz="2400" b="1" dirty="0" smtClean="0"/>
              <a:t>А максимальное = 7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06502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200" y="120650"/>
            <a:ext cx="8511632" cy="18387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04748" y="205096"/>
            <a:ext cx="83640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Обозначим через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ДЕЛ(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«натуральное число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делится без остатка на натуральное число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Для какого наименьшего натурального числа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формула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(ДЕЛ(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15)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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¬ДЕЛ(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21))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(¬ДЕЛ(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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¬ДЕЛ(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15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</a:t>
            </a:r>
          </a:p>
          <a:p>
            <a:pPr algn="ctr"/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тождественно истинна (то есть принимает значение 1 при любом натуральном значении переменной х)?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457200" y="1901169"/>
                <a:ext cx="8511632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1. </a:t>
                </a:r>
                <a:r>
                  <a:rPr lang="ru-RU" sz="2400" b="1" dirty="0" smtClean="0"/>
                  <a:t>Преобразуем выражение: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¬</m:t>
                      </m:r>
                      <m:d>
                        <m:dPr>
                          <m:ctrlPr>
                            <a:rPr lang="ru-RU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  <a:sym typeface="Symbol" panose="05050102010706020507" pitchFamily="18" charset="2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ru-RU" sz="3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  <a:sym typeface="Symbol" panose="05050102010706020507" pitchFamily="18" charset="2"/>
                                </a:rPr>
                                <m:t>𝟏𝟓</m:t>
                              </m:r>
                            </m:sub>
                          </m:sSub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∧¬</m:t>
                          </m:r>
                          <m:sSub>
                            <m:sSubPr>
                              <m:ctrlPr>
                                <a:rPr lang="en-US" sz="3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  <a:sym typeface="Symbol" panose="05050102010706020507" pitchFamily="18" charset="2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ru-RU" sz="3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  <a:sym typeface="Symbol" panose="05050102010706020507" pitchFamily="18" charset="2"/>
                                </a:rPr>
                                <m:t>𝟐𝟏</m:t>
                              </m:r>
                            </m:sub>
                          </m:sSub>
                        </m:e>
                      </m:d>
                      <m:r>
                        <a:rPr lang="ru-RU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∨¬</m:t>
                      </m:r>
                      <m:sSub>
                        <m:sSubPr>
                          <m:ctrlPr>
                            <a:rPr lang="ru-RU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𝑨</m:t>
                          </m:r>
                        </m:sub>
                      </m:sSub>
                      <m:r>
                        <a:rPr lang="ru-RU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∨¬</m:t>
                      </m:r>
                      <m:sSub>
                        <m:sSubPr>
                          <m:ctrlPr>
                            <a:rPr lang="ru-RU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𝟏𝟓</m:t>
                          </m:r>
                        </m:sub>
                      </m:sSub>
                      <m:r>
                        <a:rPr lang="en-US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</m:oMath>
                  </m:oMathPara>
                </a14:m>
                <a:endParaRPr lang="en-US" sz="3600" b="1" dirty="0" smtClean="0">
                  <a:ea typeface="Cambria Math" panose="020405030504060302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¬</m:t>
                      </m:r>
                      <m:sSub>
                        <m:sSubPr>
                          <m:ctrlP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𝟏𝟓</m:t>
                          </m:r>
                        </m:sub>
                      </m:sSub>
                      <m:r>
                        <a:rPr lang="en-US" sz="36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∨</m:t>
                      </m:r>
                      <m:sSub>
                        <m:sSubPr>
                          <m:ctrlPr>
                            <a:rPr lang="en-US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𝟐𝟏</m:t>
                          </m:r>
                        </m:sub>
                      </m:sSub>
                      <m:r>
                        <a:rPr lang="ru-RU" sz="36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∨¬</m:t>
                      </m:r>
                      <m:sSub>
                        <m:sSubPr>
                          <m:ctrlPr>
                            <a:rPr lang="ru-RU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𝑨</m:t>
                          </m:r>
                        </m:sub>
                      </m:sSub>
                      <m:r>
                        <a:rPr lang="ru-RU" sz="36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∨¬</m:t>
                      </m:r>
                      <m:sSub>
                        <m:sSubPr>
                          <m:ctrlPr>
                            <a:rPr lang="ru-RU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𝟏𝟓</m:t>
                          </m:r>
                        </m:sub>
                      </m:sSub>
                      <m:r>
                        <a:rPr lang="en-US" sz="36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36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</m:oMath>
                  </m:oMathPara>
                </a14:m>
                <a:endParaRPr lang="en-US" sz="36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𝟐𝟏</m:t>
                          </m:r>
                        </m:sub>
                      </m:sSub>
                      <m:r>
                        <a:rPr lang="ru-RU" sz="36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∨¬</m:t>
                      </m:r>
                      <m:sSub>
                        <m:sSubPr>
                          <m:ctrlPr>
                            <a:rPr lang="ru-RU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𝑨</m:t>
                          </m:r>
                        </m:sub>
                      </m:sSub>
                      <m:r>
                        <a:rPr lang="ru-RU" sz="36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∨¬</m:t>
                      </m:r>
                      <m:sSub>
                        <m:sSubPr>
                          <m:ctrlPr>
                            <a:rPr lang="ru-RU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3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𝟏𝟓</m:t>
                          </m:r>
                        </m:sub>
                      </m:sSub>
                      <m:r>
                        <a:rPr lang="en-US" sz="36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en-US" sz="3600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</m:oMath>
                  </m:oMathPara>
                </a14:m>
                <a:endParaRPr lang="ru-RU" sz="3600" dirty="0"/>
              </a:p>
              <a:p>
                <a:endParaRPr lang="ru-RU" sz="36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901169"/>
                <a:ext cx="8511632" cy="2677656"/>
              </a:xfrm>
              <a:prstGeom prst="rect">
                <a:avLst/>
              </a:prstGeom>
              <a:blipFill>
                <a:blip r:embed="rId2"/>
                <a:stretch>
                  <a:fillRect l="-1074" t="-18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457200" y="4262338"/>
            <a:ext cx="7694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2</a:t>
            </a:r>
            <a:r>
              <a:rPr lang="en-US" sz="2400" b="1" dirty="0" smtClean="0"/>
              <a:t>. </a:t>
            </a:r>
            <a:r>
              <a:rPr lang="ru-RU" sz="2400" b="1" dirty="0" smtClean="0"/>
              <a:t>Построим битовую цепочку для данного выражения. Нас интересу</a:t>
            </a:r>
            <a:r>
              <a:rPr lang="ru-RU" sz="2400" b="1" dirty="0"/>
              <a:t>е</a:t>
            </a:r>
            <a:r>
              <a:rPr lang="ru-RU" sz="2400" b="1" dirty="0" smtClean="0"/>
              <a:t>т ситуация, когда достигается 0.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21270059"/>
              </p:ext>
            </p:extLst>
          </p:nvPr>
        </p:nvGraphicFramePr>
        <p:xfrm>
          <a:off x="1526585" y="5419906"/>
          <a:ext cx="5934075" cy="10471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8025">
                  <a:extLst>
                    <a:ext uri="{9D8B030D-6E8A-4147-A177-3AD203B41FA5}">
                      <a16:colId xmlns:a16="http://schemas.microsoft.com/office/drawing/2014/main" xmlns="" val="403143539"/>
                    </a:ext>
                  </a:extLst>
                </a:gridCol>
                <a:gridCol w="1978025">
                  <a:extLst>
                    <a:ext uri="{9D8B030D-6E8A-4147-A177-3AD203B41FA5}">
                      <a16:colId xmlns:a16="http://schemas.microsoft.com/office/drawing/2014/main" xmlns="" val="523914523"/>
                    </a:ext>
                  </a:extLst>
                </a:gridCol>
                <a:gridCol w="1978025">
                  <a:extLst>
                    <a:ext uri="{9D8B030D-6E8A-4147-A177-3AD203B41FA5}">
                      <a16:colId xmlns:a16="http://schemas.microsoft.com/office/drawing/2014/main" xmlns="" val="20808489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Х</a:t>
                      </a:r>
                      <a:r>
                        <a:rPr lang="ru-RU" sz="2200" baseline="-25000">
                          <a:effectLst/>
                        </a:rPr>
                        <a:t>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Х</a:t>
                      </a:r>
                      <a:r>
                        <a:rPr lang="ru-RU" sz="2200" baseline="-25000">
                          <a:effectLst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</a:rPr>
                        <a:t>Х</a:t>
                      </a:r>
                      <a:r>
                        <a:rPr lang="ru-RU" sz="2200" baseline="-25000" dirty="0">
                          <a:effectLst/>
                        </a:rPr>
                        <a:t>1</a:t>
                      </a:r>
                      <a:r>
                        <a:rPr lang="ru-RU" sz="2200" baseline="-25000" dirty="0" smtClean="0">
                          <a:effectLst/>
                        </a:rPr>
                        <a:t>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90433061"/>
                  </a:ext>
                </a:extLst>
              </a:tr>
              <a:tr h="6883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811000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0896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200" y="120649"/>
            <a:ext cx="8511632" cy="18779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457200" y="2274444"/>
                <a:ext cx="858540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3</a:t>
                </a:r>
                <a:r>
                  <a:rPr lang="en-US" sz="2400" b="1" dirty="0" smtClean="0"/>
                  <a:t>. </a:t>
                </a:r>
                <a:r>
                  <a:rPr lang="ru-RU" sz="2400" b="1" dirty="0"/>
                  <a:t>Исправим Ха </a:t>
                </a:r>
                <a:r>
                  <a:rPr lang="ru-RU" sz="2400" b="1" dirty="0" smtClean="0"/>
                  <a:t>=</a:t>
                </a:r>
                <a:r>
                  <a:rPr lang="ru-RU" sz="2400" b="1" dirty="0"/>
                  <a:t>0. Ха совпало с Х</a:t>
                </a:r>
                <a:r>
                  <a:rPr lang="ru-RU" sz="1600" b="1" dirty="0"/>
                  <a:t>21.</a:t>
                </a:r>
                <a:r>
                  <a:rPr lang="ru-RU" sz="2400" b="1" dirty="0" smtClean="0"/>
                  <a:t/>
                </a:r>
                <a:endParaRPr lang="ru-RU" sz="2400" b="1" dirty="0"/>
              </a:p>
              <a:p>
                <a:r>
                  <a:rPr lang="ru-RU" sz="2400" b="1" dirty="0" smtClean="0"/>
                  <a:t>Представим основные высказывания в виде конъюнкций: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𝟐𝟏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𝟕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𝟑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 и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 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𝟏𝟓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𝟑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𝟓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274444"/>
                <a:ext cx="8585406" cy="1200329"/>
              </a:xfrm>
              <a:prstGeom prst="rect">
                <a:avLst/>
              </a:prstGeom>
              <a:blipFill>
                <a:blip r:embed="rId2"/>
                <a:stretch>
                  <a:fillRect l="-1065" t="-4061" b="-5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420313" y="3429722"/>
                <a:ext cx="865918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4</a:t>
                </a:r>
                <a:r>
                  <a:rPr lang="en-US" sz="2400" b="1" dirty="0" smtClean="0"/>
                  <a:t>. </a:t>
                </a:r>
                <a:r>
                  <a:rPr lang="ru-RU" sz="2400" b="1" dirty="0" smtClean="0"/>
                  <a:t>Интересует строка:</a:t>
                </a:r>
              </a:p>
              <a:p>
                <a:endParaRPr lang="ru-RU" sz="2400" b="1" dirty="0"/>
              </a:p>
              <a:p>
                <a:endParaRPr lang="ru-RU" sz="2400" b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                   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𝟐𝟏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𝟕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𝟑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𝟎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 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        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𝟏𝟓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𝟑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𝟓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313" y="3429722"/>
                <a:ext cx="8659180" cy="1569660"/>
              </a:xfrm>
              <a:prstGeom prst="rect">
                <a:avLst/>
              </a:prstGeom>
              <a:blipFill>
                <a:blip r:embed="rId3"/>
                <a:stretch>
                  <a:fillRect l="-1127" t="-3113" b="-3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66684932"/>
              </p:ext>
            </p:extLst>
          </p:nvPr>
        </p:nvGraphicFramePr>
        <p:xfrm>
          <a:off x="1656307" y="3863714"/>
          <a:ext cx="5721531" cy="7175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7148">
                  <a:extLst>
                    <a:ext uri="{9D8B030D-6E8A-4147-A177-3AD203B41FA5}">
                      <a16:colId xmlns:a16="http://schemas.microsoft.com/office/drawing/2014/main" xmlns="" val="2141770057"/>
                    </a:ext>
                  </a:extLst>
                </a:gridCol>
                <a:gridCol w="3104383">
                  <a:extLst>
                    <a:ext uri="{9D8B030D-6E8A-4147-A177-3AD203B41FA5}">
                      <a16:colId xmlns:a16="http://schemas.microsoft.com/office/drawing/2014/main" xmlns="" val="3889622077"/>
                    </a:ext>
                  </a:extLst>
                </a:gridCol>
              </a:tblGrid>
              <a:tr h="2562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Х</a:t>
                      </a:r>
                      <a:r>
                        <a:rPr lang="ru-RU" sz="2200" baseline="-25000" dirty="0">
                          <a:effectLst/>
                        </a:rPr>
                        <a:t>21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</a:rPr>
                        <a:t>Х</a:t>
                      </a:r>
                      <a:r>
                        <a:rPr lang="ru-RU" sz="2200" baseline="-25000" dirty="0">
                          <a:effectLst/>
                        </a:rPr>
                        <a:t>1</a:t>
                      </a:r>
                      <a:r>
                        <a:rPr lang="ru-RU" sz="2200" baseline="-25000" dirty="0" smtClean="0">
                          <a:effectLst/>
                        </a:rPr>
                        <a:t>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30338812"/>
                  </a:ext>
                </a:extLst>
              </a:tr>
              <a:tr h="1353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56527529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Box 7"/>
              <p:cNvSpPr txBox="1"/>
              <p:nvPr/>
            </p:nvSpPr>
            <p:spPr>
              <a:xfrm>
                <a:off x="484820" y="5084050"/>
                <a:ext cx="865918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5</a:t>
                </a:r>
                <a:r>
                  <a:rPr lang="en-US" sz="2400" b="1" dirty="0" smtClean="0"/>
                  <a:t>. </a:t>
                </a:r>
                <a:r>
                  <a:rPr lang="ru-RU" sz="2400" b="1" dirty="0" smtClean="0"/>
                  <a:t>Это возможно в случае: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                   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𝟐𝟏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𝟎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 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        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 panose="05050102010706020507" pitchFamily="18" charset="2"/>
                            </a:rPr>
                            <m:t>𝟑𝟓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∧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𝟏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𝟎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820" y="5084050"/>
                <a:ext cx="8659180" cy="830997"/>
              </a:xfrm>
              <a:prstGeom prst="rect">
                <a:avLst/>
              </a:prstGeom>
              <a:blipFill>
                <a:blip r:embed="rId4"/>
                <a:stretch>
                  <a:fillRect l="-1127" t="-5882" b="-14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57200" y="5931631"/>
            <a:ext cx="8659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r>
              <a:rPr lang="en-US" sz="2400" b="1" dirty="0" smtClean="0"/>
              <a:t>. </a:t>
            </a:r>
            <a:r>
              <a:rPr lang="ru-RU" sz="2400" b="1" dirty="0" smtClean="0"/>
              <a:t>А минимальное = 3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4748" y="205096"/>
            <a:ext cx="83640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Обозначим через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ДЕЛ(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«натуральное число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делится без остатка на натуральное число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Для какого наименьшего натурального числа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формула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(ДЕЛ(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15)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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¬ДЕЛ(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21))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(¬ДЕЛ(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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¬ДЕЛ(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15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</a:t>
            </a:r>
          </a:p>
          <a:p>
            <a:pPr algn="ctr"/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тождественно истинна (то есть принимает значение 1 при любом натуральном значении переменной х)?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56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914377"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Выдержка из кодификатора элементов содержания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707086" cy="4997450"/>
          </a:xfrm>
        </p:spPr>
        <p:txBody>
          <a:bodyPr rtlCol="0">
            <a:normAutofit fontScale="77500" lnSpcReduction="20000"/>
          </a:bodyPr>
          <a:lstStyle/>
          <a:p>
            <a:pPr marL="0" indent="0" defTabSz="914377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Знания о:</a:t>
            </a:r>
          </a:p>
          <a:p>
            <a:pPr marL="342891" indent="-342891" defTabSz="914377" eaLnBrk="1" fontAlgn="auto" hangingPunct="1">
              <a:spcAft>
                <a:spcPts val="0"/>
              </a:spcAft>
              <a:defRPr/>
            </a:pPr>
            <a:r>
              <a:rPr lang="ru-RU" dirty="0"/>
              <a:t>ф</a:t>
            </a:r>
            <a:r>
              <a:rPr lang="ru-RU" dirty="0" smtClean="0"/>
              <a:t>ормах мышления (понятии, суждении, умозаключении);</a:t>
            </a:r>
          </a:p>
          <a:p>
            <a:pPr marL="342891" indent="-342891" defTabSz="914377" eaLnBrk="1" fontAlgn="auto" hangingPunct="1">
              <a:spcAft>
                <a:spcPts val="0"/>
              </a:spcAft>
              <a:defRPr/>
            </a:pPr>
            <a:r>
              <a:rPr lang="ru-RU" dirty="0"/>
              <a:t>о</a:t>
            </a:r>
            <a:r>
              <a:rPr lang="ru-RU" dirty="0" smtClean="0"/>
              <a:t>сновных логических функциях;</a:t>
            </a:r>
          </a:p>
          <a:p>
            <a:pPr marL="342891" indent="-342891" defTabSz="914377"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законах логики;</a:t>
            </a:r>
          </a:p>
          <a:p>
            <a:pPr marL="342891" indent="-342891" defTabSz="914377" eaLnBrk="1" fontAlgn="auto" hangingPunct="1">
              <a:spcAft>
                <a:spcPts val="0"/>
              </a:spcAft>
              <a:defRPr/>
            </a:pPr>
            <a:r>
              <a:rPr lang="ru-RU" dirty="0"/>
              <a:t>м</a:t>
            </a:r>
            <a:r>
              <a:rPr lang="ru-RU" dirty="0" smtClean="0"/>
              <a:t>етодах решения логических уравнений </a:t>
            </a:r>
            <a:r>
              <a:rPr lang="ru-RU" dirty="0"/>
              <a:t>и </a:t>
            </a:r>
            <a:r>
              <a:rPr lang="ru-RU" dirty="0" smtClean="0"/>
              <a:t>систем </a:t>
            </a:r>
            <a:r>
              <a:rPr lang="ru-RU" dirty="0"/>
              <a:t>логических </a:t>
            </a:r>
            <a:r>
              <a:rPr lang="ru-RU" dirty="0" smtClean="0"/>
              <a:t>уравнений;</a:t>
            </a:r>
          </a:p>
          <a:p>
            <a:pPr marL="342891" indent="-342891" defTabSz="914377" eaLnBrk="1" fontAlgn="auto" hangingPunct="1">
              <a:spcAft>
                <a:spcPts val="0"/>
              </a:spcAft>
              <a:defRPr/>
            </a:pPr>
            <a:r>
              <a:rPr lang="ru-RU" dirty="0" smtClean="0"/>
              <a:t> базовых логических элементов компьютера (Сумматоре, триггере).</a:t>
            </a:r>
            <a:endParaRPr lang="ru-RU" dirty="0"/>
          </a:p>
          <a:p>
            <a:pPr marL="0" indent="0" defTabSz="914377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Умения</a:t>
            </a:r>
          </a:p>
          <a:p>
            <a:pPr marL="342891" indent="-342891" defTabSz="914377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построить диаграммы </a:t>
            </a:r>
            <a:r>
              <a:rPr lang="ru-RU" dirty="0"/>
              <a:t>Эйлера-Венна. </a:t>
            </a:r>
            <a:endParaRPr lang="ru-RU" dirty="0" smtClean="0"/>
          </a:p>
          <a:p>
            <a:pPr marL="342891" indent="-342891" defTabSz="914377" eaLnBrk="1" fontAlgn="auto" hangingPunct="1">
              <a:spcAft>
                <a:spcPts val="0"/>
              </a:spcAft>
              <a:defRPr/>
            </a:pPr>
            <a:r>
              <a:rPr lang="ru-RU" dirty="0"/>
              <a:t>п</a:t>
            </a:r>
            <a:r>
              <a:rPr lang="ru-RU" dirty="0" smtClean="0"/>
              <a:t>остроить таблицы </a:t>
            </a:r>
            <a:r>
              <a:rPr lang="ru-RU" dirty="0"/>
              <a:t>истинности для сложных высказываний. </a:t>
            </a:r>
            <a:endParaRPr lang="ru-RU" dirty="0" smtClean="0"/>
          </a:p>
          <a:p>
            <a:pPr marL="342891" indent="-342891" defTabSz="914377" eaLnBrk="1" fontAlgn="auto" hangingPunct="1">
              <a:spcAft>
                <a:spcPts val="0"/>
              </a:spcAft>
              <a:defRPr/>
            </a:pPr>
            <a:r>
              <a:rPr lang="ru-RU" dirty="0"/>
              <a:t>с</a:t>
            </a:r>
            <a:r>
              <a:rPr lang="ru-RU" dirty="0" smtClean="0"/>
              <a:t>троить и преобразовывать логические выражения. </a:t>
            </a:r>
          </a:p>
          <a:p>
            <a:pPr marL="342891" indent="-342891" defTabSz="914377" eaLnBrk="1" fontAlgn="auto" hangingPunct="1">
              <a:spcAft>
                <a:spcPts val="0"/>
              </a:spcAft>
              <a:defRPr/>
            </a:pPr>
            <a:r>
              <a:rPr lang="ru-RU" dirty="0"/>
              <a:t>а</a:t>
            </a:r>
            <a:r>
              <a:rPr lang="ru-RU" dirty="0" smtClean="0"/>
              <a:t>нализировать схемы, построенные с использованием базовых логических элементов компьютера и строить для них таблицы истинности.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89" y="1985814"/>
            <a:ext cx="7432766" cy="1362075"/>
          </a:xfrm>
        </p:spPr>
        <p:txBody>
          <a:bodyPr>
            <a:noAutofit/>
          </a:bodyPr>
          <a:lstStyle/>
          <a:p>
            <a:r>
              <a:rPr lang="ru-RU" sz="4400" dirty="0" smtClean="0"/>
              <a:t>Решение заданий №18 с неравенствами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100446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 rtlCol="0">
            <a:noAutofit/>
          </a:bodyPr>
          <a:lstStyle/>
          <a:p>
            <a:pPr defTabSz="914377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Рекомендуемая схема №2 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выполнения задания №18 КИМ ГИА-11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70236300"/>
              </p:ext>
            </p:extLst>
          </p:nvPr>
        </p:nvGraphicFramePr>
        <p:xfrm>
          <a:off x="299266" y="2214155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1727" y="1216912"/>
            <a:ext cx="90022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Основная идея: </a:t>
            </a:r>
            <a:r>
              <a:rPr lang="ru-RU" dirty="0" smtClean="0"/>
              <a:t>находим значения </a:t>
            </a:r>
            <a:r>
              <a:rPr lang="en-US" dirty="0" smtClean="0"/>
              <a:t>X </a:t>
            </a:r>
            <a:r>
              <a:rPr lang="ru-RU" dirty="0" smtClean="0"/>
              <a:t>и </a:t>
            </a:r>
            <a:r>
              <a:rPr lang="en-US" dirty="0" smtClean="0"/>
              <a:t>Y, </a:t>
            </a:r>
            <a:r>
              <a:rPr lang="ru-RU" dirty="0" smtClean="0"/>
              <a:t> при которых высказывания приобретают </a:t>
            </a:r>
          </a:p>
          <a:p>
            <a:r>
              <a:rPr lang="ru-RU" dirty="0" smtClean="0"/>
              <a:t>«ненужные» значения. Затем подбираем значение А, при котором общее высказывание </a:t>
            </a:r>
          </a:p>
          <a:p>
            <a:r>
              <a:rPr lang="ru-RU" dirty="0" smtClean="0"/>
              <a:t>становится правильным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57200" y="120650"/>
            <a:ext cx="8229600" cy="10779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43691" y="1307832"/>
            <a:ext cx="79683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US" sz="2400" dirty="0"/>
              <a:t>1. </a:t>
            </a:r>
            <a:r>
              <a:rPr lang="ru-RU" sz="2400" dirty="0"/>
              <a:t>Определим предельные значения </a:t>
            </a:r>
            <a:r>
              <a:rPr lang="en-US" sz="2400" dirty="0"/>
              <a:t>X </a:t>
            </a:r>
            <a:r>
              <a:rPr lang="ru-RU" sz="2400" dirty="0"/>
              <a:t>и </a:t>
            </a:r>
            <a:r>
              <a:rPr lang="en-US" sz="2400" dirty="0"/>
              <a:t>Y </a:t>
            </a:r>
            <a:r>
              <a:rPr lang="ru-RU" sz="2400" dirty="0"/>
              <a:t>при которых выражение обращается в «0» (становится ложным).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20650"/>
            <a:ext cx="8229600" cy="1115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Укажите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наименьшее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целое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значение 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при котором выражение </a:t>
            </a:r>
          </a:p>
          <a:p>
            <a:pPr algn="ctr">
              <a:spcBef>
                <a:spcPts val="1200"/>
              </a:spcBef>
              <a:spcAft>
                <a:spcPts val="300"/>
              </a:spcAft>
            </a:pPr>
            <a:r>
              <a:rPr lang="ru-RU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b="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ru-RU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ru-RU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7) ∨ (2</a:t>
            </a:r>
            <a:r>
              <a:rPr lang="ru-RU" b="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ru-RU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&lt; </a:t>
            </a:r>
            <a:r>
              <a:rPr lang="en-US" b="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r>
              <a:rPr lang="ru-RU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∨ (</a:t>
            </a:r>
            <a:r>
              <a:rPr lang="en-US" b="0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xy</a:t>
            </a:r>
            <a:r>
              <a:rPr lang="en-US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 </a:t>
            </a:r>
            <a:r>
              <a:rPr lang="ru-RU" b="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ru-RU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b="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истинно для любых целых положительных значений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511601" y="2514600"/>
                <a:ext cx="2355517" cy="12311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4000" b="0" dirty="0" smtClean="0"/>
                  <a:t>(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4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≥7)</m:t>
                    </m:r>
                  </m:oMath>
                </a14:m>
                <a:r>
                  <a:rPr lang="en-US" sz="4000" dirty="0" smtClean="0"/>
                  <a:t> = 0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4000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sz="40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4000" b="1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6</a:t>
                </a:r>
                <a:endParaRPr lang="ru-RU" sz="4000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601" y="2514600"/>
                <a:ext cx="2355517" cy="1231106"/>
              </a:xfrm>
              <a:prstGeom prst="rect">
                <a:avLst/>
              </a:prstGeom>
              <a:blipFill>
                <a:blip r:embed="rId2"/>
                <a:stretch>
                  <a:fillRect l="-12435" t="-12935" r="-12694" b="-243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TextBox 9"/>
              <p:cNvSpPr txBox="1"/>
              <p:nvPr/>
            </p:nvSpPr>
            <p:spPr>
              <a:xfrm>
                <a:off x="3608025" y="2514600"/>
                <a:ext cx="3521412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4000" b="1" dirty="0" smtClean="0">
                    <a:ea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4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4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sz="4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4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𝒚</m:t>
                    </m:r>
                    <m:r>
                      <a:rPr lang="en-US" sz="4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r>
                      <a:rPr lang="en-US" sz="4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4000" b="1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025" y="2514600"/>
                <a:ext cx="3521412" cy="615553"/>
              </a:xfrm>
              <a:prstGeom prst="rect">
                <a:avLst/>
              </a:prstGeom>
              <a:blipFill>
                <a:blip r:embed="rId3"/>
                <a:stretch>
                  <a:fillRect l="-8304" t="-25000" b="-51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3866778" y="3217782"/>
                <a:ext cx="2853345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4000" b="0" dirty="0" smtClean="0"/>
                  <a:t>(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12</m:t>
                    </m:r>
                    <m:r>
                      <a:rPr lang="en-US" sz="4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4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US" sz="4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)=0</m:t>
                    </m:r>
                  </m:oMath>
                </a14:m>
                <a:endParaRPr lang="ru-RU" sz="40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6778" y="3217782"/>
                <a:ext cx="2853345" cy="615553"/>
              </a:xfrm>
              <a:prstGeom prst="rect">
                <a:avLst/>
              </a:prstGeom>
              <a:blipFill>
                <a:blip r:embed="rId4"/>
                <a:stretch>
                  <a:fillRect l="-10684" t="-25743" b="-485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1" name="TextBox 10"/>
              <p:cNvSpPr txBox="1"/>
              <p:nvPr/>
            </p:nvSpPr>
            <p:spPr>
              <a:xfrm>
                <a:off x="4450078" y="3920964"/>
                <a:ext cx="1702004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𝟏𝟐</m:t>
                      </m:r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0078" y="3920964"/>
                <a:ext cx="1702004" cy="61555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93573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57200" y="120650"/>
            <a:ext cx="8229600" cy="10779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204786" y="2507638"/>
            <a:ext cx="8482014" cy="123339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ru-RU" sz="3600" b="1" i="1" dirty="0" smtClean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ru-RU" b="1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sp>
        <p:nvSpPr>
          <p:cNvPr id="10" name="Объект 8"/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2"/>
          </p:nvPr>
        </p:nvSpPr>
        <p:spPr>
          <a:xfrm>
            <a:off x="357186" y="2660038"/>
            <a:ext cx="8482014" cy="1233395"/>
          </a:xfrm>
          <a:blipFill>
            <a:blip r:embed="rId2"/>
            <a:stretch>
              <a:fillRect b="-71921"/>
            </a:stretch>
          </a:blipFill>
        </p:spPr>
        <p:txBody>
          <a:bodyPr/>
          <a:lstStyle/>
          <a:p>
            <a:pPr>
              <a:buNone/>
            </a:pPr>
            <a:r>
              <a:rPr lang="ru-RU" dirty="0">
                <a:noFill/>
              </a:rPr>
              <a:t> 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88924" y="1307832"/>
            <a:ext cx="7875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US" sz="2400" dirty="0"/>
              <a:t>2. </a:t>
            </a:r>
            <a:r>
              <a:rPr lang="ru-RU" sz="2400" dirty="0"/>
              <a:t>Подставим найденные значения </a:t>
            </a:r>
            <a:r>
              <a:rPr lang="en-US" sz="2400" dirty="0"/>
              <a:t>X </a:t>
            </a:r>
            <a:r>
              <a:rPr lang="ru-RU" sz="2400" dirty="0"/>
              <a:t>и </a:t>
            </a:r>
            <a:r>
              <a:rPr lang="en-US" sz="2400" dirty="0"/>
              <a:t>Y</a:t>
            </a:r>
            <a:r>
              <a:rPr lang="ru-RU" sz="2400" dirty="0"/>
              <a:t> в высказывание, содержащее неизвестный параметр </a:t>
            </a:r>
            <a:r>
              <a:rPr lang="ru-RU" sz="2400" dirty="0" smtClean="0"/>
              <a:t>А</a:t>
            </a:r>
            <a:r>
              <a:rPr lang="ru-RU" sz="2400" dirty="0"/>
              <a:t> и определим наибольшее значение, при котором выражение ложно.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8925" y="4882384"/>
            <a:ext cx="7836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Высказывание </a:t>
            </a:r>
            <a:r>
              <a:rPr lang="ru-RU" sz="2400" b="1" dirty="0" smtClean="0"/>
              <a:t>(</a:t>
            </a:r>
            <a:r>
              <a:rPr lang="ru-RU" sz="2400" b="1" i="1" dirty="0" smtClean="0"/>
              <a:t>х</a:t>
            </a:r>
            <a:r>
              <a:rPr lang="ru-RU" sz="2400" b="1" i="1" dirty="0" smtClean="0">
                <a:sym typeface="Symbol" panose="05050102010706020507" pitchFamily="18" charset="2"/>
              </a:rPr>
              <a:t></a:t>
            </a:r>
            <a:r>
              <a:rPr lang="en-US" sz="2400" b="1" i="1" dirty="0" smtClean="0"/>
              <a:t> y &lt; A) </a:t>
            </a:r>
            <a:r>
              <a:rPr lang="ru-RU" sz="2400" dirty="0" smtClean="0"/>
              <a:t>должно быть истинным, поэтому </a:t>
            </a:r>
            <a:r>
              <a:rPr lang="ru-RU" sz="2400" b="1" i="1" dirty="0" smtClean="0"/>
              <a:t>А</a:t>
            </a:r>
            <a:r>
              <a:rPr lang="ru-RU" sz="2400" b="1" dirty="0" smtClean="0"/>
              <a:t>=</a:t>
            </a:r>
            <a:r>
              <a:rPr lang="en-US" sz="2400" b="1" dirty="0" smtClean="0"/>
              <a:t>73</a:t>
            </a:r>
            <a:r>
              <a:rPr lang="ru-RU" sz="2400" b="1" dirty="0" smtClean="0"/>
              <a:t>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" y="120650"/>
            <a:ext cx="8229600" cy="1115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Укажите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наименьшее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целое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значение 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при котором выражение </a:t>
            </a:r>
          </a:p>
          <a:p>
            <a:pPr algn="ctr">
              <a:spcBef>
                <a:spcPts val="1200"/>
              </a:spcBef>
              <a:spcAft>
                <a:spcPts val="300"/>
              </a:spcAft>
            </a:pPr>
            <a:r>
              <a:rPr lang="ru-RU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b="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ru-RU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ru-RU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7) ∨ (2</a:t>
            </a:r>
            <a:r>
              <a:rPr lang="ru-RU" b="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ru-RU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&lt; </a:t>
            </a:r>
            <a:r>
              <a:rPr lang="en-US" b="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r>
              <a:rPr lang="ru-RU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∨ (</a:t>
            </a:r>
            <a:r>
              <a:rPr lang="en-US" b="0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xy</a:t>
            </a:r>
            <a:r>
              <a:rPr lang="en-US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 </a:t>
            </a:r>
            <a:r>
              <a:rPr lang="ru-RU" b="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ru-RU" b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b="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истинно для любых целых положительных значений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050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06525"/>
            <a:ext cx="9144000" cy="138588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400" dirty="0" smtClean="0"/>
              <a:t>1. </a:t>
            </a:r>
            <a:r>
              <a:rPr lang="ru-RU" sz="2400" dirty="0" smtClean="0"/>
              <a:t>Определим предельные значения </a:t>
            </a:r>
            <a:r>
              <a:rPr lang="en-US" sz="2400" dirty="0" smtClean="0"/>
              <a:t>X </a:t>
            </a:r>
            <a:r>
              <a:rPr lang="ru-RU" sz="2400" dirty="0" smtClean="0"/>
              <a:t>и </a:t>
            </a:r>
            <a:r>
              <a:rPr lang="en-US" sz="2400" dirty="0" smtClean="0"/>
              <a:t>Y </a:t>
            </a:r>
            <a:r>
              <a:rPr lang="ru-RU" sz="2400" dirty="0" smtClean="0"/>
              <a:t>при которых выражение обращается в «0» (становится ложным). Составляем и решаем систему уравнений.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120650"/>
            <a:ext cx="8229600" cy="10779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156" name="Прямоугольник 3"/>
          <p:cNvSpPr>
            <a:spLocks noChangeArrowheads="1"/>
          </p:cNvSpPr>
          <p:nvPr/>
        </p:nvSpPr>
        <p:spPr bwMode="auto">
          <a:xfrm>
            <a:off x="457200" y="36513"/>
            <a:ext cx="8229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000" i="1">
                <a:ea typeface="Calibri" panose="020F0502020204030204" pitchFamily="34" charset="0"/>
                <a:cs typeface="Times New Roman" panose="02020603050405020304" pitchFamily="18" charset="0"/>
              </a:rPr>
              <a:t> Укажите наименьшее целое значение А, при котором выражение</a:t>
            </a:r>
            <a:endParaRPr lang="ru-RU" altLang="ru-RU" sz="2000" b="1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altLang="ru-RU" sz="2000" i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 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+ 3</a:t>
            </a:r>
            <a:r>
              <a:rPr lang="ru-RU" altLang="ru-RU" sz="2000" i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&lt; </a:t>
            </a:r>
            <a:r>
              <a:rPr lang="ru-RU" altLang="ru-RU" sz="2000" i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altLang="ru-RU" sz="2000"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∨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(2</a:t>
            </a:r>
            <a:r>
              <a:rPr lang="ru-RU" altLang="ru-RU" sz="2000" i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 +x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&gt; 50) </a:t>
            </a:r>
            <a:r>
              <a:rPr lang="ru-RU" altLang="ru-RU" sz="2000"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∨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(4</a:t>
            </a:r>
            <a:r>
              <a:rPr lang="ru-RU" altLang="ru-RU" sz="2000" i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</a:t>
            </a:r>
            <a:r>
              <a:rPr lang="ru-RU" altLang="ru-RU" sz="2000" i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x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 4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0)</a:t>
            </a:r>
            <a:endParaRPr lang="ru-RU" altLang="ru-RU" sz="2000" b="1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000">
                <a:ea typeface="Calibri" panose="020F0502020204030204" pitchFamily="34" charset="0"/>
                <a:cs typeface="Times New Roman" panose="02020603050405020304" pitchFamily="18" charset="0"/>
              </a:rPr>
              <a:t>истинно для любых целых положительных значений </a:t>
            </a:r>
            <a:r>
              <a:rPr lang="ru-RU" altLang="ru-RU" sz="2000" i="1">
                <a:latin typeface="Times New Roman" panose="02020603050405020304" pitchFamily="18" charset="0"/>
                <a:cs typeface="Calibri" panose="020F0502020204030204" pitchFamily="34" charset="0"/>
              </a:rPr>
              <a:t>x</a:t>
            </a:r>
            <a:r>
              <a:rPr lang="ru-RU" altLang="ru-RU" sz="2000">
                <a:cs typeface="Calibri" panose="020F0502020204030204" pitchFamily="34" charset="0"/>
              </a:rPr>
              <a:t> и </a:t>
            </a:r>
            <a:r>
              <a:rPr lang="ru-RU" altLang="ru-RU" sz="2000" i="1">
                <a:latin typeface="Times New Roman" panose="02020603050405020304" pitchFamily="18" charset="0"/>
                <a:cs typeface="Calibri" panose="020F0502020204030204" pitchFamily="34" charset="0"/>
              </a:rPr>
              <a:t>y</a:t>
            </a:r>
            <a:r>
              <a:rPr lang="ru-RU" altLang="ru-RU" sz="2000">
                <a:cs typeface="Calibri" panose="020F0502020204030204" pitchFamily="34" charset="0"/>
              </a:rPr>
              <a:t>.</a:t>
            </a:r>
            <a:endParaRPr lang="ru-RU" altLang="ru-RU" sz="2000" b="1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916369"/>
            <a:ext cx="3440874" cy="10581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159162"/>
            <a:ext cx="2539843" cy="9938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b="25939"/>
          <a:stretch/>
        </p:blipFill>
        <p:spPr>
          <a:xfrm>
            <a:off x="5731027" y="2916369"/>
            <a:ext cx="2276503" cy="19168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56820" y="4891403"/>
            <a:ext cx="21507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x=50-30</a:t>
            </a:r>
          </a:p>
          <a:p>
            <a:pPr algn="ctr"/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=20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06525"/>
            <a:ext cx="8138160" cy="1385888"/>
          </a:xfrm>
        </p:spPr>
        <p:txBody>
          <a:bodyPr>
            <a:normAutofit fontScale="92500"/>
          </a:bodyPr>
          <a:lstStyle/>
          <a:p>
            <a:pPr marL="0" indent="0">
              <a:buNone/>
              <a:defRPr/>
            </a:pPr>
            <a:r>
              <a:rPr lang="en-US" sz="2400" dirty="0" smtClean="0"/>
              <a:t>2. </a:t>
            </a:r>
            <a:r>
              <a:rPr lang="ru-RU" sz="2400" dirty="0" smtClean="0"/>
              <a:t>Подставим найденные значения </a:t>
            </a:r>
            <a:r>
              <a:rPr lang="en-US" sz="2400" dirty="0" smtClean="0"/>
              <a:t>X </a:t>
            </a:r>
            <a:r>
              <a:rPr lang="ru-RU" sz="2400" dirty="0" smtClean="0"/>
              <a:t>и </a:t>
            </a:r>
            <a:r>
              <a:rPr lang="en-US" sz="2400" dirty="0" smtClean="0"/>
              <a:t>Y</a:t>
            </a:r>
            <a:r>
              <a:rPr lang="ru-RU" sz="2400" dirty="0" smtClean="0"/>
              <a:t> в высказывание, содержащее неизвестный параметр А</a:t>
            </a:r>
            <a:r>
              <a:rPr lang="en-US" sz="2400" dirty="0" smtClean="0"/>
              <a:t> </a:t>
            </a:r>
            <a:r>
              <a:rPr lang="ru-RU" sz="2400" dirty="0" smtClean="0"/>
              <a:t>и определим наибольшее значение, при котором выражение ложно. 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120650"/>
            <a:ext cx="8229600" cy="10779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156" name="Прямоугольник 3"/>
          <p:cNvSpPr>
            <a:spLocks noChangeArrowheads="1"/>
          </p:cNvSpPr>
          <p:nvPr/>
        </p:nvSpPr>
        <p:spPr bwMode="auto">
          <a:xfrm>
            <a:off x="457200" y="36513"/>
            <a:ext cx="8229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000" i="1">
                <a:ea typeface="Calibri" panose="020F0502020204030204" pitchFamily="34" charset="0"/>
                <a:cs typeface="Times New Roman" panose="02020603050405020304" pitchFamily="18" charset="0"/>
              </a:rPr>
              <a:t> Укажите наименьшее целое значение А, при котором выражение</a:t>
            </a:r>
            <a:endParaRPr lang="ru-RU" altLang="ru-RU" sz="2000" b="1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altLang="ru-RU" sz="2000" i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 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+ 3</a:t>
            </a:r>
            <a:r>
              <a:rPr lang="ru-RU" altLang="ru-RU" sz="2000" i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&lt; </a:t>
            </a:r>
            <a:r>
              <a:rPr lang="ru-RU" altLang="ru-RU" sz="2000" i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altLang="ru-RU" sz="2000"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∨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(2</a:t>
            </a:r>
            <a:r>
              <a:rPr lang="ru-RU" altLang="ru-RU" sz="2000" i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 +x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&gt; 50) </a:t>
            </a:r>
            <a:r>
              <a:rPr lang="ru-RU" altLang="ru-RU" sz="2000"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∨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(4</a:t>
            </a:r>
            <a:r>
              <a:rPr lang="ru-RU" altLang="ru-RU" sz="2000" i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</a:t>
            </a:r>
            <a:r>
              <a:rPr lang="ru-RU" altLang="ru-RU" sz="2000" i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x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 4</a:t>
            </a:r>
            <a:r>
              <a:rPr lang="ru-RU" altLang="ru-RU" sz="2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0)</a:t>
            </a:r>
            <a:endParaRPr lang="ru-RU" altLang="ru-RU" sz="2000" b="1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000">
                <a:ea typeface="Calibri" panose="020F0502020204030204" pitchFamily="34" charset="0"/>
                <a:cs typeface="Times New Roman" panose="02020603050405020304" pitchFamily="18" charset="0"/>
              </a:rPr>
              <a:t>истинно для любых целых положительных значений </a:t>
            </a:r>
            <a:r>
              <a:rPr lang="ru-RU" altLang="ru-RU" sz="2000" i="1">
                <a:latin typeface="Times New Roman" panose="02020603050405020304" pitchFamily="18" charset="0"/>
                <a:cs typeface="Calibri" panose="020F0502020204030204" pitchFamily="34" charset="0"/>
              </a:rPr>
              <a:t>x</a:t>
            </a:r>
            <a:r>
              <a:rPr lang="ru-RU" altLang="ru-RU" sz="2000">
                <a:cs typeface="Calibri" panose="020F0502020204030204" pitchFamily="34" charset="0"/>
              </a:rPr>
              <a:t> и </a:t>
            </a:r>
            <a:r>
              <a:rPr lang="ru-RU" altLang="ru-RU" sz="2000" i="1">
                <a:latin typeface="Times New Roman" panose="02020603050405020304" pitchFamily="18" charset="0"/>
                <a:cs typeface="Calibri" panose="020F0502020204030204" pitchFamily="34" charset="0"/>
              </a:rPr>
              <a:t>y</a:t>
            </a:r>
            <a:r>
              <a:rPr lang="ru-RU" altLang="ru-RU" sz="2000">
                <a:cs typeface="Calibri" panose="020F0502020204030204" pitchFamily="34" charset="0"/>
              </a:rPr>
              <a:t>.</a:t>
            </a:r>
            <a:endParaRPr lang="ru-RU" altLang="ru-RU" sz="2000" b="1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extBox 1"/>
              <p:cNvSpPr txBox="1"/>
              <p:nvPr/>
            </p:nvSpPr>
            <p:spPr>
              <a:xfrm>
                <a:off x="3039960" y="2744109"/>
                <a:ext cx="309020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 smtClean="0">
                          <a:latin typeface="Cambria Math" panose="02040503050406030204" pitchFamily="18" charset="0"/>
                        </a:rPr>
                        <m:t>𝟏𝟓</m:t>
                      </m:r>
                      <m:r>
                        <a:rPr lang="ru-RU" sz="32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32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ru-RU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ru-RU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𝟐𝟎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ru-RU" sz="3200" b="1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9960" y="2744109"/>
                <a:ext cx="3090205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7" name="TextBox 16"/>
              <p:cNvSpPr txBox="1"/>
              <p:nvPr/>
            </p:nvSpPr>
            <p:spPr>
              <a:xfrm>
                <a:off x="3927733" y="3406275"/>
                <a:ext cx="139018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latin typeface="Cambria Math" panose="02040503050406030204" pitchFamily="18" charset="0"/>
                        </a:rPr>
                        <m:t>𝟕𝟓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ru-RU" sz="3200" b="1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7733" y="3406275"/>
                <a:ext cx="1390189" cy="4924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TextBox 17"/>
              <p:cNvSpPr txBox="1"/>
              <p:nvPr/>
            </p:nvSpPr>
            <p:spPr>
              <a:xfrm>
                <a:off x="3929337" y="4068441"/>
                <a:ext cx="138858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𝟕𝟔</m:t>
                      </m:r>
                    </m:oMath>
                  </m:oMathPara>
                </a14:m>
                <a:endParaRPr lang="ru-RU" sz="3200" b="1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9337" y="4068441"/>
                <a:ext cx="1388585" cy="4924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Прямоугольник 18"/>
          <p:cNvSpPr/>
          <p:nvPr/>
        </p:nvSpPr>
        <p:spPr>
          <a:xfrm>
            <a:off x="288925" y="4882384"/>
            <a:ext cx="77186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Высказывание </a:t>
            </a:r>
            <a:r>
              <a:rPr lang="ru-RU" sz="2400" b="1" dirty="0" smtClean="0"/>
              <a:t>(</a:t>
            </a:r>
            <a:r>
              <a:rPr lang="en-US" sz="2400" b="1" i="1" dirty="0" smtClean="0"/>
              <a:t> y+3x &lt; A) </a:t>
            </a:r>
            <a:r>
              <a:rPr lang="ru-RU" sz="2400" dirty="0" smtClean="0"/>
              <a:t>должно быть истинным, поэтому </a:t>
            </a:r>
            <a:r>
              <a:rPr lang="ru-RU" sz="2400" b="1" i="1" dirty="0" smtClean="0"/>
              <a:t>А</a:t>
            </a:r>
            <a:r>
              <a:rPr lang="ru-RU" sz="2400" b="1" dirty="0" smtClean="0"/>
              <a:t>=</a:t>
            </a:r>
            <a:r>
              <a:rPr lang="en-US" sz="2400" b="1" dirty="0" smtClean="0"/>
              <a:t>76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83193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06525"/>
            <a:ext cx="9144000" cy="95785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400" dirty="0" smtClean="0"/>
              <a:t>1. </a:t>
            </a:r>
            <a:r>
              <a:rPr lang="ru-RU" sz="2400" dirty="0" smtClean="0"/>
              <a:t>Определим предельные значения </a:t>
            </a:r>
            <a:r>
              <a:rPr lang="en-US" sz="2400" dirty="0" smtClean="0"/>
              <a:t>X </a:t>
            </a:r>
            <a:r>
              <a:rPr lang="ru-RU" sz="2400" dirty="0" smtClean="0"/>
              <a:t>и </a:t>
            </a:r>
            <a:r>
              <a:rPr lang="en-US" sz="2400" dirty="0" smtClean="0"/>
              <a:t>Y </a:t>
            </a:r>
            <a:r>
              <a:rPr lang="ru-RU" sz="2400" dirty="0" smtClean="0"/>
              <a:t>при которых выражение обращается в «</a:t>
            </a:r>
            <a:r>
              <a:rPr lang="en-US" sz="2400" dirty="0" smtClean="0"/>
              <a:t>1</a:t>
            </a:r>
            <a:r>
              <a:rPr lang="ru-RU" sz="2400" dirty="0" smtClean="0"/>
              <a:t>» (становится истинным).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120650"/>
            <a:ext cx="8229600" cy="10779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156" name="Прямоугольник 3"/>
          <p:cNvSpPr>
            <a:spLocks noChangeArrowheads="1"/>
          </p:cNvSpPr>
          <p:nvPr/>
        </p:nvSpPr>
        <p:spPr bwMode="auto">
          <a:xfrm>
            <a:off x="457200" y="36513"/>
            <a:ext cx="82296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/>
            <a:r>
              <a:rPr lang="ru-RU" alt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существует целых значений А, при которых формула</a:t>
            </a:r>
          </a:p>
          <a:p>
            <a:pPr algn="ctr"/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(</a:t>
            </a:r>
            <a:r>
              <a:rPr lang="x-none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∧ (</a:t>
            </a:r>
            <a:r>
              <a:rPr lang="x-none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⋅</a:t>
            </a:r>
            <a:r>
              <a:rPr lang="x-none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≤ </a:t>
            </a:r>
            <a:r>
              <a:rPr lang="x-none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)) ∨ ((</a:t>
            </a:r>
            <a:r>
              <a:rPr lang="x-none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⋅</a:t>
            </a:r>
            <a:r>
              <a:rPr lang="x-none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≥ </a:t>
            </a:r>
            <a:r>
              <a:rPr lang="x-none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∧ (</a:t>
            </a:r>
            <a:r>
              <a:rPr lang="x-none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тождественно ложна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(то есть принимает значение 0 при любых целых неотрицательных значениях переменных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extBox 1"/>
              <p:cNvSpPr txBox="1"/>
              <p:nvPr/>
            </p:nvSpPr>
            <p:spPr>
              <a:xfrm>
                <a:off x="596524" y="2439772"/>
                <a:ext cx="163897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&gt;6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524" y="2439772"/>
                <a:ext cx="1638975" cy="369332"/>
              </a:xfrm>
              <a:prstGeom prst="rect">
                <a:avLst/>
              </a:prstGeom>
              <a:blipFill>
                <a:blip r:embed="rId2"/>
                <a:stretch>
                  <a:fillRect r="-3717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1141899" y="2884500"/>
                <a:ext cx="54822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7</a:t>
                </a:r>
                <a:endParaRPr lang="ru-RU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1899" y="2884500"/>
                <a:ext cx="548227" cy="369332"/>
              </a:xfrm>
              <a:prstGeom prst="rect">
                <a:avLst/>
              </a:prstGeom>
              <a:blipFill>
                <a:blip r:embed="rId3"/>
                <a:stretch>
                  <a:fillRect l="-33333" t="-24590" r="-33333" b="-491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Box 7"/>
              <p:cNvSpPr txBox="1"/>
              <p:nvPr/>
            </p:nvSpPr>
            <p:spPr>
              <a:xfrm>
                <a:off x="4572000" y="2439772"/>
                <a:ext cx="164295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&lt;5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439772"/>
                <a:ext cx="1642950" cy="369332"/>
              </a:xfrm>
              <a:prstGeom prst="rect">
                <a:avLst/>
              </a:prstGeom>
              <a:blipFill>
                <a:blip r:embed="rId4"/>
                <a:stretch>
                  <a:fillRect r="-3704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5119361" y="2884500"/>
                <a:ext cx="55463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y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ru-RU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4</a:t>
                </a:r>
                <a:endParaRPr lang="ru-RU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9361" y="2884500"/>
                <a:ext cx="554639" cy="369332"/>
              </a:xfrm>
              <a:prstGeom prst="rect">
                <a:avLst/>
              </a:prstGeom>
              <a:blipFill>
                <a:blip r:embed="rId5"/>
                <a:stretch>
                  <a:fillRect l="-34066" t="-24590" r="-31868" b="-491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Объект 2"/>
          <p:cNvSpPr txBox="1">
            <a:spLocks/>
          </p:cNvSpPr>
          <p:nvPr/>
        </p:nvSpPr>
        <p:spPr bwMode="auto">
          <a:xfrm>
            <a:off x="52253" y="3382069"/>
            <a:ext cx="86868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defTabSz="9128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defTabSz="9128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7013" algn="l" defTabSz="9128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9128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9128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400" dirty="0" smtClean="0"/>
              <a:t>2. </a:t>
            </a:r>
            <a:r>
              <a:rPr lang="ru-RU" sz="2400" dirty="0" smtClean="0"/>
              <a:t>Подставим найденные значения </a:t>
            </a:r>
            <a:r>
              <a:rPr lang="en-US" sz="2400" dirty="0" smtClean="0"/>
              <a:t>X </a:t>
            </a:r>
            <a:r>
              <a:rPr lang="ru-RU" sz="2400" dirty="0" smtClean="0"/>
              <a:t>и </a:t>
            </a:r>
            <a:r>
              <a:rPr lang="en-US" sz="2400" dirty="0" smtClean="0"/>
              <a:t>Y</a:t>
            </a:r>
            <a:r>
              <a:rPr lang="ru-RU" sz="2400" dirty="0" smtClean="0"/>
              <a:t> в высказывание, содержащее неизвестный параметр А</a:t>
            </a:r>
            <a:r>
              <a:rPr lang="en-US" sz="2400" dirty="0" smtClean="0"/>
              <a:t> </a:t>
            </a:r>
            <a:r>
              <a:rPr lang="ru-RU" sz="2400" dirty="0" smtClean="0"/>
              <a:t>и определим наибольшее значение, при котором выражение ложно. 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ru-RU" sz="24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596524" y="4896194"/>
                <a:ext cx="115935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800" b="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524" y="4896194"/>
                <a:ext cx="1159356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1" name="TextBox 10"/>
              <p:cNvSpPr txBox="1"/>
              <p:nvPr/>
            </p:nvSpPr>
            <p:spPr>
              <a:xfrm>
                <a:off x="596523" y="5340922"/>
                <a:ext cx="114768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800" b="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523" y="5340922"/>
                <a:ext cx="1147686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TextBox 11"/>
              <p:cNvSpPr txBox="1"/>
              <p:nvPr/>
            </p:nvSpPr>
            <p:spPr>
              <a:xfrm>
                <a:off x="596522" y="5785650"/>
                <a:ext cx="117929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800" b="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522" y="5785650"/>
                <a:ext cx="1179297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TextBox 12"/>
              <p:cNvSpPr txBox="1"/>
              <p:nvPr/>
            </p:nvSpPr>
            <p:spPr>
              <a:xfrm>
                <a:off x="4889850" y="4891238"/>
                <a:ext cx="116685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800" b="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9850" y="4891238"/>
                <a:ext cx="1166858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TextBox 13"/>
              <p:cNvSpPr txBox="1"/>
              <p:nvPr/>
            </p:nvSpPr>
            <p:spPr>
              <a:xfrm>
                <a:off x="4889849" y="5335966"/>
                <a:ext cx="114768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800" b="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9849" y="5335966"/>
                <a:ext cx="1147686" cy="43088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TextBox 14"/>
              <p:cNvSpPr txBox="1"/>
              <p:nvPr/>
            </p:nvSpPr>
            <p:spPr>
              <a:xfrm>
                <a:off x="4889848" y="5780694"/>
                <a:ext cx="117929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800" b="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9848" y="5780694"/>
                <a:ext cx="1179297" cy="43088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46194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8448"/>
            <a:ext cx="7654834" cy="814161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ru-RU" sz="2400" dirty="0"/>
              <a:t>3</a:t>
            </a:r>
            <a:r>
              <a:rPr lang="en-US" sz="2400" dirty="0" smtClean="0"/>
              <a:t>. </a:t>
            </a:r>
            <a:r>
              <a:rPr lang="ru-RU" sz="2400" dirty="0" smtClean="0"/>
              <a:t>Определим количество целых значений А, при которых выражение ложно: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120650"/>
            <a:ext cx="8229600" cy="12858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156" name="Прямоугольник 3"/>
          <p:cNvSpPr>
            <a:spLocks noChangeArrowheads="1"/>
          </p:cNvSpPr>
          <p:nvPr/>
        </p:nvSpPr>
        <p:spPr bwMode="auto">
          <a:xfrm>
            <a:off x="457200" y="36513"/>
            <a:ext cx="82296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/>
            <a:r>
              <a:rPr lang="ru-RU" altLang="ru-RU" sz="2000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существует целых значений А, при которых формула</a:t>
            </a:r>
          </a:p>
          <a:p>
            <a:pPr algn="ctr"/>
            <a:r>
              <a:rPr lang="x-none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(</a:t>
            </a:r>
            <a:r>
              <a:rPr lang="x-none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x-none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&gt;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x-none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∧ (</a:t>
            </a:r>
            <a:r>
              <a:rPr lang="x-none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x-none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⋅</a:t>
            </a:r>
            <a:r>
              <a:rPr lang="x-none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x-none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≤ </a:t>
            </a:r>
            <a:r>
              <a:rPr lang="x-none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x-none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 ∨ ((</a:t>
            </a:r>
            <a:r>
              <a:rPr lang="x-none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x-none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⋅</a:t>
            </a:r>
            <a:r>
              <a:rPr lang="x-none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x-none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≥ </a:t>
            </a:r>
            <a:r>
              <a:rPr lang="x-none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x-none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∧ (</a:t>
            </a:r>
            <a:r>
              <a:rPr lang="x-none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x-none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x-none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тождественно ложна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(то есть принимает значение 0 при любых целых неотрицательных значениях переменных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1367230" y="2629488"/>
                <a:ext cx="117929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800" b="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7230" y="2629488"/>
                <a:ext cx="1179297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TextBox 9"/>
              <p:cNvSpPr txBox="1"/>
              <p:nvPr/>
            </p:nvSpPr>
            <p:spPr>
              <a:xfrm>
                <a:off x="5660556" y="2624532"/>
                <a:ext cx="117929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US" sz="2800" b="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556" y="2624532"/>
                <a:ext cx="1179297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1" name="TextBox 10"/>
              <p:cNvSpPr txBox="1"/>
              <p:nvPr/>
            </p:nvSpPr>
            <p:spPr>
              <a:xfrm>
                <a:off x="1444877" y="3257342"/>
                <a:ext cx="117256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А</m:t>
                      </m:r>
                      <m:r>
                        <a:rPr lang="ru-RU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ru-RU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49</m:t>
                      </m:r>
                    </m:oMath>
                  </m:oMathPara>
                </a14:m>
                <a:endParaRPr lang="en-US" sz="2800" b="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4877" y="3257342"/>
                <a:ext cx="1172565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TextBox 11"/>
              <p:cNvSpPr txBox="1"/>
              <p:nvPr/>
            </p:nvSpPr>
            <p:spPr>
              <a:xfrm>
                <a:off x="5738203" y="3252386"/>
                <a:ext cx="117256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А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ru-RU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sz="2800" b="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8203" y="3252386"/>
                <a:ext cx="1172565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TextBox 12"/>
              <p:cNvSpPr txBox="1"/>
              <p:nvPr/>
            </p:nvSpPr>
            <p:spPr>
              <a:xfrm>
                <a:off x="5738203" y="3880240"/>
                <a:ext cx="166994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А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мин</m:t>
                          </m:r>
                        </m:sub>
                      </m:sSub>
                      <m:r>
                        <a:rPr lang="ru-RU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=17</m:t>
                      </m:r>
                    </m:oMath>
                  </m:oMathPara>
                </a14:m>
                <a:endParaRPr lang="en-US" sz="2800" b="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8203" y="3880240"/>
                <a:ext cx="1669944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TextBox 13"/>
              <p:cNvSpPr txBox="1"/>
              <p:nvPr/>
            </p:nvSpPr>
            <p:spPr>
              <a:xfrm>
                <a:off x="1196187" y="3880239"/>
                <a:ext cx="174688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А</m:t>
                          </m:r>
                        </m:e>
                        <m:sub>
                          <m:r>
                            <a:rPr lang="ru-RU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макс</m:t>
                          </m:r>
                        </m:sub>
                      </m:sSub>
                      <m:r>
                        <a:rPr lang="ru-RU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=48</m:t>
                      </m:r>
                    </m:oMath>
                  </m:oMathPara>
                </a14:m>
                <a:endParaRPr lang="en-US" sz="2800" b="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6187" y="3880239"/>
                <a:ext cx="1746888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Объект 2"/>
          <p:cNvSpPr txBox="1">
            <a:spLocks/>
          </p:cNvSpPr>
          <p:nvPr/>
        </p:nvSpPr>
        <p:spPr bwMode="auto">
          <a:xfrm>
            <a:off x="541276" y="4684194"/>
            <a:ext cx="30567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defTabSz="9128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defTabSz="9128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7013" algn="l" defTabSz="9128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7013" algn="l" defTabSz="9128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9128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2400" dirty="0" smtClean="0"/>
              <a:t>Количество значений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ru-RU" sz="24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Прямоугольник 4"/>
              <p:cNvSpPr/>
              <p:nvPr/>
            </p:nvSpPr>
            <p:spPr>
              <a:xfrm>
                <a:off x="3535670" y="4667432"/>
                <a:ext cx="463024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b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макс</m:t>
                        </m:r>
                      </m:sub>
                    </m:sSub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ru-RU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b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мин</m:t>
                        </m:r>
                      </m:sub>
                    </m:sSub>
                  </m:oMath>
                </a14:m>
                <a:r>
                  <a:rPr lang="ru-RU" sz="2400" dirty="0" smtClean="0"/>
                  <a:t> + 1 = 48 – 17 + 1 = 32 </a:t>
                </a:r>
                <a:endParaRPr lang="ru-RU" sz="2400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670" y="4667432"/>
                <a:ext cx="4630242" cy="461665"/>
              </a:xfrm>
              <a:prstGeom prst="rect">
                <a:avLst/>
              </a:prstGeom>
              <a:blipFill>
                <a:blip r:embed="rId8"/>
                <a:stretch>
                  <a:fillRect l="-395" t="-10667" r="-921" b="-30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52170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Формулы логики </a:t>
            </a:r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1819275" y="2470150"/>
          <a:ext cx="1489075" cy="533400"/>
        </p:xfrm>
        <a:graphic>
          <a:graphicData uri="http://schemas.openxmlformats.org/presentationml/2006/ole">
            <p:oleObj spid="_x0000_s32886" name="Формула" r:id="rId4" imgW="507780" imgH="177723" progId="Equation.3">
              <p:embed/>
            </p:oleObj>
          </a:graphicData>
        </a:graphic>
      </p:graphicFrame>
      <p:graphicFrame>
        <p:nvGraphicFramePr>
          <p:cNvPr id="2051" name="Object 6"/>
          <p:cNvGraphicFramePr>
            <a:graphicFrameLocks noChangeAspect="1"/>
          </p:cNvGraphicFramePr>
          <p:nvPr/>
        </p:nvGraphicFramePr>
        <p:xfrm>
          <a:off x="4673600" y="2470150"/>
          <a:ext cx="1684338" cy="533400"/>
        </p:xfrm>
        <a:graphic>
          <a:graphicData uri="http://schemas.openxmlformats.org/presentationml/2006/ole">
            <p:oleObj spid="_x0000_s32887" name="Формула" r:id="rId5" imgW="571004" imgH="177646" progId="Equation.3">
              <p:embed/>
            </p:oleObj>
          </a:graphicData>
        </a:graphic>
      </p:graphicFrame>
      <p:graphicFrame>
        <p:nvGraphicFramePr>
          <p:cNvPr id="2052" name="Object 5"/>
          <p:cNvGraphicFramePr>
            <a:graphicFrameLocks noChangeAspect="1"/>
          </p:cNvGraphicFramePr>
          <p:nvPr/>
        </p:nvGraphicFramePr>
        <p:xfrm>
          <a:off x="1847850" y="2965450"/>
          <a:ext cx="1431925" cy="533400"/>
        </p:xfrm>
        <a:graphic>
          <a:graphicData uri="http://schemas.openxmlformats.org/presentationml/2006/ole">
            <p:oleObj spid="_x0000_s32888" name="Формула" r:id="rId6" imgW="482181" imgH="177646" progId="Equation.3">
              <p:embed/>
            </p:oleObj>
          </a:graphicData>
        </a:graphic>
      </p:graphicFrame>
      <p:graphicFrame>
        <p:nvGraphicFramePr>
          <p:cNvPr id="2053" name="Object 4"/>
          <p:cNvGraphicFramePr>
            <a:graphicFrameLocks noChangeAspect="1"/>
          </p:cNvGraphicFramePr>
          <p:nvPr/>
        </p:nvGraphicFramePr>
        <p:xfrm>
          <a:off x="4743450" y="2965450"/>
          <a:ext cx="1544638" cy="533400"/>
        </p:xfrm>
        <a:graphic>
          <a:graphicData uri="http://schemas.openxmlformats.org/presentationml/2006/ole">
            <p:oleObj spid="_x0000_s32889" name="Формула" r:id="rId7" imgW="520248" imgH="177646" progId="Equation.3">
              <p:embed/>
            </p:oleObj>
          </a:graphicData>
        </a:graphic>
      </p:graphicFrame>
      <p:graphicFrame>
        <p:nvGraphicFramePr>
          <p:cNvPr id="2054" name="Object 3"/>
          <p:cNvGraphicFramePr>
            <a:graphicFrameLocks noChangeAspect="1"/>
          </p:cNvGraphicFramePr>
          <p:nvPr/>
        </p:nvGraphicFramePr>
        <p:xfrm>
          <a:off x="1193800" y="3903663"/>
          <a:ext cx="1544638" cy="533400"/>
        </p:xfrm>
        <a:graphic>
          <a:graphicData uri="http://schemas.openxmlformats.org/presentationml/2006/ole">
            <p:oleObj spid="_x0000_s32890" name="Формула" r:id="rId8" imgW="520248" imgH="177646" progId="Equation.3">
              <p:embed/>
            </p:oleObj>
          </a:graphicData>
        </a:graphic>
      </p:graphicFrame>
      <p:graphicFrame>
        <p:nvGraphicFramePr>
          <p:cNvPr id="2055" name="Object 2"/>
          <p:cNvGraphicFramePr>
            <a:graphicFrameLocks noChangeAspect="1"/>
          </p:cNvGraphicFramePr>
          <p:nvPr/>
        </p:nvGraphicFramePr>
        <p:xfrm>
          <a:off x="3708400" y="3903663"/>
          <a:ext cx="1684338" cy="533400"/>
        </p:xfrm>
        <a:graphic>
          <a:graphicData uri="http://schemas.openxmlformats.org/presentationml/2006/ole">
            <p:oleObj spid="_x0000_s32891" name="Формула" r:id="rId9" imgW="571004" imgH="177646" progId="Equation.3">
              <p:embed/>
            </p:oleObj>
          </a:graphicData>
        </a:graphic>
      </p:graphicFrame>
      <p:graphicFrame>
        <p:nvGraphicFramePr>
          <p:cNvPr id="2056" name="Object 1"/>
          <p:cNvGraphicFramePr>
            <a:graphicFrameLocks noChangeAspect="1"/>
          </p:cNvGraphicFramePr>
          <p:nvPr/>
        </p:nvGraphicFramePr>
        <p:xfrm>
          <a:off x="6464300" y="3790950"/>
          <a:ext cx="1095375" cy="646113"/>
        </p:xfrm>
        <a:graphic>
          <a:graphicData uri="http://schemas.openxmlformats.org/presentationml/2006/ole">
            <p:oleObj spid="_x0000_s32892" name="Формула" r:id="rId10" imgW="368140" imgH="215806" progId="Equation.3">
              <p:embed/>
            </p:oleObj>
          </a:graphicData>
        </a:graphic>
      </p:graphicFrame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708150" y="1692275"/>
            <a:ext cx="5727700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 sz="2800" b="1">
                <a:solidFill>
                  <a:srgbClr val="000099"/>
                </a:solidFill>
                <a:cs typeface="Times New Roman" panose="02020603050405020304" pitchFamily="18" charset="0"/>
              </a:rPr>
              <a:t>A. Свойства 0, 1 и отрицания</a:t>
            </a:r>
            <a:endParaRPr lang="ru-RU" altLang="ru-RU" sz="2800">
              <a:solidFill>
                <a:srgbClr val="000099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20688" y="2125663"/>
            <a:ext cx="2052637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>
                <a:solidFill>
                  <a:srgbClr val="000000"/>
                </a:solidFill>
                <a:cs typeface="Times New Roman" panose="02020603050405020304" pitchFamily="18" charset="0"/>
              </a:rPr>
              <a:t>Свойства 0 и 1</a:t>
            </a:r>
            <a:endParaRPr lang="ru-RU" altLang="ru-RU" sz="240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420688" y="3540125"/>
            <a:ext cx="36703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>
                <a:solidFill>
                  <a:srgbClr val="000000"/>
                </a:solidFill>
                <a:cs typeface="Times New Roman" panose="02020603050405020304" pitchFamily="18" charset="0"/>
              </a:rPr>
              <a:t>Свойства отрицания</a:t>
            </a:r>
            <a:endParaRPr lang="ru-RU" altLang="ru-RU" sz="240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кругленный прямоугольник 28"/>
          <p:cNvSpPr/>
          <p:nvPr/>
        </p:nvSpPr>
        <p:spPr bwMode="auto">
          <a:xfrm>
            <a:off x="4622800" y="4597400"/>
            <a:ext cx="4343400" cy="749300"/>
          </a:xfrm>
          <a:prstGeom prst="roundRect">
            <a:avLst/>
          </a:prstGeom>
          <a:solidFill>
            <a:srgbClr val="FFFF99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4819" name="Заголовок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810759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Формулы логики</a:t>
            </a:r>
            <a:r>
              <a:rPr lang="en-US" altLang="ru-RU" dirty="0" smtClean="0"/>
              <a:t> </a:t>
            </a:r>
            <a:endParaRPr lang="ru-RU" altLang="ru-RU" dirty="0" smtClean="0"/>
          </a:p>
        </p:txBody>
      </p:sp>
      <p:graphicFrame>
        <p:nvGraphicFramePr>
          <p:cNvPr id="3074" name="Object 18"/>
          <p:cNvGraphicFramePr>
            <a:graphicFrameLocks noChangeAspect="1"/>
          </p:cNvGraphicFramePr>
          <p:nvPr/>
        </p:nvGraphicFramePr>
        <p:xfrm>
          <a:off x="496752" y="1714863"/>
          <a:ext cx="3200400" cy="555625"/>
        </p:xfrm>
        <a:graphic>
          <a:graphicData uri="http://schemas.openxmlformats.org/presentationml/2006/ole">
            <p:oleObj spid="_x0000_s34986" name="Формула" r:id="rId4" imgW="1155700" imgH="203200" progId="Equation.3">
              <p:embed/>
            </p:oleObj>
          </a:graphicData>
        </a:graphic>
      </p:graphicFrame>
      <p:graphicFrame>
        <p:nvGraphicFramePr>
          <p:cNvPr id="3075" name="Object 17"/>
          <p:cNvGraphicFramePr>
            <a:graphicFrameLocks noChangeAspect="1"/>
          </p:cNvGraphicFramePr>
          <p:nvPr/>
        </p:nvGraphicFramePr>
        <p:xfrm>
          <a:off x="3950654" y="1727926"/>
          <a:ext cx="3995737" cy="555625"/>
        </p:xfrm>
        <a:graphic>
          <a:graphicData uri="http://schemas.openxmlformats.org/presentationml/2006/ole">
            <p:oleObj spid="_x0000_s34987" name="Формула" r:id="rId5" imgW="1435100" imgH="203200" progId="Equation.3">
              <p:embed/>
            </p:oleObj>
          </a:graphicData>
        </a:graphic>
      </p:graphicFrame>
      <p:graphicFrame>
        <p:nvGraphicFramePr>
          <p:cNvPr id="3076" name="Object 16"/>
          <p:cNvGraphicFramePr>
            <a:graphicFrameLocks noChangeAspect="1"/>
          </p:cNvGraphicFramePr>
          <p:nvPr/>
        </p:nvGraphicFramePr>
        <p:xfrm>
          <a:off x="1562100" y="2713038"/>
          <a:ext cx="1879600" cy="503237"/>
        </p:xfrm>
        <a:graphic>
          <a:graphicData uri="http://schemas.openxmlformats.org/presentationml/2006/ole">
            <p:oleObj spid="_x0000_s34988" name="Формула" r:id="rId6" imgW="672516" imgH="177646" progId="Equation.3">
              <p:embed/>
            </p:oleObj>
          </a:graphicData>
        </a:graphic>
      </p:graphicFrame>
      <p:graphicFrame>
        <p:nvGraphicFramePr>
          <p:cNvPr id="3077" name="Object 15"/>
          <p:cNvGraphicFramePr>
            <a:graphicFrameLocks noChangeAspect="1"/>
          </p:cNvGraphicFramePr>
          <p:nvPr/>
        </p:nvGraphicFramePr>
        <p:xfrm>
          <a:off x="5047570" y="2713038"/>
          <a:ext cx="2143125" cy="503237"/>
        </p:xfrm>
        <a:graphic>
          <a:graphicData uri="http://schemas.openxmlformats.org/presentationml/2006/ole">
            <p:oleObj spid="_x0000_s34989" name="Формула" r:id="rId7" imgW="774028" imgH="177646" progId="Equation.3">
              <p:embed/>
            </p:oleObj>
          </a:graphicData>
        </a:graphic>
      </p:graphicFrame>
      <p:graphicFrame>
        <p:nvGraphicFramePr>
          <p:cNvPr id="3078" name="Object 14"/>
          <p:cNvGraphicFramePr>
            <a:graphicFrameLocks noChangeAspect="1"/>
          </p:cNvGraphicFramePr>
          <p:nvPr/>
        </p:nvGraphicFramePr>
        <p:xfrm>
          <a:off x="1774825" y="3771900"/>
          <a:ext cx="1454150" cy="396875"/>
        </p:xfrm>
        <a:graphic>
          <a:graphicData uri="http://schemas.openxmlformats.org/presentationml/2006/ole">
            <p:oleObj spid="_x0000_s34990" name="Формула" r:id="rId8" imgW="520474" imgH="139639" progId="Equation.3">
              <p:embed/>
            </p:oleObj>
          </a:graphicData>
        </a:graphic>
      </p:graphicFrame>
      <p:graphicFrame>
        <p:nvGraphicFramePr>
          <p:cNvPr id="3079" name="Object 13"/>
          <p:cNvGraphicFramePr>
            <a:graphicFrameLocks noChangeAspect="1"/>
          </p:cNvGraphicFramePr>
          <p:nvPr/>
        </p:nvGraphicFramePr>
        <p:xfrm>
          <a:off x="5271907" y="3745774"/>
          <a:ext cx="1614487" cy="423863"/>
        </p:xfrm>
        <a:graphic>
          <a:graphicData uri="http://schemas.openxmlformats.org/presentationml/2006/ole">
            <p:oleObj spid="_x0000_s34991" name="Формула" r:id="rId9" imgW="583947" imgH="152334" progId="Equation.3">
              <p:embed/>
            </p:oleObj>
          </a:graphicData>
        </a:graphic>
      </p:graphicFrame>
      <p:graphicFrame>
        <p:nvGraphicFramePr>
          <p:cNvPr id="3080" name="Object 12"/>
          <p:cNvGraphicFramePr>
            <a:graphicFrameLocks noChangeAspect="1"/>
          </p:cNvGraphicFramePr>
          <p:nvPr/>
        </p:nvGraphicFramePr>
        <p:xfrm>
          <a:off x="596900" y="4699000"/>
          <a:ext cx="3810000" cy="555625"/>
        </p:xfrm>
        <a:graphic>
          <a:graphicData uri="http://schemas.openxmlformats.org/presentationml/2006/ole">
            <p:oleObj spid="_x0000_s34992" name="Формула" r:id="rId10" imgW="1371600" imgH="203200" progId="Equation.3">
              <p:embed/>
            </p:oleObj>
          </a:graphicData>
        </a:graphic>
      </p:graphicFrame>
      <p:graphicFrame>
        <p:nvGraphicFramePr>
          <p:cNvPr id="3081" name="Object 11"/>
          <p:cNvGraphicFramePr>
            <a:graphicFrameLocks noChangeAspect="1"/>
          </p:cNvGraphicFramePr>
          <p:nvPr/>
        </p:nvGraphicFramePr>
        <p:xfrm>
          <a:off x="4694238" y="4699000"/>
          <a:ext cx="4154487" cy="555625"/>
        </p:xfrm>
        <a:graphic>
          <a:graphicData uri="http://schemas.openxmlformats.org/presentationml/2006/ole">
            <p:oleObj spid="_x0000_s34993" name="Формула" r:id="rId11" imgW="1497950" imgH="203112" progId="Equation.3">
              <p:embed/>
            </p:oleObj>
          </a:graphicData>
        </a:graphic>
      </p:graphicFrame>
      <p:graphicFrame>
        <p:nvGraphicFramePr>
          <p:cNvPr id="3082" name="Object 10"/>
          <p:cNvGraphicFramePr>
            <a:graphicFrameLocks noChangeAspect="1"/>
          </p:cNvGraphicFramePr>
          <p:nvPr/>
        </p:nvGraphicFramePr>
        <p:xfrm>
          <a:off x="1443038" y="5707063"/>
          <a:ext cx="2117725" cy="608012"/>
        </p:xfrm>
        <a:graphic>
          <a:graphicData uri="http://schemas.openxmlformats.org/presentationml/2006/ole">
            <p:oleObj spid="_x0000_s34994" name="Формула" r:id="rId12" imgW="761669" imgH="215806" progId="Equation.3">
              <p:embed/>
            </p:oleObj>
          </a:graphicData>
        </a:graphic>
      </p:graphicFrame>
      <p:graphicFrame>
        <p:nvGraphicFramePr>
          <p:cNvPr id="3083" name="Object 9"/>
          <p:cNvGraphicFramePr>
            <a:graphicFrameLocks noChangeAspect="1"/>
          </p:cNvGraphicFramePr>
          <p:nvPr/>
        </p:nvGraphicFramePr>
        <p:xfrm>
          <a:off x="5020719" y="5733189"/>
          <a:ext cx="2090737" cy="608012"/>
        </p:xfrm>
        <a:graphic>
          <a:graphicData uri="http://schemas.openxmlformats.org/presentationml/2006/ole">
            <p:oleObj spid="_x0000_s34995" name="Формула" r:id="rId13" imgW="748975" imgH="215806" progId="Equation.3">
              <p:embed/>
            </p:oleObj>
          </a:graphicData>
        </a:graphic>
      </p:graphicFrame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2106613" y="895350"/>
            <a:ext cx="4930775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 sz="2800" b="1">
                <a:solidFill>
                  <a:srgbClr val="000099"/>
                </a:solidFill>
                <a:cs typeface="Times New Roman" panose="02020603050405020304" pitchFamily="18" charset="0"/>
              </a:rPr>
              <a:t>Б. Дизъюнкция и конъюнкция</a:t>
            </a:r>
            <a:endParaRPr lang="ru-RU" altLang="ru-RU" sz="2800">
              <a:solidFill>
                <a:srgbClr val="000099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355600" y="1347788"/>
            <a:ext cx="450532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>
                <a:solidFill>
                  <a:srgbClr val="000000"/>
                </a:solidFill>
                <a:cs typeface="Times New Roman" panose="02020603050405020304" pitchFamily="18" charset="0"/>
              </a:rPr>
              <a:t>Сочетательный закон</a:t>
            </a:r>
            <a:endParaRPr lang="ru-RU" altLang="ru-RU" sz="240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355600" y="2335213"/>
            <a:ext cx="490378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>
                <a:solidFill>
                  <a:srgbClr val="000000"/>
                </a:solidFill>
                <a:cs typeface="Times New Roman" panose="02020603050405020304" pitchFamily="18" charset="0"/>
              </a:rPr>
              <a:t>Переместительный закон</a:t>
            </a:r>
            <a:endParaRPr lang="ru-RU" altLang="ru-RU" sz="240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355600" y="3324225"/>
            <a:ext cx="4748213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>
                <a:solidFill>
                  <a:srgbClr val="000000"/>
                </a:solidFill>
                <a:cs typeface="Times New Roman" panose="02020603050405020304" pitchFamily="18" charset="0"/>
              </a:rPr>
              <a:t>Закон повторения</a:t>
            </a:r>
            <a:endParaRPr lang="ru-RU" altLang="ru-RU" sz="240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355600" y="4311650"/>
            <a:ext cx="53721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>
                <a:solidFill>
                  <a:srgbClr val="000000"/>
                </a:solidFill>
                <a:cs typeface="Times New Roman" panose="02020603050405020304" pitchFamily="18" charset="0"/>
              </a:rPr>
              <a:t>Распределительный закон</a:t>
            </a:r>
            <a:endParaRPr lang="ru-RU" altLang="ru-RU" sz="240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355600" y="5299075"/>
            <a:ext cx="485298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>
                <a:solidFill>
                  <a:srgbClr val="000000"/>
                </a:solidFill>
                <a:cs typeface="Times New Roman" panose="02020603050405020304" pitchFamily="18" charset="0"/>
              </a:rPr>
              <a:t>Правила де Моргана</a:t>
            </a:r>
            <a:endParaRPr lang="ru-RU" altLang="ru-RU" sz="240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42554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Формулы логики</a:t>
            </a: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1789113" y="1360760"/>
            <a:ext cx="5565775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 sz="2800" b="1" dirty="0">
                <a:solidFill>
                  <a:srgbClr val="000099"/>
                </a:solidFill>
                <a:cs typeface="Times New Roman" panose="02020603050405020304" pitchFamily="18" charset="0"/>
              </a:rPr>
              <a:t>В. Импликация и эквивалентность</a:t>
            </a:r>
            <a:endParaRPr lang="ru-RU" altLang="ru-RU" sz="2800" dirty="0">
              <a:solidFill>
                <a:srgbClr val="000099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355600" y="1917700"/>
            <a:ext cx="44577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>
                <a:solidFill>
                  <a:srgbClr val="000000"/>
                </a:solidFill>
                <a:cs typeface="Times New Roman" panose="02020603050405020304" pitchFamily="18" charset="0"/>
              </a:rPr>
              <a:t>Определение импликации</a:t>
            </a:r>
            <a:endParaRPr lang="ru-RU" altLang="ru-RU" sz="240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355600" y="2905125"/>
            <a:ext cx="35941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>
                <a:solidFill>
                  <a:srgbClr val="000000"/>
                </a:solidFill>
                <a:cs typeface="Times New Roman" panose="02020603050405020304" pitchFamily="18" charset="0"/>
              </a:rPr>
              <a:t>Свойства импликации</a:t>
            </a:r>
            <a:endParaRPr lang="ru-RU" altLang="ru-RU" sz="240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355600" y="5227638"/>
            <a:ext cx="34798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>
                <a:solidFill>
                  <a:srgbClr val="000000"/>
                </a:solidFill>
                <a:cs typeface="Times New Roman" panose="02020603050405020304" pitchFamily="18" charset="0"/>
              </a:rPr>
              <a:t>Эквивалентность</a:t>
            </a:r>
            <a:endParaRPr lang="ru-RU" altLang="ru-RU" sz="240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098" name="Object 16"/>
          <p:cNvGraphicFramePr>
            <a:graphicFrameLocks noChangeAspect="1"/>
          </p:cNvGraphicFramePr>
          <p:nvPr/>
        </p:nvGraphicFramePr>
        <p:xfrm>
          <a:off x="3194050" y="2284413"/>
          <a:ext cx="2755900" cy="569912"/>
        </p:xfrm>
        <a:graphic>
          <a:graphicData uri="http://schemas.openxmlformats.org/presentationml/2006/ole">
            <p:oleObj spid="_x0000_s36987" name="Формула" r:id="rId4" imgW="875920" imgH="177723" progId="Equation.3">
              <p:embed/>
            </p:oleObj>
          </a:graphicData>
        </a:graphic>
      </p:graphicFrame>
      <p:graphicFrame>
        <p:nvGraphicFramePr>
          <p:cNvPr id="4099" name="Object 15"/>
          <p:cNvGraphicFramePr>
            <a:graphicFrameLocks noChangeAspect="1"/>
          </p:cNvGraphicFramePr>
          <p:nvPr/>
        </p:nvGraphicFramePr>
        <p:xfrm>
          <a:off x="1038225" y="3224213"/>
          <a:ext cx="3116263" cy="628650"/>
        </p:xfrm>
        <a:graphic>
          <a:graphicData uri="http://schemas.openxmlformats.org/presentationml/2006/ole">
            <p:oleObj spid="_x0000_s36988" name="Формула" r:id="rId5" imgW="990170" imgH="203112" progId="Equation.3">
              <p:embed/>
            </p:oleObj>
          </a:graphicData>
        </a:graphic>
      </p:graphicFrame>
      <p:graphicFrame>
        <p:nvGraphicFramePr>
          <p:cNvPr id="4100" name="Object 14"/>
          <p:cNvGraphicFramePr>
            <a:graphicFrameLocks noChangeAspect="1"/>
          </p:cNvGraphicFramePr>
          <p:nvPr/>
        </p:nvGraphicFramePr>
        <p:xfrm>
          <a:off x="1038225" y="3871913"/>
          <a:ext cx="4964113" cy="628650"/>
        </p:xfrm>
        <a:graphic>
          <a:graphicData uri="http://schemas.openxmlformats.org/presentationml/2006/ole">
            <p:oleObj spid="_x0000_s36989" name="Формула" r:id="rId6" imgW="1574800" imgH="203200" progId="Equation.3">
              <p:embed/>
            </p:oleObj>
          </a:graphicData>
        </a:graphic>
      </p:graphicFrame>
      <p:graphicFrame>
        <p:nvGraphicFramePr>
          <p:cNvPr id="4101" name="Object 13"/>
          <p:cNvGraphicFramePr>
            <a:graphicFrameLocks noChangeAspect="1"/>
          </p:cNvGraphicFramePr>
          <p:nvPr/>
        </p:nvGraphicFramePr>
        <p:xfrm>
          <a:off x="1038225" y="5599113"/>
          <a:ext cx="3954463" cy="719137"/>
        </p:xfrm>
        <a:graphic>
          <a:graphicData uri="http://schemas.openxmlformats.org/presentationml/2006/ole">
            <p:oleObj spid="_x0000_s36990" name="Формула" r:id="rId7" imgW="1257300" imgH="228600" progId="Equation.3">
              <p:embed/>
            </p:oleObj>
          </a:graphicData>
        </a:graphic>
      </p:graphicFrame>
      <p:graphicFrame>
        <p:nvGraphicFramePr>
          <p:cNvPr id="4102" name="Object 12"/>
          <p:cNvGraphicFramePr>
            <a:graphicFrameLocks noChangeAspect="1"/>
          </p:cNvGraphicFramePr>
          <p:nvPr/>
        </p:nvGraphicFramePr>
        <p:xfrm>
          <a:off x="1038225" y="6208713"/>
          <a:ext cx="3924300" cy="749300"/>
        </p:xfrm>
        <a:graphic>
          <a:graphicData uri="http://schemas.openxmlformats.org/presentationml/2006/ole">
            <p:oleObj spid="_x0000_s36991" name="Формула" r:id="rId8" imgW="1244600" imgH="241300" progId="Equation.3">
              <p:embed/>
            </p:oleObj>
          </a:graphicData>
        </a:graphic>
      </p:graphicFrame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5957888" y="2662238"/>
            <a:ext cx="2500312" cy="1133475"/>
            <a:chOff x="5957888" y="2092325"/>
            <a:chExt cx="2500312" cy="1133475"/>
          </a:xfrm>
        </p:grpSpPr>
        <p:sp>
          <p:nvSpPr>
            <p:cNvPr id="29" name="Скругленная прямоугольная выноска 28"/>
            <p:cNvSpPr/>
            <p:nvPr/>
          </p:nvSpPr>
          <p:spPr bwMode="auto">
            <a:xfrm>
              <a:off x="5957888" y="2092325"/>
              <a:ext cx="2500312" cy="1133475"/>
            </a:xfrm>
            <a:prstGeom prst="wedgeRoundRectCallout">
              <a:avLst>
                <a:gd name="adj1" fmla="val -119977"/>
                <a:gd name="adj2" fmla="val 41986"/>
                <a:gd name="adj3" fmla="val 16667"/>
              </a:avLst>
            </a:prstGeom>
            <a:solidFill>
              <a:srgbClr val="FFFF99"/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dirty="0">
                <a:solidFill>
                  <a:prstClr val="black"/>
                </a:solidFill>
                <a:latin typeface="Arial" charset="0"/>
              </a:endParaRPr>
            </a:p>
          </p:txBody>
        </p:sp>
        <p:graphicFrame>
          <p:nvGraphicFramePr>
            <p:cNvPr id="36881" name="Object 18"/>
            <p:cNvGraphicFramePr>
              <a:graphicFrameLocks noChangeAspect="1"/>
            </p:cNvGraphicFramePr>
            <p:nvPr/>
          </p:nvGraphicFramePr>
          <p:xfrm>
            <a:off x="6110288" y="2173288"/>
            <a:ext cx="2195512" cy="1022350"/>
          </p:xfrm>
          <a:graphic>
            <a:graphicData uri="http://schemas.openxmlformats.org/presentationml/2006/ole">
              <p:oleObj spid="_x0000_s36992" name="Формула" r:id="rId9" imgW="965200" imgH="457200" progId="Equation.3">
                <p:embed/>
              </p:oleObj>
            </a:graphicData>
          </a:graphic>
        </p:graphicFrame>
      </p:grpSp>
      <p:grpSp>
        <p:nvGrpSpPr>
          <p:cNvPr id="3" name="Группа 17"/>
          <p:cNvGrpSpPr>
            <a:grpSpLocks/>
          </p:cNvGrpSpPr>
          <p:nvPr/>
        </p:nvGrpSpPr>
        <p:grpSpPr bwMode="auto">
          <a:xfrm>
            <a:off x="3467100" y="4456113"/>
            <a:ext cx="5435600" cy="1143000"/>
            <a:chOff x="3467100" y="3886200"/>
            <a:chExt cx="5435600" cy="1143000"/>
          </a:xfrm>
        </p:grpSpPr>
        <p:sp>
          <p:nvSpPr>
            <p:cNvPr id="31" name="Скругленная прямоугольная выноска 30"/>
            <p:cNvSpPr/>
            <p:nvPr/>
          </p:nvSpPr>
          <p:spPr bwMode="auto">
            <a:xfrm>
              <a:off x="3467100" y="3886200"/>
              <a:ext cx="5435600" cy="1143000"/>
            </a:xfrm>
            <a:prstGeom prst="wedgeRoundRectCallout">
              <a:avLst>
                <a:gd name="adj1" fmla="val -61335"/>
                <a:gd name="adj2" fmla="val -59340"/>
                <a:gd name="adj3" fmla="val 16667"/>
              </a:avLst>
            </a:prstGeom>
            <a:solidFill>
              <a:srgbClr val="FFFF99"/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dirty="0">
                <a:solidFill>
                  <a:prstClr val="black"/>
                </a:solidFill>
                <a:latin typeface="Arial" charset="0"/>
              </a:endParaRPr>
            </a:p>
          </p:txBody>
        </p:sp>
        <p:graphicFrame>
          <p:nvGraphicFramePr>
            <p:cNvPr id="36879" name="Object 16"/>
            <p:cNvGraphicFramePr>
              <a:graphicFrameLocks noChangeAspect="1"/>
            </p:cNvGraphicFramePr>
            <p:nvPr/>
          </p:nvGraphicFramePr>
          <p:xfrm>
            <a:off x="3600450" y="3935413"/>
            <a:ext cx="5286375" cy="1079500"/>
          </p:xfrm>
          <a:graphic>
            <a:graphicData uri="http://schemas.openxmlformats.org/presentationml/2006/ole">
              <p:oleObj spid="_x0000_s36993" name="Формула" r:id="rId10" imgW="2324100" imgH="4826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3"/>
          <p:cNvSpPr>
            <a:spLocks noGrp="1"/>
          </p:cNvSpPr>
          <p:nvPr>
            <p:ph type="ctrTitle"/>
          </p:nvPr>
        </p:nvSpPr>
        <p:spPr>
          <a:xfrm>
            <a:off x="2704012" y="3393123"/>
            <a:ext cx="6439988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000" b="1" dirty="0" smtClean="0"/>
              <a:t>Вопросы методики подготовки обучающихся к выполнению </a:t>
            </a:r>
            <a:br>
              <a:rPr lang="ru-RU" altLang="ru-RU" sz="4000" b="1" dirty="0" smtClean="0"/>
            </a:br>
            <a:r>
              <a:rPr lang="ru-RU" altLang="ru-RU" sz="4000" b="1" dirty="0" smtClean="0"/>
              <a:t>задания 18 КИМ ГИА-11 </a:t>
            </a:r>
            <a:br>
              <a:rPr lang="ru-RU" altLang="ru-RU" sz="4000" b="1" dirty="0" smtClean="0"/>
            </a:br>
            <a:r>
              <a:rPr lang="ru-RU" altLang="ru-RU" sz="4000" b="1" dirty="0" smtClean="0"/>
              <a:t>по информатике и ИКТ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 bwMode="auto">
          <a:xfrm>
            <a:off x="107950" y="1792288"/>
            <a:ext cx="3149600" cy="31496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403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Что нужно знать о множествах?</a:t>
            </a:r>
          </a:p>
        </p:txBody>
      </p:sp>
      <p:sp>
        <p:nvSpPr>
          <p:cNvPr id="4" name="Овал 3"/>
          <p:cNvSpPr/>
          <p:nvPr/>
        </p:nvSpPr>
        <p:spPr bwMode="auto">
          <a:xfrm>
            <a:off x="1049338" y="2565400"/>
            <a:ext cx="1435100" cy="14351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89075" y="2854325"/>
            <a:ext cx="419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ru-RU" sz="3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altLang="ru-RU" sz="3600" i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5375" y="2298700"/>
            <a:ext cx="4165600" cy="5540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kern="0" dirty="0">
                <a:solidFill>
                  <a:srgbClr val="000000"/>
                </a:solidFill>
                <a:latin typeface="Arial"/>
              </a:rPr>
              <a:t>(</a:t>
            </a:r>
            <a:r>
              <a:rPr lang="ru-RU" sz="3000" i="1" kern="0" dirty="0">
                <a:solidFill>
                  <a:srgbClr val="000000"/>
                </a:solidFill>
                <a:latin typeface="Arial"/>
              </a:rPr>
              <a:t>все натуральные</a:t>
            </a:r>
            <a:r>
              <a:rPr lang="en-US" sz="3000" kern="0" dirty="0">
                <a:solidFill>
                  <a:srgbClr val="000000"/>
                </a:solidFill>
                <a:latin typeface="Arial"/>
              </a:rPr>
              <a:t>)</a:t>
            </a:r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19500" y="1550988"/>
            <a:ext cx="3759200" cy="10144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000" kern="0" dirty="0">
                <a:solidFill>
                  <a:srgbClr val="000000"/>
                </a:solidFill>
                <a:latin typeface="Arial"/>
              </a:rPr>
              <a:t> – </a:t>
            </a:r>
            <a:r>
              <a:rPr lang="ru-RU" sz="3000" kern="0" dirty="0">
                <a:solidFill>
                  <a:srgbClr val="000000"/>
                </a:solidFill>
                <a:latin typeface="Arial"/>
              </a:rPr>
              <a:t>универсальное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kern="0" dirty="0">
                <a:solidFill>
                  <a:srgbClr val="000000"/>
                </a:solidFill>
                <a:latin typeface="Arial"/>
              </a:rPr>
              <a:t>       множество</a:t>
            </a:r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Полилиния 10"/>
          <p:cNvSpPr>
            <a:spLocks noChangeArrowheads="1"/>
          </p:cNvSpPr>
          <p:nvPr/>
        </p:nvSpPr>
        <p:spPr bwMode="auto">
          <a:xfrm>
            <a:off x="2484438" y="1625600"/>
            <a:ext cx="1185862" cy="785813"/>
          </a:xfrm>
          <a:custGeom>
            <a:avLst/>
            <a:gdLst>
              <a:gd name="T0" fmla="*/ 10607823 w 685800"/>
              <a:gd name="T1" fmla="*/ 0 h 393700"/>
              <a:gd name="T2" fmla="*/ 0 w 685800"/>
              <a:gd name="T3" fmla="*/ 12459352 h 393700"/>
              <a:gd name="T4" fmla="*/ 0 60000 65536"/>
              <a:gd name="T5" fmla="*/ 0 60000 65536"/>
              <a:gd name="T6" fmla="*/ 0 w 685800"/>
              <a:gd name="T7" fmla="*/ 0 h 393700"/>
              <a:gd name="T8" fmla="*/ 685800 w 685800"/>
              <a:gd name="T9" fmla="*/ 393700 h 3937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85800" h="393700">
                <a:moveTo>
                  <a:pt x="685800" y="0"/>
                </a:moveTo>
                <a:lnTo>
                  <a:pt x="0" y="393700"/>
                </a:lnTo>
              </a:path>
            </a:pathLst>
          </a:custGeom>
          <a:noFill/>
          <a:ln w="12700" algn="ctr">
            <a:solidFill>
              <a:schemeClr val="tx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1908175" y="2854325"/>
            <a:ext cx="5089525" cy="652463"/>
            <a:chOff x="2501900" y="3035300"/>
            <a:chExt cx="4495800" cy="506495"/>
          </a:xfrm>
        </p:grpSpPr>
        <p:sp>
          <p:nvSpPr>
            <p:cNvPr id="44045" name="Полилиния 11"/>
            <p:cNvSpPr>
              <a:spLocks noChangeArrowheads="1"/>
            </p:cNvSpPr>
            <p:nvPr/>
          </p:nvSpPr>
          <p:spPr bwMode="auto">
            <a:xfrm flipV="1">
              <a:off x="2501900" y="3035300"/>
              <a:ext cx="1498600" cy="342900"/>
            </a:xfrm>
            <a:custGeom>
              <a:avLst/>
              <a:gdLst>
                <a:gd name="T0" fmla="*/ 2147483646 w 685800"/>
                <a:gd name="T1" fmla="*/ 0 h 393700"/>
                <a:gd name="T2" fmla="*/ 0 w 685800"/>
                <a:gd name="T3" fmla="*/ 75023 h 393700"/>
                <a:gd name="T4" fmla="*/ 0 60000 65536"/>
                <a:gd name="T5" fmla="*/ 0 60000 65536"/>
                <a:gd name="T6" fmla="*/ 0 w 685800"/>
                <a:gd name="T7" fmla="*/ 0 h 393700"/>
                <a:gd name="T8" fmla="*/ 685800 w 685800"/>
                <a:gd name="T9" fmla="*/ 393700 h 3937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85800" h="393700">
                  <a:moveTo>
                    <a:pt x="685800" y="0"/>
                  </a:moveTo>
                  <a:lnTo>
                    <a:pt x="0" y="393700"/>
                  </a:lnTo>
                </a:path>
              </a:pathLst>
            </a:custGeom>
            <a:noFill/>
            <a:ln w="12700" algn="ctr">
              <a:solidFill>
                <a:schemeClr val="tx1"/>
              </a:solidFill>
              <a:round/>
              <a:headEnd/>
              <a:tailEnd type="oval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988347" y="3111706"/>
              <a:ext cx="3009353" cy="43008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000" kern="0" dirty="0">
                  <a:solidFill>
                    <a:srgbClr val="000000"/>
                  </a:solidFill>
                  <a:latin typeface="Arial"/>
                </a:rPr>
                <a:t>(</a:t>
              </a:r>
              <a:r>
                <a:rPr lang="ru-RU" sz="3000" i="1" kern="0" dirty="0">
                  <a:solidFill>
                    <a:srgbClr val="000000"/>
                  </a:solidFill>
                  <a:latin typeface="Arial"/>
                </a:rPr>
                <a:t>делятся на 6</a:t>
              </a:r>
              <a:r>
                <a:rPr lang="en-US" sz="3000" kern="0" dirty="0">
                  <a:solidFill>
                    <a:srgbClr val="000000"/>
                  </a:solidFill>
                  <a:latin typeface="Arial"/>
                </a:rPr>
                <a:t>)</a:t>
              </a:r>
              <a:endParaRPr lang="ru-RU" dirty="0">
                <a:solidFill>
                  <a:prstClr val="black"/>
                </a:solidFill>
                <a:latin typeface="Calibri"/>
              </a:endParaRPr>
            </a:p>
          </p:txBody>
        </p:sp>
      </p:grpSp>
      <p:graphicFrame>
        <p:nvGraphicFramePr>
          <p:cNvPr id="16" name="Object 2"/>
          <p:cNvGraphicFramePr>
            <a:graphicFrameLocks noChangeAspect="1"/>
          </p:cNvGraphicFramePr>
          <p:nvPr/>
        </p:nvGraphicFramePr>
        <p:xfrm>
          <a:off x="3206750" y="4197350"/>
          <a:ext cx="488950" cy="563563"/>
        </p:xfrm>
        <a:graphic>
          <a:graphicData uri="http://schemas.openxmlformats.org/presentationml/2006/ole">
            <p:oleObj spid="_x0000_s44062" name="Формула" r:id="rId3" imgW="164957" imgH="190335" progId="Equation.3">
              <p:embed/>
            </p:oleObj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3683000" y="4267200"/>
            <a:ext cx="5092700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kern="0" dirty="0">
                <a:solidFill>
                  <a:srgbClr val="000000"/>
                </a:solidFill>
                <a:latin typeface="Arial"/>
              </a:rPr>
              <a:t>– дополнение </a:t>
            </a:r>
            <a:r>
              <a:rPr lang="en-US" sz="30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0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u-RU" sz="3000" kern="0" dirty="0">
                <a:solidFill>
                  <a:srgbClr val="000000"/>
                </a:solidFill>
                <a:latin typeface="Arial"/>
              </a:rPr>
              <a:t>до универсального множества</a:t>
            </a:r>
            <a:endParaRPr lang="en-US" sz="3000" kern="0" dirty="0">
              <a:solidFill>
                <a:srgbClr val="000000"/>
              </a:solidFill>
              <a:latin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kern="0" dirty="0">
                <a:solidFill>
                  <a:srgbClr val="000000"/>
                </a:solidFill>
                <a:latin typeface="Arial"/>
              </a:rPr>
              <a:t>(</a:t>
            </a:r>
            <a:r>
              <a:rPr lang="ru-RU" sz="3000" kern="0" dirty="0">
                <a:solidFill>
                  <a:srgbClr val="000000"/>
                </a:solidFill>
                <a:latin typeface="Arial"/>
              </a:rPr>
              <a:t>НЕ </a:t>
            </a:r>
            <a:r>
              <a:rPr lang="ru-RU" sz="3000" i="1" kern="0" dirty="0">
                <a:solidFill>
                  <a:srgbClr val="000000"/>
                </a:solidFill>
                <a:latin typeface="Arial"/>
              </a:rPr>
              <a:t>делятся на 6</a:t>
            </a:r>
            <a:r>
              <a:rPr lang="en-US" sz="3000" kern="0" dirty="0">
                <a:solidFill>
                  <a:srgbClr val="000000"/>
                </a:solidFill>
                <a:latin typeface="Arial"/>
              </a:rPr>
              <a:t>)</a:t>
            </a:r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Полилиния 17"/>
          <p:cNvSpPr>
            <a:spLocks noChangeArrowheads="1"/>
          </p:cNvSpPr>
          <p:nvPr/>
        </p:nvSpPr>
        <p:spPr bwMode="auto">
          <a:xfrm flipV="1">
            <a:off x="2552700" y="3911600"/>
            <a:ext cx="647700" cy="584200"/>
          </a:xfrm>
          <a:custGeom>
            <a:avLst/>
            <a:gdLst>
              <a:gd name="T0" fmla="*/ 345395 w 685800"/>
              <a:gd name="T1" fmla="*/ 0 h 393700"/>
              <a:gd name="T2" fmla="*/ 0 w 685800"/>
              <a:gd name="T3" fmla="*/ 44866198 h 393700"/>
              <a:gd name="T4" fmla="*/ 0 60000 65536"/>
              <a:gd name="T5" fmla="*/ 0 60000 65536"/>
              <a:gd name="T6" fmla="*/ 0 w 685800"/>
              <a:gd name="T7" fmla="*/ 0 h 393700"/>
              <a:gd name="T8" fmla="*/ 685800 w 685800"/>
              <a:gd name="T9" fmla="*/ 393700 h 3937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85800" h="393700">
                <a:moveTo>
                  <a:pt x="685800" y="0"/>
                </a:moveTo>
                <a:lnTo>
                  <a:pt x="0" y="393700"/>
                </a:lnTo>
              </a:path>
            </a:pathLst>
          </a:custGeom>
          <a:noFill/>
          <a:ln w="12700" algn="ctr">
            <a:solidFill>
              <a:schemeClr val="tx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8F8"/>
                                      </p:to>
                                    </p:animClr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P spid="8" grpId="0"/>
      <p:bldP spid="9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Группа 15"/>
          <p:cNvGrpSpPr>
            <a:grpSpLocks/>
          </p:cNvGrpSpPr>
          <p:nvPr/>
        </p:nvGrpSpPr>
        <p:grpSpPr bwMode="auto">
          <a:xfrm>
            <a:off x="615950" y="1922463"/>
            <a:ext cx="2552700" cy="1435100"/>
            <a:chOff x="615950" y="3197225"/>
            <a:chExt cx="2552700" cy="1435100"/>
          </a:xfrm>
        </p:grpSpPr>
        <p:sp>
          <p:nvSpPr>
            <p:cNvPr id="17" name="Полилиния 16"/>
            <p:cNvSpPr/>
            <p:nvPr/>
          </p:nvSpPr>
          <p:spPr bwMode="auto">
            <a:xfrm>
              <a:off x="1616075" y="3460750"/>
              <a:ext cx="500063" cy="901700"/>
            </a:xfrm>
            <a:custGeom>
              <a:avLst/>
              <a:gdLst>
                <a:gd name="connsiteX0" fmla="*/ 161925 w 320675"/>
                <a:gd name="connsiteY0" fmla="*/ 0 h 901700"/>
                <a:gd name="connsiteX1" fmla="*/ 0 w 320675"/>
                <a:gd name="connsiteY1" fmla="*/ 422275 h 901700"/>
                <a:gd name="connsiteX2" fmla="*/ 161925 w 320675"/>
                <a:gd name="connsiteY2" fmla="*/ 901700 h 901700"/>
                <a:gd name="connsiteX3" fmla="*/ 320675 w 320675"/>
                <a:gd name="connsiteY3" fmla="*/ 438150 h 901700"/>
                <a:gd name="connsiteX4" fmla="*/ 161925 w 320675"/>
                <a:gd name="connsiteY4" fmla="*/ 0 h 901700"/>
                <a:gd name="connsiteX0" fmla="*/ 161925 w 320675"/>
                <a:gd name="connsiteY0" fmla="*/ 0 h 901700"/>
                <a:gd name="connsiteX1" fmla="*/ 0 w 320675"/>
                <a:gd name="connsiteY1" fmla="*/ 422275 h 901700"/>
                <a:gd name="connsiteX2" fmla="*/ 161925 w 320675"/>
                <a:gd name="connsiteY2" fmla="*/ 901700 h 901700"/>
                <a:gd name="connsiteX3" fmla="*/ 320675 w 320675"/>
                <a:gd name="connsiteY3" fmla="*/ 438150 h 901700"/>
                <a:gd name="connsiteX4" fmla="*/ 161925 w 320675"/>
                <a:gd name="connsiteY4" fmla="*/ 0 h 901700"/>
                <a:gd name="connsiteX0" fmla="*/ 161925 w 324908"/>
                <a:gd name="connsiteY0" fmla="*/ 0 h 901700"/>
                <a:gd name="connsiteX1" fmla="*/ 0 w 324908"/>
                <a:gd name="connsiteY1" fmla="*/ 422275 h 901700"/>
                <a:gd name="connsiteX2" fmla="*/ 161925 w 324908"/>
                <a:gd name="connsiteY2" fmla="*/ 901700 h 901700"/>
                <a:gd name="connsiteX3" fmla="*/ 320675 w 324908"/>
                <a:gd name="connsiteY3" fmla="*/ 438150 h 901700"/>
                <a:gd name="connsiteX4" fmla="*/ 161925 w 324908"/>
                <a:gd name="connsiteY4" fmla="*/ 0 h 901700"/>
                <a:gd name="connsiteX0" fmla="*/ 161925 w 324908"/>
                <a:gd name="connsiteY0" fmla="*/ 0 h 901700"/>
                <a:gd name="connsiteX1" fmla="*/ 0 w 324908"/>
                <a:gd name="connsiteY1" fmla="*/ 422275 h 901700"/>
                <a:gd name="connsiteX2" fmla="*/ 161925 w 324908"/>
                <a:gd name="connsiteY2" fmla="*/ 901700 h 901700"/>
                <a:gd name="connsiteX3" fmla="*/ 320675 w 324908"/>
                <a:gd name="connsiteY3" fmla="*/ 438150 h 901700"/>
                <a:gd name="connsiteX4" fmla="*/ 161925 w 324908"/>
                <a:gd name="connsiteY4" fmla="*/ 0 h 901700"/>
                <a:gd name="connsiteX0" fmla="*/ 161925 w 324908"/>
                <a:gd name="connsiteY0" fmla="*/ 0 h 901700"/>
                <a:gd name="connsiteX1" fmla="*/ 0 w 324908"/>
                <a:gd name="connsiteY1" fmla="*/ 422275 h 901700"/>
                <a:gd name="connsiteX2" fmla="*/ 161925 w 324908"/>
                <a:gd name="connsiteY2" fmla="*/ 901700 h 901700"/>
                <a:gd name="connsiteX3" fmla="*/ 320675 w 324908"/>
                <a:gd name="connsiteY3" fmla="*/ 438150 h 901700"/>
                <a:gd name="connsiteX4" fmla="*/ 161925 w 324908"/>
                <a:gd name="connsiteY4" fmla="*/ 0 h 901700"/>
                <a:gd name="connsiteX0" fmla="*/ 161925 w 324908"/>
                <a:gd name="connsiteY0" fmla="*/ 0 h 901700"/>
                <a:gd name="connsiteX1" fmla="*/ 0 w 324908"/>
                <a:gd name="connsiteY1" fmla="*/ 422275 h 901700"/>
                <a:gd name="connsiteX2" fmla="*/ 161925 w 324908"/>
                <a:gd name="connsiteY2" fmla="*/ 901700 h 901700"/>
                <a:gd name="connsiteX3" fmla="*/ 320675 w 324908"/>
                <a:gd name="connsiteY3" fmla="*/ 438150 h 901700"/>
                <a:gd name="connsiteX4" fmla="*/ 161925 w 324908"/>
                <a:gd name="connsiteY4" fmla="*/ 0 h 901700"/>
                <a:gd name="connsiteX0" fmla="*/ 171450 w 334433"/>
                <a:gd name="connsiteY0" fmla="*/ 0 h 901700"/>
                <a:gd name="connsiteX1" fmla="*/ 9525 w 334433"/>
                <a:gd name="connsiteY1" fmla="*/ 422275 h 901700"/>
                <a:gd name="connsiteX2" fmla="*/ 171450 w 334433"/>
                <a:gd name="connsiteY2" fmla="*/ 901700 h 901700"/>
                <a:gd name="connsiteX3" fmla="*/ 330200 w 334433"/>
                <a:gd name="connsiteY3" fmla="*/ 438150 h 901700"/>
                <a:gd name="connsiteX4" fmla="*/ 171450 w 334433"/>
                <a:gd name="connsiteY4" fmla="*/ 0 h 901700"/>
                <a:gd name="connsiteX0" fmla="*/ 171450 w 334433"/>
                <a:gd name="connsiteY0" fmla="*/ 0 h 901700"/>
                <a:gd name="connsiteX1" fmla="*/ 9525 w 334433"/>
                <a:gd name="connsiteY1" fmla="*/ 422275 h 901700"/>
                <a:gd name="connsiteX2" fmla="*/ 171450 w 334433"/>
                <a:gd name="connsiteY2" fmla="*/ 901700 h 901700"/>
                <a:gd name="connsiteX3" fmla="*/ 330200 w 334433"/>
                <a:gd name="connsiteY3" fmla="*/ 438150 h 901700"/>
                <a:gd name="connsiteX4" fmla="*/ 171450 w 334433"/>
                <a:gd name="connsiteY4" fmla="*/ 0 h 901700"/>
                <a:gd name="connsiteX0" fmla="*/ 171450 w 334433"/>
                <a:gd name="connsiteY0" fmla="*/ 0 h 901700"/>
                <a:gd name="connsiteX1" fmla="*/ 9525 w 334433"/>
                <a:gd name="connsiteY1" fmla="*/ 422275 h 901700"/>
                <a:gd name="connsiteX2" fmla="*/ 171450 w 334433"/>
                <a:gd name="connsiteY2" fmla="*/ 901700 h 901700"/>
                <a:gd name="connsiteX3" fmla="*/ 330200 w 334433"/>
                <a:gd name="connsiteY3" fmla="*/ 438150 h 901700"/>
                <a:gd name="connsiteX4" fmla="*/ 171450 w 334433"/>
                <a:gd name="connsiteY4" fmla="*/ 0 h 901700"/>
                <a:gd name="connsiteX0" fmla="*/ 171450 w 334433"/>
                <a:gd name="connsiteY0" fmla="*/ 0 h 901700"/>
                <a:gd name="connsiteX1" fmla="*/ 9525 w 334433"/>
                <a:gd name="connsiteY1" fmla="*/ 422275 h 901700"/>
                <a:gd name="connsiteX2" fmla="*/ 171450 w 334433"/>
                <a:gd name="connsiteY2" fmla="*/ 901700 h 901700"/>
                <a:gd name="connsiteX3" fmla="*/ 330200 w 334433"/>
                <a:gd name="connsiteY3" fmla="*/ 438150 h 901700"/>
                <a:gd name="connsiteX4" fmla="*/ 171450 w 334433"/>
                <a:gd name="connsiteY4" fmla="*/ 0 h 901700"/>
                <a:gd name="connsiteX0" fmla="*/ 171450 w 198438"/>
                <a:gd name="connsiteY0" fmla="*/ 0 h 901700"/>
                <a:gd name="connsiteX1" fmla="*/ 9525 w 198438"/>
                <a:gd name="connsiteY1" fmla="*/ 422275 h 901700"/>
                <a:gd name="connsiteX2" fmla="*/ 171450 w 198438"/>
                <a:gd name="connsiteY2" fmla="*/ 901700 h 901700"/>
                <a:gd name="connsiteX3" fmla="*/ 171450 w 198438"/>
                <a:gd name="connsiteY3" fmla="*/ 0 h 901700"/>
                <a:gd name="connsiteX0" fmla="*/ 171450 w 347662"/>
                <a:gd name="connsiteY0" fmla="*/ 0 h 901700"/>
                <a:gd name="connsiteX1" fmla="*/ 9525 w 347662"/>
                <a:gd name="connsiteY1" fmla="*/ 422275 h 901700"/>
                <a:gd name="connsiteX2" fmla="*/ 171450 w 347662"/>
                <a:gd name="connsiteY2" fmla="*/ 901700 h 901700"/>
                <a:gd name="connsiteX3" fmla="*/ 171450 w 347662"/>
                <a:gd name="connsiteY3" fmla="*/ 0 h 901700"/>
                <a:gd name="connsiteX0" fmla="*/ 171450 w 385763"/>
                <a:gd name="connsiteY0" fmla="*/ 0 h 901700"/>
                <a:gd name="connsiteX1" fmla="*/ 9525 w 385763"/>
                <a:gd name="connsiteY1" fmla="*/ 422275 h 901700"/>
                <a:gd name="connsiteX2" fmla="*/ 171450 w 385763"/>
                <a:gd name="connsiteY2" fmla="*/ 901700 h 901700"/>
                <a:gd name="connsiteX3" fmla="*/ 171450 w 385763"/>
                <a:gd name="connsiteY3" fmla="*/ 0 h 901700"/>
                <a:gd name="connsiteX0" fmla="*/ 0 w 214313"/>
                <a:gd name="connsiteY0" fmla="*/ 0 h 901700"/>
                <a:gd name="connsiteX1" fmla="*/ 0 w 214313"/>
                <a:gd name="connsiteY1" fmla="*/ 901700 h 901700"/>
                <a:gd name="connsiteX2" fmla="*/ 0 w 214313"/>
                <a:gd name="connsiteY2" fmla="*/ 0 h 901700"/>
                <a:gd name="connsiteX0" fmla="*/ 247650 w 461963"/>
                <a:gd name="connsiteY0" fmla="*/ 0 h 901700"/>
                <a:gd name="connsiteX1" fmla="*/ 247650 w 461963"/>
                <a:gd name="connsiteY1" fmla="*/ 901700 h 901700"/>
                <a:gd name="connsiteX2" fmla="*/ 247650 w 461963"/>
                <a:gd name="connsiteY2" fmla="*/ 0 h 901700"/>
                <a:gd name="connsiteX0" fmla="*/ 247650 w 461963"/>
                <a:gd name="connsiteY0" fmla="*/ 0 h 901700"/>
                <a:gd name="connsiteX1" fmla="*/ 247650 w 461963"/>
                <a:gd name="connsiteY1" fmla="*/ 901700 h 901700"/>
                <a:gd name="connsiteX2" fmla="*/ 247650 w 461963"/>
                <a:gd name="connsiteY2" fmla="*/ 0 h 901700"/>
                <a:gd name="connsiteX0" fmla="*/ 247650 w 461963"/>
                <a:gd name="connsiteY0" fmla="*/ 0 h 901700"/>
                <a:gd name="connsiteX1" fmla="*/ 247650 w 461963"/>
                <a:gd name="connsiteY1" fmla="*/ 901700 h 901700"/>
                <a:gd name="connsiteX2" fmla="*/ 247650 w 461963"/>
                <a:gd name="connsiteY2" fmla="*/ 0 h 901700"/>
                <a:gd name="connsiteX0" fmla="*/ 276225 w 490538"/>
                <a:gd name="connsiteY0" fmla="*/ 0 h 901700"/>
                <a:gd name="connsiteX1" fmla="*/ 276225 w 490538"/>
                <a:gd name="connsiteY1" fmla="*/ 901700 h 901700"/>
                <a:gd name="connsiteX2" fmla="*/ 276225 w 490538"/>
                <a:gd name="connsiteY2" fmla="*/ 0 h 901700"/>
                <a:gd name="connsiteX0" fmla="*/ 276225 w 500062"/>
                <a:gd name="connsiteY0" fmla="*/ 0 h 901700"/>
                <a:gd name="connsiteX1" fmla="*/ 276225 w 500062"/>
                <a:gd name="connsiteY1" fmla="*/ 901700 h 901700"/>
                <a:gd name="connsiteX2" fmla="*/ 276225 w 500062"/>
                <a:gd name="connsiteY2" fmla="*/ 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0062" h="901700">
                  <a:moveTo>
                    <a:pt x="276225" y="0"/>
                  </a:moveTo>
                  <a:cubicBezTo>
                    <a:pt x="0" y="351367"/>
                    <a:pt x="133350" y="744008"/>
                    <a:pt x="276225" y="901700"/>
                  </a:cubicBezTo>
                  <a:cubicBezTo>
                    <a:pt x="490538" y="647171"/>
                    <a:pt x="500062" y="302154"/>
                    <a:pt x="27622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8" name="Овал 17"/>
            <p:cNvSpPr/>
            <p:nvPr/>
          </p:nvSpPr>
          <p:spPr bwMode="auto">
            <a:xfrm>
              <a:off x="615950" y="3197225"/>
              <a:ext cx="1435100" cy="1435100"/>
            </a:xfrm>
            <a:prstGeom prst="ellipse">
              <a:avLst/>
            </a:prstGeom>
            <a:noFill/>
            <a:ln w="31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5069" name="TextBox 28"/>
            <p:cNvSpPr txBox="1">
              <a:spLocks noChangeArrowheads="1"/>
            </p:cNvSpPr>
            <p:nvPr/>
          </p:nvSpPr>
          <p:spPr bwMode="auto">
            <a:xfrm>
              <a:off x="1123950" y="3563938"/>
              <a:ext cx="4191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ru-RU" sz="3600" i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ru-RU" altLang="ru-RU" sz="3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Овал 21"/>
            <p:cNvSpPr/>
            <p:nvPr/>
          </p:nvSpPr>
          <p:spPr bwMode="auto">
            <a:xfrm>
              <a:off x="1733550" y="3197225"/>
              <a:ext cx="1435100" cy="1435100"/>
            </a:xfrm>
            <a:prstGeom prst="ellipse">
              <a:avLst/>
            </a:prstGeom>
            <a:noFill/>
            <a:ln w="31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5071" name="TextBox 30"/>
            <p:cNvSpPr txBox="1">
              <a:spLocks noChangeArrowheads="1"/>
            </p:cNvSpPr>
            <p:nvPr/>
          </p:nvSpPr>
          <p:spPr bwMode="auto">
            <a:xfrm>
              <a:off x="2241550" y="3563938"/>
              <a:ext cx="4191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ru-RU" sz="3600" i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ru-RU" altLang="ru-RU" sz="3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Что нужно знать о множествах?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308487" y="2383201"/>
            <a:ext cx="4803775" cy="5540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A·B</a:t>
            </a:r>
            <a:r>
              <a:rPr lang="en-US" sz="3000" kern="0" dirty="0">
                <a:solidFill>
                  <a:srgbClr val="000000"/>
                </a:solidFill>
                <a:latin typeface="Arial"/>
              </a:rPr>
              <a:t> – </a:t>
            </a:r>
            <a:r>
              <a:rPr lang="ru-RU" sz="3000" kern="0" dirty="0">
                <a:solidFill>
                  <a:srgbClr val="000000"/>
                </a:solidFill>
                <a:latin typeface="Arial"/>
              </a:rPr>
              <a:t>пересечение (</a:t>
            </a:r>
            <a:r>
              <a:rPr lang="en-US" sz="30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0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</a:t>
            </a:r>
            <a:r>
              <a:rPr lang="ru-RU" sz="3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30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000" kern="0" dirty="0">
                <a:solidFill>
                  <a:srgbClr val="000000"/>
                </a:solidFill>
                <a:latin typeface="Arial"/>
              </a:rPr>
              <a:t>)</a:t>
            </a:r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Группа 15"/>
          <p:cNvGrpSpPr>
            <a:grpSpLocks/>
          </p:cNvGrpSpPr>
          <p:nvPr/>
        </p:nvGrpSpPr>
        <p:grpSpPr bwMode="auto">
          <a:xfrm>
            <a:off x="590550" y="3860800"/>
            <a:ext cx="2552700" cy="1435100"/>
            <a:chOff x="615950" y="2762250"/>
            <a:chExt cx="2552700" cy="1435100"/>
          </a:xfrm>
        </p:grpSpPr>
        <p:sp>
          <p:nvSpPr>
            <p:cNvPr id="21" name="Овал 20"/>
            <p:cNvSpPr/>
            <p:nvPr/>
          </p:nvSpPr>
          <p:spPr bwMode="auto">
            <a:xfrm>
              <a:off x="615950" y="2762250"/>
              <a:ext cx="1435100" cy="14351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5064" name="TextBox 21"/>
            <p:cNvSpPr txBox="1">
              <a:spLocks noChangeArrowheads="1"/>
            </p:cNvSpPr>
            <p:nvPr/>
          </p:nvSpPr>
          <p:spPr bwMode="auto">
            <a:xfrm>
              <a:off x="1123950" y="3128963"/>
              <a:ext cx="4191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ru-RU" sz="3600" i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ru-RU" altLang="ru-RU" sz="3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Овал 22"/>
            <p:cNvSpPr/>
            <p:nvPr/>
          </p:nvSpPr>
          <p:spPr bwMode="auto">
            <a:xfrm>
              <a:off x="1733550" y="2762250"/>
              <a:ext cx="1435100" cy="14351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5066" name="TextBox 23"/>
            <p:cNvSpPr txBox="1">
              <a:spLocks noChangeArrowheads="1"/>
            </p:cNvSpPr>
            <p:nvPr/>
          </p:nvSpPr>
          <p:spPr bwMode="auto">
            <a:xfrm>
              <a:off x="2241550" y="3128963"/>
              <a:ext cx="4191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ru-RU" sz="3600" i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ru-RU" altLang="ru-RU" sz="3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30109" y="4292600"/>
            <a:ext cx="5326062" cy="5540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A+B</a:t>
            </a:r>
            <a:r>
              <a:rPr lang="en-US" sz="3000" kern="0" dirty="0">
                <a:solidFill>
                  <a:srgbClr val="000000"/>
                </a:solidFill>
                <a:latin typeface="Arial"/>
              </a:rPr>
              <a:t> – </a:t>
            </a:r>
            <a:r>
              <a:rPr lang="ru-RU" sz="3000" kern="0" dirty="0">
                <a:solidFill>
                  <a:srgbClr val="000000"/>
                </a:solidFill>
                <a:latin typeface="Arial"/>
              </a:rPr>
              <a:t>объединение (</a:t>
            </a:r>
            <a:r>
              <a:rPr lang="en-US" sz="30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0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</a:t>
            </a:r>
            <a:r>
              <a:rPr lang="ru-RU" sz="3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30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000" kern="0" dirty="0">
                <a:solidFill>
                  <a:srgbClr val="000000"/>
                </a:solidFill>
                <a:latin typeface="Arial"/>
              </a:rPr>
              <a:t>)</a:t>
            </a:r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12775" y="-9525"/>
            <a:ext cx="8153400" cy="990600"/>
          </a:xfrm>
        </p:spPr>
        <p:txBody>
          <a:bodyPr rtlCol="0">
            <a:normAutofit fontScale="90000"/>
          </a:bodyPr>
          <a:lstStyle/>
          <a:p>
            <a:pPr defTabSz="914377" eaLnBrk="1" fontAlgn="auto" hangingPunct="1">
              <a:spcAft>
                <a:spcPts val="0"/>
              </a:spcAft>
              <a:defRPr/>
            </a:pPr>
            <a:r>
              <a:rPr lang="ru-RU" smtClean="0"/>
              <a:t>Множества и логические функции</a:t>
            </a:r>
          </a:p>
        </p:txBody>
      </p:sp>
      <p:grpSp>
        <p:nvGrpSpPr>
          <p:cNvPr id="46083" name="Группа 24"/>
          <p:cNvGrpSpPr>
            <a:grpSpLocks/>
          </p:cNvGrpSpPr>
          <p:nvPr/>
        </p:nvGrpSpPr>
        <p:grpSpPr bwMode="auto">
          <a:xfrm>
            <a:off x="900113" y="1889125"/>
            <a:ext cx="1035050" cy="1035050"/>
            <a:chOff x="717550" y="1557338"/>
            <a:chExt cx="1435100" cy="1435100"/>
          </a:xfrm>
        </p:grpSpPr>
        <p:sp>
          <p:nvSpPr>
            <p:cNvPr id="4" name="Овал 3"/>
            <p:cNvSpPr/>
            <p:nvPr/>
          </p:nvSpPr>
          <p:spPr bwMode="auto">
            <a:xfrm>
              <a:off x="717550" y="1557338"/>
              <a:ext cx="1435100" cy="1435100"/>
            </a:xfrm>
            <a:prstGeom prst="ellipse">
              <a:avLst/>
            </a:prstGeom>
            <a:solidFill>
              <a:schemeClr val="bg1">
                <a:lumMod val="65000"/>
                <a:alpha val="5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6113" name="TextBox 4"/>
            <p:cNvSpPr txBox="1">
              <a:spLocks noChangeArrowheads="1"/>
            </p:cNvSpPr>
            <p:nvPr/>
          </p:nvSpPr>
          <p:spPr bwMode="auto">
            <a:xfrm>
              <a:off x="1155115" y="1836005"/>
              <a:ext cx="419101" cy="725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ru-RU" sz="2800" i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ru-RU" altLang="ru-RU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392113" y="819150"/>
            <a:ext cx="8432800" cy="5540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kern="0" dirty="0">
                <a:solidFill>
                  <a:srgbClr val="000000"/>
                </a:solidFill>
                <a:latin typeface="Arial"/>
              </a:rPr>
              <a:t>Множество задаётся логической функцией</a:t>
            </a:r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085" name="TextBox 15"/>
          <p:cNvSpPr txBox="1">
            <a:spLocks noChangeArrowheads="1"/>
          </p:cNvSpPr>
          <p:nvPr/>
        </p:nvSpPr>
        <p:spPr bwMode="auto">
          <a:xfrm>
            <a:off x="3322638" y="1990725"/>
            <a:ext cx="1536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ru-RU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ru-RU" sz="3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altLang="ru-RU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 </a:t>
            </a:r>
            <a:r>
              <a:rPr lang="en-US" altLang="ru-RU" sz="3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altLang="ru-RU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2"/>
          <p:cNvGrpSpPr>
            <a:grpSpLocks/>
          </p:cNvGrpSpPr>
          <p:nvPr/>
        </p:nvGrpSpPr>
        <p:grpSpPr bwMode="auto">
          <a:xfrm>
            <a:off x="615950" y="4508500"/>
            <a:ext cx="1841500" cy="1065213"/>
            <a:chOff x="615950" y="3155992"/>
            <a:chExt cx="2552700" cy="1476333"/>
          </a:xfrm>
        </p:grpSpPr>
        <p:sp>
          <p:nvSpPr>
            <p:cNvPr id="22" name="Полилиния 21"/>
            <p:cNvSpPr/>
            <p:nvPr/>
          </p:nvSpPr>
          <p:spPr bwMode="auto">
            <a:xfrm>
              <a:off x="1615024" y="3461820"/>
              <a:ext cx="501738" cy="899880"/>
            </a:xfrm>
            <a:custGeom>
              <a:avLst/>
              <a:gdLst>
                <a:gd name="connsiteX0" fmla="*/ 161925 w 320675"/>
                <a:gd name="connsiteY0" fmla="*/ 0 h 901700"/>
                <a:gd name="connsiteX1" fmla="*/ 0 w 320675"/>
                <a:gd name="connsiteY1" fmla="*/ 422275 h 901700"/>
                <a:gd name="connsiteX2" fmla="*/ 161925 w 320675"/>
                <a:gd name="connsiteY2" fmla="*/ 901700 h 901700"/>
                <a:gd name="connsiteX3" fmla="*/ 320675 w 320675"/>
                <a:gd name="connsiteY3" fmla="*/ 438150 h 901700"/>
                <a:gd name="connsiteX4" fmla="*/ 161925 w 320675"/>
                <a:gd name="connsiteY4" fmla="*/ 0 h 901700"/>
                <a:gd name="connsiteX0" fmla="*/ 161925 w 320675"/>
                <a:gd name="connsiteY0" fmla="*/ 0 h 901700"/>
                <a:gd name="connsiteX1" fmla="*/ 0 w 320675"/>
                <a:gd name="connsiteY1" fmla="*/ 422275 h 901700"/>
                <a:gd name="connsiteX2" fmla="*/ 161925 w 320675"/>
                <a:gd name="connsiteY2" fmla="*/ 901700 h 901700"/>
                <a:gd name="connsiteX3" fmla="*/ 320675 w 320675"/>
                <a:gd name="connsiteY3" fmla="*/ 438150 h 901700"/>
                <a:gd name="connsiteX4" fmla="*/ 161925 w 320675"/>
                <a:gd name="connsiteY4" fmla="*/ 0 h 901700"/>
                <a:gd name="connsiteX0" fmla="*/ 161925 w 324908"/>
                <a:gd name="connsiteY0" fmla="*/ 0 h 901700"/>
                <a:gd name="connsiteX1" fmla="*/ 0 w 324908"/>
                <a:gd name="connsiteY1" fmla="*/ 422275 h 901700"/>
                <a:gd name="connsiteX2" fmla="*/ 161925 w 324908"/>
                <a:gd name="connsiteY2" fmla="*/ 901700 h 901700"/>
                <a:gd name="connsiteX3" fmla="*/ 320675 w 324908"/>
                <a:gd name="connsiteY3" fmla="*/ 438150 h 901700"/>
                <a:gd name="connsiteX4" fmla="*/ 161925 w 324908"/>
                <a:gd name="connsiteY4" fmla="*/ 0 h 901700"/>
                <a:gd name="connsiteX0" fmla="*/ 161925 w 324908"/>
                <a:gd name="connsiteY0" fmla="*/ 0 h 901700"/>
                <a:gd name="connsiteX1" fmla="*/ 0 w 324908"/>
                <a:gd name="connsiteY1" fmla="*/ 422275 h 901700"/>
                <a:gd name="connsiteX2" fmla="*/ 161925 w 324908"/>
                <a:gd name="connsiteY2" fmla="*/ 901700 h 901700"/>
                <a:gd name="connsiteX3" fmla="*/ 320675 w 324908"/>
                <a:gd name="connsiteY3" fmla="*/ 438150 h 901700"/>
                <a:gd name="connsiteX4" fmla="*/ 161925 w 324908"/>
                <a:gd name="connsiteY4" fmla="*/ 0 h 901700"/>
                <a:gd name="connsiteX0" fmla="*/ 161925 w 324908"/>
                <a:gd name="connsiteY0" fmla="*/ 0 h 901700"/>
                <a:gd name="connsiteX1" fmla="*/ 0 w 324908"/>
                <a:gd name="connsiteY1" fmla="*/ 422275 h 901700"/>
                <a:gd name="connsiteX2" fmla="*/ 161925 w 324908"/>
                <a:gd name="connsiteY2" fmla="*/ 901700 h 901700"/>
                <a:gd name="connsiteX3" fmla="*/ 320675 w 324908"/>
                <a:gd name="connsiteY3" fmla="*/ 438150 h 901700"/>
                <a:gd name="connsiteX4" fmla="*/ 161925 w 324908"/>
                <a:gd name="connsiteY4" fmla="*/ 0 h 901700"/>
                <a:gd name="connsiteX0" fmla="*/ 161925 w 324908"/>
                <a:gd name="connsiteY0" fmla="*/ 0 h 901700"/>
                <a:gd name="connsiteX1" fmla="*/ 0 w 324908"/>
                <a:gd name="connsiteY1" fmla="*/ 422275 h 901700"/>
                <a:gd name="connsiteX2" fmla="*/ 161925 w 324908"/>
                <a:gd name="connsiteY2" fmla="*/ 901700 h 901700"/>
                <a:gd name="connsiteX3" fmla="*/ 320675 w 324908"/>
                <a:gd name="connsiteY3" fmla="*/ 438150 h 901700"/>
                <a:gd name="connsiteX4" fmla="*/ 161925 w 324908"/>
                <a:gd name="connsiteY4" fmla="*/ 0 h 901700"/>
                <a:gd name="connsiteX0" fmla="*/ 171450 w 334433"/>
                <a:gd name="connsiteY0" fmla="*/ 0 h 901700"/>
                <a:gd name="connsiteX1" fmla="*/ 9525 w 334433"/>
                <a:gd name="connsiteY1" fmla="*/ 422275 h 901700"/>
                <a:gd name="connsiteX2" fmla="*/ 171450 w 334433"/>
                <a:gd name="connsiteY2" fmla="*/ 901700 h 901700"/>
                <a:gd name="connsiteX3" fmla="*/ 330200 w 334433"/>
                <a:gd name="connsiteY3" fmla="*/ 438150 h 901700"/>
                <a:gd name="connsiteX4" fmla="*/ 171450 w 334433"/>
                <a:gd name="connsiteY4" fmla="*/ 0 h 901700"/>
                <a:gd name="connsiteX0" fmla="*/ 171450 w 334433"/>
                <a:gd name="connsiteY0" fmla="*/ 0 h 901700"/>
                <a:gd name="connsiteX1" fmla="*/ 9525 w 334433"/>
                <a:gd name="connsiteY1" fmla="*/ 422275 h 901700"/>
                <a:gd name="connsiteX2" fmla="*/ 171450 w 334433"/>
                <a:gd name="connsiteY2" fmla="*/ 901700 h 901700"/>
                <a:gd name="connsiteX3" fmla="*/ 330200 w 334433"/>
                <a:gd name="connsiteY3" fmla="*/ 438150 h 901700"/>
                <a:gd name="connsiteX4" fmla="*/ 171450 w 334433"/>
                <a:gd name="connsiteY4" fmla="*/ 0 h 901700"/>
                <a:gd name="connsiteX0" fmla="*/ 171450 w 334433"/>
                <a:gd name="connsiteY0" fmla="*/ 0 h 901700"/>
                <a:gd name="connsiteX1" fmla="*/ 9525 w 334433"/>
                <a:gd name="connsiteY1" fmla="*/ 422275 h 901700"/>
                <a:gd name="connsiteX2" fmla="*/ 171450 w 334433"/>
                <a:gd name="connsiteY2" fmla="*/ 901700 h 901700"/>
                <a:gd name="connsiteX3" fmla="*/ 330200 w 334433"/>
                <a:gd name="connsiteY3" fmla="*/ 438150 h 901700"/>
                <a:gd name="connsiteX4" fmla="*/ 171450 w 334433"/>
                <a:gd name="connsiteY4" fmla="*/ 0 h 901700"/>
                <a:gd name="connsiteX0" fmla="*/ 171450 w 334433"/>
                <a:gd name="connsiteY0" fmla="*/ 0 h 901700"/>
                <a:gd name="connsiteX1" fmla="*/ 9525 w 334433"/>
                <a:gd name="connsiteY1" fmla="*/ 422275 h 901700"/>
                <a:gd name="connsiteX2" fmla="*/ 171450 w 334433"/>
                <a:gd name="connsiteY2" fmla="*/ 901700 h 901700"/>
                <a:gd name="connsiteX3" fmla="*/ 330200 w 334433"/>
                <a:gd name="connsiteY3" fmla="*/ 438150 h 901700"/>
                <a:gd name="connsiteX4" fmla="*/ 171450 w 334433"/>
                <a:gd name="connsiteY4" fmla="*/ 0 h 901700"/>
                <a:gd name="connsiteX0" fmla="*/ 171450 w 198438"/>
                <a:gd name="connsiteY0" fmla="*/ 0 h 901700"/>
                <a:gd name="connsiteX1" fmla="*/ 9525 w 198438"/>
                <a:gd name="connsiteY1" fmla="*/ 422275 h 901700"/>
                <a:gd name="connsiteX2" fmla="*/ 171450 w 198438"/>
                <a:gd name="connsiteY2" fmla="*/ 901700 h 901700"/>
                <a:gd name="connsiteX3" fmla="*/ 171450 w 198438"/>
                <a:gd name="connsiteY3" fmla="*/ 0 h 901700"/>
                <a:gd name="connsiteX0" fmla="*/ 171450 w 347662"/>
                <a:gd name="connsiteY0" fmla="*/ 0 h 901700"/>
                <a:gd name="connsiteX1" fmla="*/ 9525 w 347662"/>
                <a:gd name="connsiteY1" fmla="*/ 422275 h 901700"/>
                <a:gd name="connsiteX2" fmla="*/ 171450 w 347662"/>
                <a:gd name="connsiteY2" fmla="*/ 901700 h 901700"/>
                <a:gd name="connsiteX3" fmla="*/ 171450 w 347662"/>
                <a:gd name="connsiteY3" fmla="*/ 0 h 901700"/>
                <a:gd name="connsiteX0" fmla="*/ 171450 w 385763"/>
                <a:gd name="connsiteY0" fmla="*/ 0 h 901700"/>
                <a:gd name="connsiteX1" fmla="*/ 9525 w 385763"/>
                <a:gd name="connsiteY1" fmla="*/ 422275 h 901700"/>
                <a:gd name="connsiteX2" fmla="*/ 171450 w 385763"/>
                <a:gd name="connsiteY2" fmla="*/ 901700 h 901700"/>
                <a:gd name="connsiteX3" fmla="*/ 171450 w 385763"/>
                <a:gd name="connsiteY3" fmla="*/ 0 h 901700"/>
                <a:gd name="connsiteX0" fmla="*/ 0 w 214313"/>
                <a:gd name="connsiteY0" fmla="*/ 0 h 901700"/>
                <a:gd name="connsiteX1" fmla="*/ 0 w 214313"/>
                <a:gd name="connsiteY1" fmla="*/ 901700 h 901700"/>
                <a:gd name="connsiteX2" fmla="*/ 0 w 214313"/>
                <a:gd name="connsiteY2" fmla="*/ 0 h 901700"/>
                <a:gd name="connsiteX0" fmla="*/ 247650 w 461963"/>
                <a:gd name="connsiteY0" fmla="*/ 0 h 901700"/>
                <a:gd name="connsiteX1" fmla="*/ 247650 w 461963"/>
                <a:gd name="connsiteY1" fmla="*/ 901700 h 901700"/>
                <a:gd name="connsiteX2" fmla="*/ 247650 w 461963"/>
                <a:gd name="connsiteY2" fmla="*/ 0 h 901700"/>
                <a:gd name="connsiteX0" fmla="*/ 247650 w 461963"/>
                <a:gd name="connsiteY0" fmla="*/ 0 h 901700"/>
                <a:gd name="connsiteX1" fmla="*/ 247650 w 461963"/>
                <a:gd name="connsiteY1" fmla="*/ 901700 h 901700"/>
                <a:gd name="connsiteX2" fmla="*/ 247650 w 461963"/>
                <a:gd name="connsiteY2" fmla="*/ 0 h 901700"/>
                <a:gd name="connsiteX0" fmla="*/ 247650 w 461963"/>
                <a:gd name="connsiteY0" fmla="*/ 0 h 901700"/>
                <a:gd name="connsiteX1" fmla="*/ 247650 w 461963"/>
                <a:gd name="connsiteY1" fmla="*/ 901700 h 901700"/>
                <a:gd name="connsiteX2" fmla="*/ 247650 w 461963"/>
                <a:gd name="connsiteY2" fmla="*/ 0 h 901700"/>
                <a:gd name="connsiteX0" fmla="*/ 276225 w 490538"/>
                <a:gd name="connsiteY0" fmla="*/ 0 h 901700"/>
                <a:gd name="connsiteX1" fmla="*/ 276225 w 490538"/>
                <a:gd name="connsiteY1" fmla="*/ 901700 h 901700"/>
                <a:gd name="connsiteX2" fmla="*/ 276225 w 490538"/>
                <a:gd name="connsiteY2" fmla="*/ 0 h 901700"/>
                <a:gd name="connsiteX0" fmla="*/ 276225 w 500062"/>
                <a:gd name="connsiteY0" fmla="*/ 0 h 901700"/>
                <a:gd name="connsiteX1" fmla="*/ 276225 w 500062"/>
                <a:gd name="connsiteY1" fmla="*/ 901700 h 901700"/>
                <a:gd name="connsiteX2" fmla="*/ 276225 w 500062"/>
                <a:gd name="connsiteY2" fmla="*/ 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0062" h="901700">
                  <a:moveTo>
                    <a:pt x="276225" y="0"/>
                  </a:moveTo>
                  <a:cubicBezTo>
                    <a:pt x="0" y="351367"/>
                    <a:pt x="133350" y="744008"/>
                    <a:pt x="276225" y="901700"/>
                  </a:cubicBezTo>
                  <a:cubicBezTo>
                    <a:pt x="490538" y="647171"/>
                    <a:pt x="500062" y="302154"/>
                    <a:pt x="27622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8" name="Овал 27"/>
            <p:cNvSpPr/>
            <p:nvPr/>
          </p:nvSpPr>
          <p:spPr bwMode="auto">
            <a:xfrm>
              <a:off x="615950" y="3197796"/>
              <a:ext cx="1434793" cy="1434529"/>
            </a:xfrm>
            <a:prstGeom prst="ellipse">
              <a:avLst/>
            </a:prstGeom>
            <a:noFill/>
            <a:ln w="31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6109" name="TextBox 28"/>
            <p:cNvSpPr txBox="1">
              <a:spLocks noChangeArrowheads="1"/>
            </p:cNvSpPr>
            <p:nvPr/>
          </p:nvSpPr>
          <p:spPr bwMode="auto">
            <a:xfrm>
              <a:off x="1035908" y="3511113"/>
              <a:ext cx="419100" cy="725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ru-RU" sz="2800" i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ru-RU" altLang="ru-RU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Овал 29"/>
            <p:cNvSpPr/>
            <p:nvPr/>
          </p:nvSpPr>
          <p:spPr bwMode="auto">
            <a:xfrm>
              <a:off x="1733857" y="3155992"/>
              <a:ext cx="1434793" cy="1434529"/>
            </a:xfrm>
            <a:prstGeom prst="ellipse">
              <a:avLst/>
            </a:prstGeom>
            <a:noFill/>
            <a:ln w="31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6111" name="TextBox 30"/>
            <p:cNvSpPr txBox="1">
              <a:spLocks noChangeArrowheads="1"/>
            </p:cNvSpPr>
            <p:nvPr/>
          </p:nvSpPr>
          <p:spPr bwMode="auto">
            <a:xfrm>
              <a:off x="2223943" y="3511113"/>
              <a:ext cx="419100" cy="725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ru-RU" sz="2800" i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ru-RU" altLang="ru-RU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Группа 23"/>
          <p:cNvGrpSpPr>
            <a:grpSpLocks/>
          </p:cNvGrpSpPr>
          <p:nvPr/>
        </p:nvGrpSpPr>
        <p:grpSpPr bwMode="auto">
          <a:xfrm>
            <a:off x="615950" y="5707063"/>
            <a:ext cx="1841500" cy="1035050"/>
            <a:chOff x="615950" y="4924425"/>
            <a:chExt cx="2552700" cy="1435100"/>
          </a:xfrm>
        </p:grpSpPr>
        <p:sp>
          <p:nvSpPr>
            <p:cNvPr id="32" name="Овал 31"/>
            <p:cNvSpPr/>
            <p:nvPr/>
          </p:nvSpPr>
          <p:spPr bwMode="auto">
            <a:xfrm>
              <a:off x="615950" y="4924425"/>
              <a:ext cx="1434793" cy="14351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6104" name="TextBox 32"/>
            <p:cNvSpPr txBox="1">
              <a:spLocks noChangeArrowheads="1"/>
            </p:cNvSpPr>
            <p:nvPr/>
          </p:nvSpPr>
          <p:spPr bwMode="auto">
            <a:xfrm>
              <a:off x="1071125" y="5220704"/>
              <a:ext cx="419100" cy="725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ru-RU" sz="2800" i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ru-RU" altLang="ru-RU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Овал 33"/>
            <p:cNvSpPr/>
            <p:nvPr/>
          </p:nvSpPr>
          <p:spPr bwMode="auto">
            <a:xfrm>
              <a:off x="1733857" y="4924425"/>
              <a:ext cx="1434793" cy="14351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6106" name="TextBox 34"/>
            <p:cNvSpPr txBox="1">
              <a:spLocks noChangeArrowheads="1"/>
            </p:cNvSpPr>
            <p:nvPr/>
          </p:nvSpPr>
          <p:spPr bwMode="auto">
            <a:xfrm>
              <a:off x="2188726" y="5220704"/>
              <a:ext cx="419100" cy="725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ru-RU" sz="2800" i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ru-RU" altLang="ru-RU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63" name="TextBox 35"/>
          <p:cNvSpPr txBox="1">
            <a:spLocks noChangeArrowheads="1"/>
          </p:cNvSpPr>
          <p:nvPr/>
        </p:nvSpPr>
        <p:spPr bwMode="auto">
          <a:xfrm>
            <a:off x="5711372" y="4775200"/>
            <a:ext cx="24749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   </a:t>
            </a:r>
            <a:r>
              <a:rPr lang="en-US" altLang="ru-RU" sz="3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alt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 </a:t>
            </a:r>
            <a:r>
              <a:rPr lang="en-US" altLang="ru-RU" sz="3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A·B</a:t>
            </a:r>
            <a:endParaRPr lang="ru-RU" altLang="ru-RU" sz="3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203575" y="4879975"/>
          <a:ext cx="2540000" cy="565150"/>
        </p:xfrm>
        <a:graphic>
          <a:graphicData uri="http://schemas.openxmlformats.org/presentationml/2006/ole">
            <p:oleObj spid="_x0000_s46174" name="Формула" r:id="rId3" imgW="914400" imgH="203200" progId="Equation.3">
              <p:embed/>
            </p:oleObj>
          </a:graphicData>
        </a:graphic>
      </p:graphicFrame>
      <p:sp>
        <p:nvSpPr>
          <p:cNvPr id="2064" name="TextBox 37"/>
          <p:cNvSpPr txBox="1">
            <a:spLocks noChangeArrowheads="1"/>
          </p:cNvSpPr>
          <p:nvPr/>
        </p:nvSpPr>
        <p:spPr bwMode="auto">
          <a:xfrm>
            <a:off x="5495199" y="5933849"/>
            <a:ext cx="28384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   </a:t>
            </a:r>
            <a:r>
              <a:rPr lang="en-US" altLang="ru-RU" sz="3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alt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 </a:t>
            </a:r>
            <a:r>
              <a:rPr lang="en-US" altLang="ru-RU" sz="3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altLang="ru-RU" sz="3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ru-RU" sz="3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u-RU" altLang="ru-RU" sz="3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794816" y="6038624"/>
          <a:ext cx="2716213" cy="565150"/>
        </p:xfrm>
        <a:graphic>
          <a:graphicData uri="http://schemas.openxmlformats.org/presentationml/2006/ole">
            <p:oleObj spid="_x0000_s46175" name="Формула" r:id="rId4" imgW="977476" imgH="203112" progId="Equation.3">
              <p:embed/>
            </p:oleObj>
          </a:graphicData>
        </a:graphic>
      </p:graphicFrame>
      <p:graphicFrame>
        <p:nvGraphicFramePr>
          <p:cNvPr id="2052" name="Object 22"/>
          <p:cNvGraphicFramePr>
            <a:graphicFrameLocks noChangeAspect="1"/>
          </p:cNvGraphicFramePr>
          <p:nvPr/>
        </p:nvGraphicFramePr>
        <p:xfrm>
          <a:off x="3230563" y="3168650"/>
          <a:ext cx="3971925" cy="709613"/>
        </p:xfrm>
        <a:graphic>
          <a:graphicData uri="http://schemas.openxmlformats.org/presentationml/2006/ole">
            <p:oleObj spid="_x0000_s46176" name="Формула" r:id="rId5" imgW="1282700" imgH="228600" progId="Equation.3">
              <p:embed/>
            </p:oleObj>
          </a:graphicData>
        </a:graphic>
      </p:graphicFrame>
      <p:grpSp>
        <p:nvGrpSpPr>
          <p:cNvPr id="6" name="Группа 35"/>
          <p:cNvGrpSpPr>
            <a:grpSpLocks/>
          </p:cNvGrpSpPr>
          <p:nvPr/>
        </p:nvGrpSpPr>
        <p:grpSpPr bwMode="auto">
          <a:xfrm>
            <a:off x="731838" y="2971800"/>
            <a:ext cx="1536700" cy="1536700"/>
            <a:chOff x="863600" y="2497138"/>
            <a:chExt cx="1536700" cy="1536700"/>
          </a:xfrm>
        </p:grpSpPr>
        <p:sp>
          <p:nvSpPr>
            <p:cNvPr id="35" name="Овал 34"/>
            <p:cNvSpPr/>
            <p:nvPr/>
          </p:nvSpPr>
          <p:spPr bwMode="auto">
            <a:xfrm>
              <a:off x="863600" y="2497138"/>
              <a:ext cx="1536700" cy="15367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  <a:tint val="66000"/>
                    <a:satMod val="160000"/>
                  </a:schemeClr>
                </a:gs>
                <a:gs pos="50000">
                  <a:schemeClr val="bg1">
                    <a:lumMod val="6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31" name="Овал 30"/>
            <p:cNvSpPr/>
            <p:nvPr/>
          </p:nvSpPr>
          <p:spPr bwMode="auto">
            <a:xfrm>
              <a:off x="1114425" y="2747963"/>
              <a:ext cx="1035050" cy="103505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6102" name="TextBox 4"/>
            <p:cNvSpPr txBox="1">
              <a:spLocks noChangeArrowheads="1"/>
            </p:cNvSpPr>
            <p:nvPr/>
          </p:nvSpPr>
          <p:spPr bwMode="auto">
            <a:xfrm>
              <a:off x="1449064" y="2961650"/>
              <a:ext cx="30227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ru-RU" sz="2800" i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ru-RU" altLang="ru-RU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5151438" y="3727450"/>
          <a:ext cx="2084387" cy="709613"/>
        </p:xfrm>
        <a:graphic>
          <a:graphicData uri="http://schemas.openxmlformats.org/presentationml/2006/ole">
            <p:oleObj spid="_x0000_s46177" name="Формула" r:id="rId6" imgW="672808" imgH="228501" progId="Equation.3">
              <p:embed/>
            </p:oleObj>
          </a:graphicData>
        </a:graphic>
      </p:graphicFrame>
      <p:sp>
        <p:nvSpPr>
          <p:cNvPr id="33" name="Полилиния 32"/>
          <p:cNvSpPr>
            <a:spLocks noChangeArrowheads="1"/>
          </p:cNvSpPr>
          <p:nvPr/>
        </p:nvSpPr>
        <p:spPr bwMode="auto">
          <a:xfrm>
            <a:off x="6084888" y="1631950"/>
            <a:ext cx="647700" cy="501650"/>
          </a:xfrm>
          <a:custGeom>
            <a:avLst/>
            <a:gdLst>
              <a:gd name="T0" fmla="*/ 72 w 2955073"/>
              <a:gd name="T1" fmla="*/ 0 h 501805"/>
              <a:gd name="T2" fmla="*/ 16 w 2955073"/>
              <a:gd name="T3" fmla="*/ 189220 h 501805"/>
              <a:gd name="T4" fmla="*/ 0 w 2955073"/>
              <a:gd name="T5" fmla="*/ 500876 h 501805"/>
              <a:gd name="T6" fmla="*/ 0 60000 65536"/>
              <a:gd name="T7" fmla="*/ 0 60000 65536"/>
              <a:gd name="T8" fmla="*/ 0 60000 65536"/>
              <a:gd name="T9" fmla="*/ 0 w 2955073"/>
              <a:gd name="T10" fmla="*/ 0 h 501805"/>
              <a:gd name="T11" fmla="*/ 2955073 w 2955073"/>
              <a:gd name="T12" fmla="*/ 501805 h 50180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55073" h="501805">
                <a:moveTo>
                  <a:pt x="2955073" y="0"/>
                </a:moveTo>
                <a:cubicBezTo>
                  <a:pt x="2058329" y="52968"/>
                  <a:pt x="1161585" y="105937"/>
                  <a:pt x="669073" y="189571"/>
                </a:cubicBezTo>
                <a:cubicBezTo>
                  <a:pt x="176561" y="273205"/>
                  <a:pt x="88280" y="387505"/>
                  <a:pt x="0" y="501805"/>
                </a:cubicBezTo>
              </a:path>
            </a:pathLst>
          </a:custGeom>
          <a:noFill/>
          <a:ln w="19050" algn="ctr">
            <a:solidFill>
              <a:srgbClr val="FF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" name="Полилиния 36"/>
          <p:cNvSpPr>
            <a:spLocks noChangeArrowheads="1"/>
          </p:cNvSpPr>
          <p:nvPr/>
        </p:nvSpPr>
        <p:spPr bwMode="auto">
          <a:xfrm flipH="1">
            <a:off x="2097088" y="1587500"/>
            <a:ext cx="1760537" cy="546100"/>
          </a:xfrm>
          <a:custGeom>
            <a:avLst/>
            <a:gdLst>
              <a:gd name="T0" fmla="*/ 36525 w 3359006"/>
              <a:gd name="T1" fmla="*/ 0 h 501805"/>
              <a:gd name="T2" fmla="*/ 7275 w 3359006"/>
              <a:gd name="T3" fmla="*/ 342910 h 501805"/>
              <a:gd name="T4" fmla="*/ 0 w 3359006"/>
              <a:gd name="T5" fmla="*/ 907699 h 501805"/>
              <a:gd name="T6" fmla="*/ 0 60000 65536"/>
              <a:gd name="T7" fmla="*/ 0 60000 65536"/>
              <a:gd name="T8" fmla="*/ 0 60000 65536"/>
              <a:gd name="T9" fmla="*/ 0 w 3359006"/>
              <a:gd name="T10" fmla="*/ 0 h 501805"/>
              <a:gd name="T11" fmla="*/ 3359006 w 3359006"/>
              <a:gd name="T12" fmla="*/ 501805 h 50180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59006" h="501805">
                <a:moveTo>
                  <a:pt x="3359006" y="0"/>
                </a:moveTo>
                <a:cubicBezTo>
                  <a:pt x="2547301" y="378464"/>
                  <a:pt x="1228907" y="105937"/>
                  <a:pt x="669073" y="189571"/>
                </a:cubicBezTo>
                <a:cubicBezTo>
                  <a:pt x="109239" y="273205"/>
                  <a:pt x="88280" y="387505"/>
                  <a:pt x="0" y="501805"/>
                </a:cubicBezTo>
              </a:path>
            </a:pathLst>
          </a:custGeom>
          <a:noFill/>
          <a:ln w="19050" algn="ctr">
            <a:solidFill>
              <a:srgbClr val="0000CC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" name="TextBox 15"/>
          <p:cNvSpPr txBox="1">
            <a:spLocks noChangeArrowheads="1"/>
          </p:cNvSpPr>
          <p:nvPr/>
        </p:nvSpPr>
        <p:spPr bwMode="auto">
          <a:xfrm>
            <a:off x="5076825" y="2062163"/>
            <a:ext cx="27638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ru-RU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    </a:t>
            </a:r>
            <a:r>
              <a:rPr lang="en-US" altLang="ru-RU" sz="3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ru-RU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ru-RU" sz="3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ru-RU" sz="3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 = 1</a:t>
            </a:r>
            <a:endParaRPr lang="ru-RU" altLang="ru-RU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3" grpId="0"/>
      <p:bldP spid="2064" grpId="0"/>
      <p:bldP spid="3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1383</TotalTime>
  <Words>1428</Words>
  <Application>Microsoft Office PowerPoint</Application>
  <PresentationFormat>Экран (4:3)</PresentationFormat>
  <Paragraphs>219</Paragraphs>
  <Slides>27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Изящная</vt:lpstr>
      <vt:lpstr>Формула</vt:lpstr>
      <vt:lpstr>Способы решения задания ЕГЭ №18</vt:lpstr>
      <vt:lpstr>Выдержка из кодификатора элементов содержания</vt:lpstr>
      <vt:lpstr>Формулы логики </vt:lpstr>
      <vt:lpstr>Формулы логики </vt:lpstr>
      <vt:lpstr>Формулы логики</vt:lpstr>
      <vt:lpstr>Вопросы методики подготовки обучающихся к выполнению  задания 18 КИМ ГИА-11  по информатике и ИКТ</vt:lpstr>
      <vt:lpstr>Что нужно знать о множествах?</vt:lpstr>
      <vt:lpstr>Что нужно знать о множествах?</vt:lpstr>
      <vt:lpstr>Множества и логические функции</vt:lpstr>
      <vt:lpstr>Основные типы заданий №18 </vt:lpstr>
      <vt:lpstr>Решение заданий №18 с использованием таблиц истинности</vt:lpstr>
      <vt:lpstr>Рекомендуемая схема №1 выполнения  задания №18 КИМ ГИА-11</vt:lpstr>
      <vt:lpstr>Решение заданий №18 с использованием битовых цепочек</vt:lpstr>
      <vt:lpstr>Слайд 14</vt:lpstr>
      <vt:lpstr>Слайд 15</vt:lpstr>
      <vt:lpstr>Слайд 16</vt:lpstr>
      <vt:lpstr>Слайд 17</vt:lpstr>
      <vt:lpstr>Слайд 18</vt:lpstr>
      <vt:lpstr>Слайд 19</vt:lpstr>
      <vt:lpstr>Решение заданий №18 с неравенствами</vt:lpstr>
      <vt:lpstr>Рекомендуемая схема №2  выполнения задания №18 КИМ ГИА-11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подготовки учащихся к выполнению заданий из раздела «Основы логики» контрольно-измерительных материалов ЕГЭ по информатике и ИКТ</dc:title>
  <dc:creator>Владимир Филиппов</dc:creator>
  <cp:lastModifiedBy>Таня</cp:lastModifiedBy>
  <cp:revision>70</cp:revision>
  <dcterms:created xsi:type="dcterms:W3CDTF">2018-12-03T03:34:13Z</dcterms:created>
  <dcterms:modified xsi:type="dcterms:W3CDTF">2019-05-20T15:43:31Z</dcterms:modified>
</cp:coreProperties>
</file>