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48305-CF1F-4D5B-B428-A922D62C9BC9}" type="datetimeFigureOut">
              <a:rPr lang="ru-RU" smtClean="0"/>
              <a:t>22.11.2018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AE82A-796F-4405-BE18-2C563AACD5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3713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48305-CF1F-4D5B-B428-A922D62C9BC9}" type="datetimeFigureOut">
              <a:rPr lang="ru-RU" smtClean="0"/>
              <a:t>22.11.2018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AE82A-796F-4405-BE18-2C563AACD5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1007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48305-CF1F-4D5B-B428-A922D62C9BC9}" type="datetimeFigureOut">
              <a:rPr lang="ru-RU" smtClean="0"/>
              <a:t>22.11.2018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AE82A-796F-4405-BE18-2C563AACD5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59363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48305-CF1F-4D5B-B428-A922D62C9BC9}" type="datetimeFigureOut">
              <a:rPr lang="ru-RU" smtClean="0"/>
              <a:t>22.11.2018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AE82A-796F-4405-BE18-2C563AACD5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19236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48305-CF1F-4D5B-B428-A922D62C9BC9}" type="datetimeFigureOut">
              <a:rPr lang="ru-RU" smtClean="0"/>
              <a:t>22.11.2018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AE82A-796F-4405-BE18-2C563AACD5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3059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48305-CF1F-4D5B-B428-A922D62C9BC9}" type="datetimeFigureOut">
              <a:rPr lang="ru-RU" smtClean="0"/>
              <a:t>22.11.2018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AE82A-796F-4405-BE18-2C563AACD5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89692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48305-CF1F-4D5B-B428-A922D62C9BC9}" type="datetimeFigureOut">
              <a:rPr lang="ru-RU" smtClean="0"/>
              <a:t>22.11.2018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AE82A-796F-4405-BE18-2C563AACD5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06152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48305-CF1F-4D5B-B428-A922D62C9BC9}" type="datetimeFigureOut">
              <a:rPr lang="ru-RU" smtClean="0"/>
              <a:t>22.11.2018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AE82A-796F-4405-BE18-2C563AACD5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0733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48305-CF1F-4D5B-B428-A922D62C9BC9}" type="datetimeFigureOut">
              <a:rPr lang="ru-RU" smtClean="0"/>
              <a:t>22.11.2018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AE82A-796F-4405-BE18-2C563AACD5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699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48305-CF1F-4D5B-B428-A922D62C9BC9}" type="datetimeFigureOut">
              <a:rPr lang="ru-RU" smtClean="0"/>
              <a:t>22.11.2018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AE82A-796F-4405-BE18-2C563AACD5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76966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48305-CF1F-4D5B-B428-A922D62C9BC9}" type="datetimeFigureOut">
              <a:rPr lang="ru-RU" smtClean="0"/>
              <a:t>22.11.2018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AE82A-796F-4405-BE18-2C563AACD5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349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B48305-CF1F-4D5B-B428-A922D62C9BC9}" type="datetimeFigureOut">
              <a:rPr lang="ru-RU" smtClean="0"/>
              <a:t>22.11.2018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6AE82A-796F-4405-BE18-2C563AACD5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7252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13" Type="http://schemas.openxmlformats.org/officeDocument/2006/relationships/slide" Target="slide27.xml"/><Relationship Id="rId18" Type="http://schemas.openxmlformats.org/officeDocument/2006/relationships/slide" Target="slide5.xml"/><Relationship Id="rId26" Type="http://schemas.openxmlformats.org/officeDocument/2006/relationships/slide" Target="slide21.xml"/><Relationship Id="rId3" Type="http://schemas.openxmlformats.org/officeDocument/2006/relationships/slide" Target="slide24.xml"/><Relationship Id="rId21" Type="http://schemas.openxmlformats.org/officeDocument/2006/relationships/slide" Target="slide23.xml"/><Relationship Id="rId7" Type="http://schemas.openxmlformats.org/officeDocument/2006/relationships/slide" Target="slide8.xml"/><Relationship Id="rId12" Type="http://schemas.openxmlformats.org/officeDocument/2006/relationships/slide" Target="slide17.xml"/><Relationship Id="rId17" Type="http://schemas.openxmlformats.org/officeDocument/2006/relationships/slide" Target="slide20.xml"/><Relationship Id="rId25" Type="http://schemas.openxmlformats.org/officeDocument/2006/relationships/slide" Target="slide18.xml"/><Relationship Id="rId2" Type="http://schemas.openxmlformats.org/officeDocument/2006/relationships/slide" Target="slide3.xml"/><Relationship Id="rId16" Type="http://schemas.openxmlformats.org/officeDocument/2006/relationships/slide" Target="slide29.xml"/><Relationship Id="rId20" Type="http://schemas.openxmlformats.org/officeDocument/2006/relationships/slide" Target="slide10.xml"/><Relationship Id="rId29" Type="http://schemas.openxmlformats.org/officeDocument/2006/relationships/slide" Target="slide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6.xml"/><Relationship Id="rId11" Type="http://schemas.openxmlformats.org/officeDocument/2006/relationships/slide" Target="slide32.xml"/><Relationship Id="rId24" Type="http://schemas.openxmlformats.org/officeDocument/2006/relationships/slide" Target="slide16.xml"/><Relationship Id="rId5" Type="http://schemas.openxmlformats.org/officeDocument/2006/relationships/slide" Target="slide19.xml"/><Relationship Id="rId15" Type="http://schemas.openxmlformats.org/officeDocument/2006/relationships/slide" Target="slide28.xml"/><Relationship Id="rId23" Type="http://schemas.openxmlformats.org/officeDocument/2006/relationships/slide" Target="slide12.xml"/><Relationship Id="rId28" Type="http://schemas.openxmlformats.org/officeDocument/2006/relationships/slide" Target="slide9.xml"/><Relationship Id="rId10" Type="http://schemas.openxmlformats.org/officeDocument/2006/relationships/slide" Target="slide31.xml"/><Relationship Id="rId19" Type="http://schemas.openxmlformats.org/officeDocument/2006/relationships/slide" Target="slide14.xml"/><Relationship Id="rId31" Type="http://schemas.openxmlformats.org/officeDocument/2006/relationships/slide" Target="slide11.xml"/><Relationship Id="rId4" Type="http://schemas.openxmlformats.org/officeDocument/2006/relationships/slide" Target="slide22.xml"/><Relationship Id="rId9" Type="http://schemas.openxmlformats.org/officeDocument/2006/relationships/slide" Target="slide30.xml"/><Relationship Id="rId14" Type="http://schemas.openxmlformats.org/officeDocument/2006/relationships/slide" Target="slide25.xml"/><Relationship Id="rId22" Type="http://schemas.openxmlformats.org/officeDocument/2006/relationships/slide" Target="slide7.xml"/><Relationship Id="rId27" Type="http://schemas.openxmlformats.org/officeDocument/2006/relationships/slide" Target="slide15.xml"/><Relationship Id="rId30" Type="http://schemas.openxmlformats.org/officeDocument/2006/relationships/slide" Target="slide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Экономическая сфера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ж</a:t>
            </a:r>
            <a:r>
              <a:rPr lang="ru-RU" dirty="0" smtClean="0">
                <a:solidFill>
                  <a:schemeClr val="tx1"/>
                </a:solidFill>
              </a:rPr>
              <a:t>изни общества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7537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 smtClean="0"/>
              <a:t>40</a:t>
            </a:r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2736"/>
            <a:ext cx="9144000" cy="38716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9552" y="5229200"/>
            <a:ext cx="3024336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/>
              <a:t>21221</a:t>
            </a:r>
            <a:endParaRPr lang="ru-RU" sz="8000" b="1" dirty="0"/>
          </a:p>
        </p:txBody>
      </p:sp>
      <p:pic>
        <p:nvPicPr>
          <p:cNvPr id="6" name="Picture 3">
            <a:hlinkClick r:id="rId3" action="ppaction://hlinksldjump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445224"/>
            <a:ext cx="896190" cy="951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53274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dirty="0" smtClean="0"/>
              <a:t>50</a:t>
            </a:r>
            <a:endParaRPr lang="ru-RU" sz="72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628800"/>
            <a:ext cx="9144000" cy="34563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7544" y="5229200"/>
            <a:ext cx="2736304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246</a:t>
            </a:r>
            <a:endParaRPr lang="ru-RU" sz="7200" dirty="0"/>
          </a:p>
        </p:txBody>
      </p:sp>
      <p:pic>
        <p:nvPicPr>
          <p:cNvPr id="6" name="Picture 3">
            <a:hlinkClick r:id="rId3" action="ppaction://hlinksldjump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5445224"/>
            <a:ext cx="896190" cy="951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13807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20</a:t>
            </a:r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56792"/>
            <a:ext cx="9252520" cy="40324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528" y="5733256"/>
            <a:ext cx="3096344" cy="11247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134</a:t>
            </a:r>
            <a:endParaRPr lang="ru-RU" sz="7200" dirty="0"/>
          </a:p>
        </p:txBody>
      </p:sp>
      <p:pic>
        <p:nvPicPr>
          <p:cNvPr id="6" name="Picture 3">
            <a:hlinkClick r:id="rId3" action="ppaction://hlinksldjump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5741426"/>
            <a:ext cx="896190" cy="951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0528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20</a:t>
            </a:r>
            <a:endParaRPr lang="ru-RU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916832"/>
            <a:ext cx="9252520" cy="2264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99592" y="4653136"/>
            <a:ext cx="2880320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25</a:t>
            </a:r>
            <a:endParaRPr lang="ru-RU" sz="7200" dirty="0"/>
          </a:p>
        </p:txBody>
      </p:sp>
      <p:pic>
        <p:nvPicPr>
          <p:cNvPr id="6" name="Picture 3">
            <a:hlinkClick r:id="rId3" action="ppaction://hlinksldjump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240230"/>
            <a:ext cx="896190" cy="951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4949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30</a:t>
            </a:r>
            <a:endParaRPr lang="ru-RU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700808"/>
            <a:ext cx="9036496" cy="2833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9552" y="5013176"/>
            <a:ext cx="3384376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21211</a:t>
            </a:r>
            <a:endParaRPr lang="ru-RU" sz="7200" dirty="0"/>
          </a:p>
        </p:txBody>
      </p:sp>
      <p:pic>
        <p:nvPicPr>
          <p:cNvPr id="6" name="Picture 3">
            <a:hlinkClick r:id="rId3" action="ppaction://hlinksldjump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5215738"/>
            <a:ext cx="896190" cy="951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97086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10</a:t>
            </a:r>
            <a:endParaRPr lang="ru-RU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844824"/>
            <a:ext cx="9252520" cy="27890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7544" y="4869160"/>
            <a:ext cx="2808312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145</a:t>
            </a:r>
            <a:endParaRPr lang="ru-RU" sz="7200" dirty="0"/>
          </a:p>
        </p:txBody>
      </p:sp>
      <p:pic>
        <p:nvPicPr>
          <p:cNvPr id="6" name="Picture 3">
            <a:hlinkClick r:id="rId3" action="ppaction://hlinksldjump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5434318"/>
            <a:ext cx="896190" cy="951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8877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30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7" y="1628800"/>
            <a:ext cx="9133983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9552" y="5373216"/>
            <a:ext cx="2448272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345</a:t>
            </a:r>
            <a:endParaRPr lang="ru-RU" sz="7200" dirty="0"/>
          </a:p>
        </p:txBody>
      </p:sp>
      <p:pic>
        <p:nvPicPr>
          <p:cNvPr id="6" name="Picture 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5434318"/>
            <a:ext cx="896190" cy="951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15259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10</a:t>
            </a:r>
            <a:endParaRPr lang="ru-RU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88841"/>
            <a:ext cx="9144000" cy="2121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11560" y="4725144"/>
            <a:ext cx="4536504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Факторы производства</a:t>
            </a:r>
            <a:endParaRPr lang="ru-RU" sz="4400" dirty="0"/>
          </a:p>
        </p:txBody>
      </p:sp>
      <p:pic>
        <p:nvPicPr>
          <p:cNvPr id="6" name="Picture 3">
            <a:hlinkClick r:id="rId3" action="ppaction://hlinksldjump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4998222"/>
            <a:ext cx="896190" cy="951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8715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40</a:t>
            </a:r>
            <a:endParaRPr lang="ru-RU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33550"/>
            <a:ext cx="9143999" cy="3783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528" y="5733256"/>
            <a:ext cx="3168352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12</a:t>
            </a:r>
            <a:endParaRPr lang="ru-RU" sz="7200" dirty="0"/>
          </a:p>
        </p:txBody>
      </p:sp>
      <p:pic>
        <p:nvPicPr>
          <p:cNvPr id="6" name="Picture 3">
            <a:hlinkClick r:id="rId3" action="ppaction://hlinksldjump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5672025"/>
            <a:ext cx="896190" cy="951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3240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40</a:t>
            </a:r>
            <a:endParaRPr lang="ru-RU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700808"/>
            <a:ext cx="9324528" cy="28378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7544" y="4869160"/>
            <a:ext cx="4680520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Микроэкономика</a:t>
            </a:r>
            <a:endParaRPr lang="ru-RU" sz="4400" b="1" dirty="0">
              <a:solidFill>
                <a:schemeClr val="tx1"/>
              </a:solidFill>
            </a:endParaRPr>
          </a:p>
        </p:txBody>
      </p:sp>
      <p:pic>
        <p:nvPicPr>
          <p:cNvPr id="6" name="Picture 3">
            <a:hlinkClick r:id="rId3" action="ppaction://hlinksldjump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229200"/>
            <a:ext cx="896190" cy="951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40889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201302"/>
              </p:ext>
            </p:extLst>
          </p:nvPr>
        </p:nvGraphicFramePr>
        <p:xfrm>
          <a:off x="250825" y="260350"/>
          <a:ext cx="8785224" cy="612097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64204"/>
                <a:gridCol w="1464204"/>
                <a:gridCol w="1464204"/>
                <a:gridCol w="1464204"/>
                <a:gridCol w="1464204"/>
                <a:gridCol w="1464204"/>
              </a:tblGrid>
              <a:tr h="1020163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Термин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hlinkClick r:id="rId2" action="ppaction://hlinksldjump"/>
                        </a:rPr>
                        <a:t>10</a:t>
                      </a:r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hlinkClick r:id="rId3" action="ppaction://hlinksldjump"/>
                        </a:rPr>
                        <a:t>20</a:t>
                      </a:r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hlinkClick r:id="rId4" action="ppaction://hlinksldjump"/>
                        </a:rPr>
                        <a:t>30</a:t>
                      </a:r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hlinkClick r:id="rId5" action="ppaction://hlinksldjump"/>
                        </a:rPr>
                        <a:t>40</a:t>
                      </a:r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hlinkClick r:id="rId6" action="ppaction://hlinksldjump"/>
                        </a:rPr>
                        <a:t>50</a:t>
                      </a:r>
                      <a:endParaRPr lang="ru-RU" sz="6000" b="1" dirty="0"/>
                    </a:p>
                  </a:txBody>
                  <a:tcPr/>
                </a:tc>
              </a:tr>
              <a:tr h="1020163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Найди лишнее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hlinkClick r:id="rId7" action="ppaction://hlinksldjump"/>
                        </a:rPr>
                        <a:t>10</a:t>
                      </a:r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hlinkClick r:id="rId8" action="ppaction://hlinksldjump"/>
                        </a:rPr>
                        <a:t>20</a:t>
                      </a:r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hlinkClick r:id="rId9" action="ppaction://hlinksldjump"/>
                        </a:rPr>
                        <a:t>30</a:t>
                      </a:r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hlinkClick r:id="rId10" action="ppaction://hlinksldjump"/>
                        </a:rPr>
                        <a:t>40</a:t>
                      </a:r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hlinkClick r:id="rId11" action="ppaction://hlinksldjump"/>
                        </a:rPr>
                        <a:t>50</a:t>
                      </a:r>
                      <a:endParaRPr lang="ru-RU" sz="6000" b="1" dirty="0"/>
                    </a:p>
                  </a:txBody>
                  <a:tcPr/>
                </a:tc>
              </a:tr>
              <a:tr h="1020163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Обобщающее понятие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hlinkClick r:id="rId12" action="ppaction://hlinksldjump"/>
                        </a:rPr>
                        <a:t>10</a:t>
                      </a:r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hlinkClick r:id="rId13" action="ppaction://hlinksldjump"/>
                        </a:rPr>
                        <a:t>20</a:t>
                      </a:r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hlinkClick r:id="rId14" action="ppaction://hlinksldjump"/>
                        </a:rPr>
                        <a:t>30</a:t>
                      </a:r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hlinkClick r:id="rId15" action="ppaction://hlinksldjump"/>
                        </a:rPr>
                        <a:t>40</a:t>
                      </a:r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hlinkClick r:id="rId16" action="ppaction://hlinksldjump"/>
                        </a:rPr>
                        <a:t>50</a:t>
                      </a:r>
                      <a:endParaRPr lang="ru-RU" sz="6000" b="1" dirty="0"/>
                    </a:p>
                  </a:txBody>
                  <a:tcPr/>
                </a:tc>
              </a:tr>
              <a:tr h="1020163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Установи соответствие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hlinkClick r:id="rId17" action="ppaction://hlinksldjump"/>
                        </a:rPr>
                        <a:t>10</a:t>
                      </a:r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hlinkClick r:id="rId18" action="ppaction://hlinksldjump"/>
                        </a:rPr>
                        <a:t>20</a:t>
                      </a:r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hlinkClick r:id="rId19" action="ppaction://hlinksldjump"/>
                        </a:rPr>
                        <a:t>30</a:t>
                      </a:r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hlinkClick r:id="rId20" action="ppaction://hlinksldjump"/>
                        </a:rPr>
                        <a:t>40</a:t>
                      </a:r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hlinkClick r:id="rId21" action="ppaction://hlinksldjump"/>
                        </a:rPr>
                        <a:t>50</a:t>
                      </a:r>
                      <a:endParaRPr lang="ru-RU" sz="6000" b="1" dirty="0"/>
                    </a:p>
                  </a:txBody>
                  <a:tcPr/>
                </a:tc>
              </a:tr>
              <a:tr h="1020163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Спрос и предложение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hlinkClick r:id="rId22" action="ppaction://hlinksldjump"/>
                        </a:rPr>
                        <a:t>10</a:t>
                      </a:r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hlinkClick r:id="rId23" action="ppaction://hlinksldjump"/>
                        </a:rPr>
                        <a:t>20</a:t>
                      </a:r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hlinkClick r:id="rId24" action="ppaction://hlinksldjump"/>
                        </a:rPr>
                        <a:t>30</a:t>
                      </a:r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hlinkClick r:id="rId25" action="ppaction://hlinksldjump"/>
                        </a:rPr>
                        <a:t>40</a:t>
                      </a:r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hlinkClick r:id="rId26" action="ppaction://hlinksldjump"/>
                        </a:rPr>
                        <a:t>50</a:t>
                      </a:r>
                      <a:endParaRPr lang="ru-RU" sz="6000" b="1" dirty="0"/>
                    </a:p>
                  </a:txBody>
                  <a:tcPr/>
                </a:tc>
              </a:tr>
              <a:tr h="1020163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Верный ответ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hlinkClick r:id="rId27" action="ppaction://hlinksldjump"/>
                        </a:rPr>
                        <a:t>10</a:t>
                      </a:r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hlinkClick r:id="rId28" action="ppaction://hlinksldjump"/>
                        </a:rPr>
                        <a:t>20</a:t>
                      </a:r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hlinkClick r:id="rId29" action="ppaction://hlinksldjump"/>
                        </a:rPr>
                        <a:t>30</a:t>
                      </a:r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hlinkClick r:id="rId30" action="ppaction://hlinksldjump"/>
                        </a:rPr>
                        <a:t>40</a:t>
                      </a:r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hlinkClick r:id="rId31" action="ppaction://hlinksldjump"/>
                        </a:rPr>
                        <a:t>50</a:t>
                      </a:r>
                      <a:endParaRPr lang="ru-RU" sz="60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2759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10</a:t>
            </a:r>
            <a:endParaRPr lang="ru-RU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628800"/>
            <a:ext cx="9144000" cy="304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4941168"/>
            <a:ext cx="4032448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chemeClr val="tx1"/>
                </a:solidFill>
              </a:rPr>
              <a:t>12112</a:t>
            </a:r>
            <a:endParaRPr lang="ru-RU" sz="8000" b="1" dirty="0">
              <a:solidFill>
                <a:schemeClr val="tx1"/>
              </a:solidFill>
            </a:endParaRPr>
          </a:p>
        </p:txBody>
      </p:sp>
      <p:pic>
        <p:nvPicPr>
          <p:cNvPr id="6" name="Picture 3">
            <a:hlinkClick r:id="rId3" action="ppaction://hlinksldjump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5236484"/>
            <a:ext cx="896190" cy="951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65474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50</a:t>
            </a:r>
            <a:endParaRPr lang="ru-RU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28800"/>
            <a:ext cx="9144000" cy="339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7544" y="5157192"/>
            <a:ext cx="1944216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/>
              <a:t>14</a:t>
            </a:r>
            <a:endParaRPr lang="ru-RU" sz="8000" dirty="0"/>
          </a:p>
        </p:txBody>
      </p:sp>
      <p:pic>
        <p:nvPicPr>
          <p:cNvPr id="6" name="Picture 3">
            <a:hlinkClick r:id="rId3" action="ppaction://hlinksldjump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5445224"/>
            <a:ext cx="896190" cy="951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9377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30</a:t>
            </a:r>
            <a:endParaRPr lang="ru-RU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772816"/>
            <a:ext cx="7920880" cy="22562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11560" y="4797152"/>
            <a:ext cx="3312368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</a:rPr>
              <a:t>Прибыль</a:t>
            </a:r>
            <a:endParaRPr lang="ru-RU" sz="6000" b="1" dirty="0">
              <a:solidFill>
                <a:schemeClr val="tx1"/>
              </a:solidFill>
            </a:endParaRPr>
          </a:p>
        </p:txBody>
      </p:sp>
      <p:pic>
        <p:nvPicPr>
          <p:cNvPr id="6" name="Picture 3">
            <a:hlinkClick r:id="rId3" action="ppaction://hlinksldjump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5085184"/>
            <a:ext cx="896190" cy="951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7122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50</a:t>
            </a:r>
            <a:endParaRPr lang="ru-RU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00808"/>
            <a:ext cx="9144000" cy="3071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9552" y="5013176"/>
            <a:ext cx="3744416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/>
              <a:t>12122</a:t>
            </a:r>
            <a:endParaRPr lang="ru-RU" sz="8000" dirty="0"/>
          </a:p>
        </p:txBody>
      </p:sp>
      <p:pic>
        <p:nvPicPr>
          <p:cNvPr id="6" name="Picture 3">
            <a:hlinkClick r:id="rId3" action="ppaction://hlinksldjump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5113711"/>
            <a:ext cx="896190" cy="951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38747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20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1868700"/>
              </p:ext>
            </p:extLst>
          </p:nvPr>
        </p:nvGraphicFramePr>
        <p:xfrm>
          <a:off x="395536" y="1412777"/>
          <a:ext cx="8568952" cy="446449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44351"/>
                <a:gridCol w="5224601"/>
              </a:tblGrid>
              <a:tr h="9921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НА­ПРАВ­ЛЕ­НИЯ ПО­ЛИ­ТИ­КИ</a:t>
                      </a:r>
                      <a:endParaRPr lang="ru-R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СУЩ­НОСТЬ ПО­ЛИ­ТИ­ЧЕ­СКО­ГО НА­ПРАВ­ЛЕ­НИЯ</a:t>
                      </a:r>
                      <a:endParaRPr lang="ru-R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842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...</a:t>
                      </a:r>
                      <a:endParaRPr lang="ru-R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За­щи­та ин­те­ре­сов внут­рен­них про­из­во­ди­те­лей от за­ру­беж­ных кон­ку­рен­тов</a:t>
                      </a:r>
                      <a:endParaRPr lang="ru-R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4881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Фри­тре­дер­ство</a:t>
                      </a:r>
                      <a:endParaRPr lang="ru-R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От­кры­тие внут­рен­не­го рынка для ино­стран­ных ком­па­ний</a:t>
                      </a:r>
                      <a:endParaRPr lang="ru-R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899592" y="6013399"/>
            <a:ext cx="3960440" cy="7647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Протекционизм</a:t>
            </a: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6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6399" y="5906942"/>
            <a:ext cx="896190" cy="951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9010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/>
              <a:t>Вы­бе­ри­те по­ня­тие, ко­то­рое яв­ля­ет­ся обоб­ща­ю­щим для всех осталь­ных по­ня­тий пред­став­лен­но­го ниже ряда, и за­пи­ши­те цифру, под ко­то­рой оно ука­за­но.</a:t>
            </a:r>
            <a:br>
              <a:rPr lang="ru-RU" sz="2800" dirty="0"/>
            </a:br>
            <a:endParaRPr lang="ru-RU" sz="28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14995862"/>
              </p:ext>
            </p:extLst>
          </p:nvPr>
        </p:nvGraphicFramePr>
        <p:xfrm>
          <a:off x="323529" y="1484783"/>
          <a:ext cx="8424936" cy="37496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08312"/>
                <a:gridCol w="2808312"/>
                <a:gridCol w="2808312"/>
              </a:tblGrid>
              <a:tr h="18362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dirty="0">
                          <a:effectLst/>
                        </a:rPr>
                        <a:t>1) налог на соб­ствен­ность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dirty="0">
                          <a:effectLst/>
                        </a:rPr>
                        <a:t>2) пря­мой налог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dirty="0">
                          <a:effectLst/>
                        </a:rPr>
                        <a:t>3) по­до­ход­ный налог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18362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dirty="0">
                          <a:effectLst/>
                        </a:rPr>
                        <a:t>4) налог на при­быль фирм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>
                          <a:effectLst/>
                        </a:rPr>
                        <a:t>5) налог на землю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3600" dirty="0">
                        <a:effectLst/>
                        <a:latin typeface="Calibri"/>
                      </a:endParaRPr>
                    </a:p>
                  </a:txBody>
                  <a:tcPr marL="9525" marR="9525" marT="9525" marB="9525" anchor="ctr"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95536" y="5445224"/>
            <a:ext cx="4608512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/>
              <a:t>2</a:t>
            </a:r>
            <a:endParaRPr lang="ru-RU" sz="8000" dirty="0"/>
          </a:p>
        </p:txBody>
      </p:sp>
      <p:pic>
        <p:nvPicPr>
          <p:cNvPr id="6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6399" y="5464873"/>
            <a:ext cx="896190" cy="951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07504" y="404664"/>
            <a:ext cx="504056" cy="5760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30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1234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50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11212963"/>
              </p:ext>
            </p:extLst>
          </p:nvPr>
        </p:nvGraphicFramePr>
        <p:xfrm>
          <a:off x="251520" y="1844822"/>
          <a:ext cx="8568951" cy="370692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34879"/>
                <a:gridCol w="5934072"/>
              </a:tblGrid>
              <a:tr h="69127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effectLst/>
                        </a:rPr>
                        <a:t>ФУНК­ЦИИ РЫНКА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effectLst/>
                        </a:rPr>
                        <a:t>ХА­РАК­ТЕ­РИ­СТИ­КА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912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effectLst/>
                        </a:rPr>
                        <a:t>Ин­фор­ма­ци­он­ная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effectLst/>
                        </a:rPr>
                        <a:t>Рынок предо­став­ля­ет ин­фор­ма­цию о ценах, де­фи­ци­тах и из­быт­ке то­ва­ра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3825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effectLst/>
                        </a:rPr>
                        <a:t>Ре­гу­ли­ру­ю­щая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effectLst/>
                        </a:rPr>
                        <a:t>С по­мо­щью ры­ноч­но­го ме­ха­низ­ма эко­но­ми­ка пе­ре­рас­пре­де­ля­ет свои ре­сур­сы в поль­зу того или иного то­ва­ра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912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effectLst/>
                        </a:rPr>
                        <a:t>...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effectLst/>
                        </a:rPr>
                        <a:t>Рынок свя­зы­ва­ет во­еди­но про­из­во­ди­те­лей и по­тре­би­те­лей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467544" y="5733256"/>
            <a:ext cx="4752528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Посредническая</a:t>
            </a:r>
            <a:endParaRPr lang="ru-RU" sz="4000" b="1" dirty="0">
              <a:solidFill>
                <a:schemeClr val="tx1"/>
              </a:solidFill>
            </a:endParaRPr>
          </a:p>
        </p:txBody>
      </p:sp>
      <p:pic>
        <p:nvPicPr>
          <p:cNvPr id="6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6399" y="5790310"/>
            <a:ext cx="896190" cy="951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1704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20</a:t>
            </a:r>
            <a:endParaRPr lang="ru-RU" sz="6000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772816"/>
            <a:ext cx="9144000" cy="22372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11560" y="4581128"/>
            <a:ext cx="1440160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ru-RU" sz="7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3">
            <a:hlinkClick r:id="rId3" action="ppaction://hlinksldjump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5049180"/>
            <a:ext cx="896190" cy="951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80938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dirty="0" smtClean="0"/>
              <a:t>40</a:t>
            </a:r>
            <a:endParaRPr lang="ru-RU" sz="7200" dirty="0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060848"/>
            <a:ext cx="9144000" cy="19206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55576" y="4293096"/>
            <a:ext cx="2304256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/>
              <a:t>5</a:t>
            </a:r>
            <a:endParaRPr lang="ru-RU" sz="8000" b="1" dirty="0"/>
          </a:p>
        </p:txBody>
      </p:sp>
      <p:pic>
        <p:nvPicPr>
          <p:cNvPr id="6" name="Picture 3">
            <a:hlinkClick r:id="rId3" action="ppaction://hlinksldjump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5185719"/>
            <a:ext cx="896190" cy="951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472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50</a:t>
            </a:r>
            <a:endParaRPr lang="ru-RU" dirty="0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28800"/>
            <a:ext cx="9144000" cy="2495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11560" y="4124325"/>
            <a:ext cx="1872208" cy="11048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/>
              <a:t>3</a:t>
            </a:r>
            <a:endParaRPr lang="ru-RU" sz="8000" b="1" dirty="0"/>
          </a:p>
        </p:txBody>
      </p:sp>
      <p:pic>
        <p:nvPicPr>
          <p:cNvPr id="6" name="Picture 3">
            <a:hlinkClick r:id="rId3" action="ppaction://hlinksldjump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5013176"/>
            <a:ext cx="896190" cy="951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26895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10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44824"/>
            <a:ext cx="9144000" cy="2465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04635" y="4555210"/>
            <a:ext cx="4104456" cy="122413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b="1" dirty="0" smtClean="0"/>
              <a:t>Труд</a:t>
            </a:r>
            <a:endParaRPr lang="ru-RU" sz="7200" b="1" dirty="0"/>
          </a:p>
        </p:txBody>
      </p:sp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7596336" y="5167278"/>
            <a:ext cx="864096" cy="92601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2458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30</a:t>
            </a:r>
            <a:endParaRPr lang="ru-RU" dirty="0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72817"/>
            <a:ext cx="9144000" cy="2375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9552" y="4293096"/>
            <a:ext cx="2232248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45</a:t>
            </a:r>
            <a:endParaRPr lang="ru-RU" sz="7200" dirty="0"/>
          </a:p>
        </p:txBody>
      </p:sp>
      <p:pic>
        <p:nvPicPr>
          <p:cNvPr id="6" name="Picture 3">
            <a:hlinkClick r:id="rId3" action="ppaction://hlinksldjump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5041703"/>
            <a:ext cx="896190" cy="951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90718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40</a:t>
            </a:r>
            <a:endParaRPr lang="ru-RU" dirty="0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88841"/>
            <a:ext cx="9144000" cy="2159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11560" y="4797152"/>
            <a:ext cx="3024336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/>
              <a:t>45</a:t>
            </a:r>
            <a:endParaRPr lang="ru-RU" sz="8000" dirty="0"/>
          </a:p>
        </p:txBody>
      </p:sp>
      <p:pic>
        <p:nvPicPr>
          <p:cNvPr id="6" name="Picture 3">
            <a:hlinkClick r:id="rId3" action="ppaction://hlinksldjump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4854206"/>
            <a:ext cx="896190" cy="951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37338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50</a:t>
            </a:r>
            <a:endParaRPr lang="ru-RU" dirty="0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88840"/>
            <a:ext cx="9144000" cy="3096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259632" y="5301208"/>
            <a:ext cx="2160240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/>
              <a:t>15</a:t>
            </a:r>
            <a:endParaRPr lang="ru-RU" sz="8000" dirty="0"/>
          </a:p>
        </p:txBody>
      </p:sp>
      <p:pic>
        <p:nvPicPr>
          <p:cNvPr id="6" name="Picture 3">
            <a:hlinkClick r:id="rId3" action="ppaction://hlinksldjump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5517232"/>
            <a:ext cx="896190" cy="951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8639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30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908720"/>
            <a:ext cx="9252520" cy="3872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9552" y="5013176"/>
            <a:ext cx="3096344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solidFill>
                  <a:schemeClr val="tx1"/>
                </a:solidFill>
              </a:rPr>
              <a:t>234</a:t>
            </a:r>
            <a:endParaRPr lang="ru-RU" sz="8000" dirty="0">
              <a:solidFill>
                <a:schemeClr val="tx1"/>
              </a:solidFill>
            </a:endParaRPr>
          </a:p>
        </p:txBody>
      </p:sp>
      <p:pic>
        <p:nvPicPr>
          <p:cNvPr id="2051" name="Picture 3">
            <a:hlinkClick r:id="rId3" action="ppaction://hlinksldjump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5247212"/>
            <a:ext cx="890093" cy="951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32398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20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8720"/>
            <a:ext cx="9144000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9552" y="5589240"/>
            <a:ext cx="3384376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21321</a:t>
            </a:r>
            <a:endParaRPr lang="ru-RU" sz="7200" dirty="0"/>
          </a:p>
        </p:txBody>
      </p:sp>
      <p:pic>
        <p:nvPicPr>
          <p:cNvPr id="3075" name="Picture 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589240"/>
            <a:ext cx="896937" cy="950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21132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40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8720"/>
            <a:ext cx="9144000" cy="3768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9552" y="5085184"/>
            <a:ext cx="1872208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35</a:t>
            </a:r>
            <a:endParaRPr lang="ru-RU" sz="7200" dirty="0"/>
          </a:p>
        </p:txBody>
      </p:sp>
      <p:pic>
        <p:nvPicPr>
          <p:cNvPr id="6" name="Picture 3">
            <a:hlinkClick r:id="rId3" action="ppaction://hlinksldjump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5301208"/>
            <a:ext cx="896190" cy="951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5855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712"/>
          </a:xfrm>
        </p:spPr>
        <p:txBody>
          <a:bodyPr>
            <a:normAutofit/>
          </a:bodyPr>
          <a:lstStyle/>
          <a:p>
            <a:r>
              <a:rPr lang="ru-RU" dirty="0" smtClean="0"/>
              <a:t>10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836712"/>
            <a:ext cx="9144000" cy="4097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11560" y="5157192"/>
            <a:ext cx="2880320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345</a:t>
            </a:r>
            <a:endParaRPr lang="ru-RU" sz="7200" dirty="0"/>
          </a:p>
        </p:txBody>
      </p:sp>
      <p:pic>
        <p:nvPicPr>
          <p:cNvPr id="6" name="Picture 3">
            <a:hlinkClick r:id="rId3" action="ppaction://hlinksldjump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5445224"/>
            <a:ext cx="896190" cy="951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54616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10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628799"/>
            <a:ext cx="9324528" cy="25764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9552" y="4725144"/>
            <a:ext cx="3168352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/>
              <a:t>45</a:t>
            </a:r>
            <a:endParaRPr lang="ru-RU" sz="8000" dirty="0"/>
          </a:p>
        </p:txBody>
      </p:sp>
      <p:pic>
        <p:nvPicPr>
          <p:cNvPr id="7" name="Picture 3">
            <a:hlinkClick r:id="rId3" action="ppaction://hlinksldjump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337212"/>
            <a:ext cx="896190" cy="951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1284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20</a:t>
            </a:r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40768"/>
            <a:ext cx="9324528" cy="3669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99592" y="5157192"/>
            <a:ext cx="2952328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/>
              <a:t>14</a:t>
            </a:r>
            <a:endParaRPr lang="ru-RU" sz="8000" b="1" dirty="0"/>
          </a:p>
        </p:txBody>
      </p:sp>
      <p:pic>
        <p:nvPicPr>
          <p:cNvPr id="6" name="Picture 3">
            <a:hlinkClick r:id="rId3" action="ppaction://hlinksldjump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5257727"/>
            <a:ext cx="896190" cy="951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9386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210</Words>
  <Application>Microsoft Office PowerPoint</Application>
  <PresentationFormat>Экран (4:3)</PresentationFormat>
  <Paragraphs>118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Тема Office</vt:lpstr>
      <vt:lpstr>Экономическая сфера</vt:lpstr>
      <vt:lpstr>Презентация PowerPoint</vt:lpstr>
      <vt:lpstr>10</vt:lpstr>
      <vt:lpstr>30</vt:lpstr>
      <vt:lpstr>20</vt:lpstr>
      <vt:lpstr>40</vt:lpstr>
      <vt:lpstr>10</vt:lpstr>
      <vt:lpstr>10</vt:lpstr>
      <vt:lpstr>20</vt:lpstr>
      <vt:lpstr>40</vt:lpstr>
      <vt:lpstr>50</vt:lpstr>
      <vt:lpstr>20</vt:lpstr>
      <vt:lpstr>20</vt:lpstr>
      <vt:lpstr>30</vt:lpstr>
      <vt:lpstr>10</vt:lpstr>
      <vt:lpstr>30</vt:lpstr>
      <vt:lpstr>10</vt:lpstr>
      <vt:lpstr>40</vt:lpstr>
      <vt:lpstr>40</vt:lpstr>
      <vt:lpstr>10</vt:lpstr>
      <vt:lpstr>50</vt:lpstr>
      <vt:lpstr>30</vt:lpstr>
      <vt:lpstr>50</vt:lpstr>
      <vt:lpstr>20</vt:lpstr>
      <vt:lpstr>Вы­бе­ри­те по­ня­тие, ко­то­рое яв­ля­ет­ся обоб­ща­ю­щим для всех осталь­ных по­ня­тий пред­став­лен­но­го ниже ряда, и за­пи­ши­те цифру, под ко­то­рой оно ука­за­но. </vt:lpstr>
      <vt:lpstr>50</vt:lpstr>
      <vt:lpstr>20</vt:lpstr>
      <vt:lpstr>40</vt:lpstr>
      <vt:lpstr>50</vt:lpstr>
      <vt:lpstr>30</vt:lpstr>
      <vt:lpstr>40</vt:lpstr>
      <vt:lpstr>50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12</cp:revision>
  <dcterms:created xsi:type="dcterms:W3CDTF">2018-11-22T20:10:04Z</dcterms:created>
  <dcterms:modified xsi:type="dcterms:W3CDTF">2018-11-22T21:49:23Z</dcterms:modified>
</cp:coreProperties>
</file>