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345" r:id="rId2"/>
    <p:sldId id="346" r:id="rId3"/>
    <p:sldId id="258" r:id="rId4"/>
    <p:sldId id="319" r:id="rId5"/>
    <p:sldId id="320" r:id="rId6"/>
    <p:sldId id="321" r:id="rId7"/>
    <p:sldId id="322" r:id="rId8"/>
    <p:sldId id="324" r:id="rId9"/>
    <p:sldId id="325" r:id="rId10"/>
    <p:sldId id="326" r:id="rId11"/>
    <p:sldId id="327" r:id="rId12"/>
    <p:sldId id="329" r:id="rId13"/>
    <p:sldId id="330" r:id="rId14"/>
    <p:sldId id="331" r:id="rId15"/>
    <p:sldId id="332" r:id="rId16"/>
    <p:sldId id="334" r:id="rId17"/>
    <p:sldId id="335" r:id="rId18"/>
    <p:sldId id="336" r:id="rId19"/>
    <p:sldId id="337" r:id="rId20"/>
    <p:sldId id="339" r:id="rId21"/>
    <p:sldId id="340" r:id="rId22"/>
    <p:sldId id="341" r:id="rId23"/>
    <p:sldId id="342" r:id="rId24"/>
    <p:sldId id="28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DEFF"/>
    <a:srgbClr val="AE5DFF"/>
    <a:srgbClr val="5BD4FF"/>
    <a:srgbClr val="642F04"/>
    <a:srgbClr val="351413"/>
    <a:srgbClr val="212911"/>
    <a:srgbClr val="1A210D"/>
    <a:srgbClr val="460046"/>
    <a:srgbClr val="800080"/>
    <a:srgbClr val="D4D3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63BEF-93B8-46E2-9E17-1E082CCA5161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637E2-DC3F-4D12-BC14-6992AC1D1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637E2-DC3F-4D12-BC14-6992AC1D160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20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415503-F96C-444A-9BF1-735A2AC34F68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21</a:t>
            </a:fld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22</a:t>
            </a:fld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23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32C04-C30A-4CC7-ACC3-8D07A76C134E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7.png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slide" Target="slide3.xml"/><Relationship Id="rId2" Type="http://schemas.openxmlformats.org/officeDocument/2006/relationships/audio" Target="file:///C:\Users\User\Desktop\&#1048;&#1085;&#1090;&#1077;&#1088;&#1072;&#1082;&#1090;&#1080;&#1074;&#1085;&#1072;&#1103;%20&#1080;&#1075;&#1088;&#1072;\&#1057;&#1074;&#1086;&#1103;%20&#1048;&#1075;&#1088;&#1072;%20-%20&#1050;&#1086;&#1090;%20&#1074;%20&#1084;&#1077;&#1096;&#1082;&#1077;(&#1089;&#1082;&#1083;&#1077;&#1081;&#1082;&#1072;)%20(2013).mp3" TargetMode="External"/><Relationship Id="rId1" Type="http://schemas.microsoft.com/office/2007/relationships/media" Target="file:///C:\Users\User\Desktop\&#1048;&#1085;&#1090;&#1077;&#1088;&#1072;&#1082;&#1090;&#1080;&#1074;&#1085;&#1072;&#1103;%20&#1080;&#1075;&#1088;&#1072;\&#1057;&#1074;&#1086;&#1103;%20&#1048;&#1075;&#1088;&#1072;%20-%20&#1050;&#1086;&#1090;%20&#1074;%20&#1084;&#1077;&#1096;&#1082;&#1077;(&#1089;&#1082;&#1083;&#1077;&#1081;&#1082;&#1072;)%20(2013).mp3" TargetMode="External"/><Relationship Id="rId6" Type="http://schemas.openxmlformats.org/officeDocument/2006/relationships/image" Target="../media/image11.jpeg"/><Relationship Id="rId5" Type="http://schemas.openxmlformats.org/officeDocument/2006/relationships/image" Target="../media/image1.jpeg"/><Relationship Id="rId10" Type="http://schemas.openxmlformats.org/officeDocument/2006/relationships/image" Target="../media/image13.png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7.png"/><Relationship Id="rId4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7.png"/><Relationship Id="rId4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7.png"/><Relationship Id="rId4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7.png"/><Relationship Id="rId4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png"/><Relationship Id="rId2" Type="http://schemas.openxmlformats.org/officeDocument/2006/relationships/audio" Target="file:///C:\Users\User\Desktop\&#1048;&#1085;&#1090;&#1077;&#1088;&#1072;&#1082;&#1090;&#1080;&#1074;&#1085;&#1072;&#1103;%20&#1080;&#1075;&#1088;&#1072;\sibiryak-dmitrii-narkisovich-skazka-pro-khr-kfak3kj8.mp3" TargetMode="External"/><Relationship Id="rId1" Type="http://schemas.microsoft.com/office/2007/relationships/media" Target="file:///C:\Users\User\Desktop\&#1048;&#1085;&#1090;&#1077;&#1088;&#1072;&#1082;&#1090;&#1080;&#1074;&#1085;&#1072;&#1103;%20&#1080;&#1075;&#1088;&#1072;\sibiryak-dmitrii-narkisovich-skazka-pro-khr-kfak3kj8.mp3" TargetMode="External"/><Relationship Id="rId6" Type="http://schemas.openxmlformats.org/officeDocument/2006/relationships/slide" Target="slide3.xml"/><Relationship Id="rId5" Type="http://schemas.openxmlformats.org/officeDocument/2006/relationships/image" Target="../media/image4.jpeg"/><Relationship Id="rId10" Type="http://schemas.openxmlformats.org/officeDocument/2006/relationships/image" Target="../media/image21.png"/><Relationship Id="rId4" Type="http://schemas.openxmlformats.org/officeDocument/2006/relationships/notesSlide" Target="../notesSlides/notesSlide15.xml"/><Relationship Id="rId9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png"/><Relationship Id="rId2" Type="http://schemas.openxmlformats.org/officeDocument/2006/relationships/audio" Target="file:///C:\Users\User\Desktop\&#1048;&#1085;&#1090;&#1077;&#1088;&#1072;&#1082;&#1090;&#1080;&#1074;&#1085;&#1072;&#1103;%20&#1080;&#1075;&#1088;&#1072;\06-literaturnyie-skazki-dn-m20qmusicme-wrgyfdnmmp3.mp3" TargetMode="External"/><Relationship Id="rId1" Type="http://schemas.microsoft.com/office/2007/relationships/media" Target="file:///C:\Users\User\Desktop\&#1048;&#1085;&#1090;&#1077;&#1088;&#1072;&#1082;&#1090;&#1080;&#1074;&#1085;&#1072;&#1103;%20&#1080;&#1075;&#1088;&#1072;\06-literaturnyie-skazki-dn-m20qmusicme-wrgyfdnmmp3.mp3" TargetMode="External"/><Relationship Id="rId6" Type="http://schemas.openxmlformats.org/officeDocument/2006/relationships/slide" Target="slide3.xml"/><Relationship Id="rId5" Type="http://schemas.openxmlformats.org/officeDocument/2006/relationships/image" Target="../media/image4.jpeg"/><Relationship Id="rId10" Type="http://schemas.openxmlformats.org/officeDocument/2006/relationships/image" Target="../media/image23.png"/><Relationship Id="rId4" Type="http://schemas.openxmlformats.org/officeDocument/2006/relationships/notesSlide" Target="../notesSlides/notesSlide16.xml"/><Relationship Id="rId9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png"/><Relationship Id="rId2" Type="http://schemas.openxmlformats.org/officeDocument/2006/relationships/audio" Target="file:///C:\Users\User\Desktop\&#1048;&#1085;&#1090;&#1077;&#1088;&#1072;&#1082;&#1090;&#1080;&#1074;&#1085;&#1072;&#1103;%20&#1080;&#1075;&#1088;&#1072;\silanteva-lyagushka-puteshestvennitsa-wwwmix-9lrcm3zdmp3.mp3" TargetMode="External"/><Relationship Id="rId1" Type="http://schemas.microsoft.com/office/2007/relationships/media" Target="file:///C:\Users\User\Desktop\&#1048;&#1085;&#1090;&#1077;&#1088;&#1072;&#1082;&#1090;&#1080;&#1074;&#1085;&#1072;&#1103;%20&#1080;&#1075;&#1088;&#1072;\silanteva-lyagushka-puteshestvennitsa-wwwmix-9lrcm3zdmp3.mp3" TargetMode="External"/><Relationship Id="rId6" Type="http://schemas.openxmlformats.org/officeDocument/2006/relationships/slide" Target="slide3.xml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17.xml"/><Relationship Id="rId9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png"/><Relationship Id="rId2" Type="http://schemas.openxmlformats.org/officeDocument/2006/relationships/audio" Target="file:///C:\Users\User\Desktop\&#1048;&#1085;&#1090;&#1077;&#1088;&#1072;&#1082;&#1090;&#1080;&#1074;&#1085;&#1072;&#1103;%20&#1080;&#1075;&#1088;&#1072;\moroz-ivanovich-wwwmixmuzru-luxwgoirmp3.mp3" TargetMode="External"/><Relationship Id="rId1" Type="http://schemas.microsoft.com/office/2007/relationships/media" Target="file:///C:\Users\User\Desktop\&#1048;&#1085;&#1090;&#1077;&#1088;&#1072;&#1082;&#1090;&#1080;&#1074;&#1085;&#1072;&#1103;%20&#1080;&#1075;&#1088;&#1072;\moroz-ivanovich-wwwmixmuzru-luxwgoirmp3.mp3" TargetMode="External"/><Relationship Id="rId6" Type="http://schemas.openxmlformats.org/officeDocument/2006/relationships/slide" Target="slide3.xml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18.xml"/><Relationship Id="rId9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User\Desktop\&#1048;&#1085;&#1090;&#1077;&#1088;&#1072;&#1082;&#1090;&#1080;&#1074;&#1085;&#1072;&#1103;%20&#1080;&#1075;&#1088;&#1072;\&#1040;&#1083;&#1077;&#1082;&#1089;&#1072;&#1085;&#1076;&#1088;%20&#1048;&#1074;&#1072;&#1085;&#1086;&#1074;%20&#8212;%20&#1057;&#1074;&#1086;&#1103;%20&#1048;&#1075;&#1088;&#1072;%20-%20&#1047;&#1072;&#1089;&#1090;&#1072;&#1074;&#1082;&#1072;%20(www.mixmuz.ru).mp3" TargetMode="External"/><Relationship Id="rId1" Type="http://schemas.microsoft.com/office/2007/relationships/media" Target="file:///C:\Users\User\Desktop\&#1048;&#1085;&#1090;&#1077;&#1088;&#1072;&#1082;&#1090;&#1080;&#1074;&#1085;&#1072;&#1103;%20&#1080;&#1075;&#1088;&#1072;\&#1040;&#1083;&#1077;&#1082;&#1089;&#1072;&#1085;&#1076;&#1088;%20&#1048;&#1074;&#1072;&#1085;&#1086;&#1074;%20&#8212;%20&#1057;&#1074;&#1086;&#1103;%20&#1048;&#1075;&#1088;&#1072;%20-%20&#1047;&#1072;&#1089;&#1090;&#1072;&#1074;&#1082;&#1072;%20(www.mixmuz.ru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slide" Target="slide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slide" Target="slide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slide" Target="slide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slide" Target="slide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lex.ru/rpg/WebPict/fullpic/0073-008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ixmuz.ru/music" TargetMode="External"/><Relationship Id="rId5" Type="http://schemas.openxmlformats.org/officeDocument/2006/relationships/hyperlink" Target="http://content.nlb.by/content/dav/nlb/portal/content/File/Portal/Novosti/2012/June/2012.06.04/_medium/paustovskij.jpg" TargetMode="External"/><Relationship Id="rId4" Type="http://schemas.openxmlformats.org/officeDocument/2006/relationships/hyperlink" Target="http://www.nlit.ru/pics/nlit-259.jpg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3" Type="http://schemas.openxmlformats.org/officeDocument/2006/relationships/image" Target="../media/image4.jpeg"/><Relationship Id="rId21" Type="http://schemas.openxmlformats.org/officeDocument/2006/relationships/slide" Target="slide22.xml"/><Relationship Id="rId7" Type="http://schemas.openxmlformats.org/officeDocument/2006/relationships/slide" Target="slide7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" Type="http://schemas.openxmlformats.org/officeDocument/2006/relationships/notesSlide" Target="../notesSlides/notesSlide2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2.xml"/><Relationship Id="rId24" Type="http://schemas.openxmlformats.org/officeDocument/2006/relationships/slide" Target="slide10.xml"/><Relationship Id="rId5" Type="http://schemas.openxmlformats.org/officeDocument/2006/relationships/slide" Target="slide5.xml"/><Relationship Id="rId15" Type="http://schemas.openxmlformats.org/officeDocument/2006/relationships/slide" Target="slide16.xml"/><Relationship Id="rId23" Type="http://schemas.openxmlformats.org/officeDocument/2006/relationships/image" Target="../media/image5.png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5.xml"/><Relationship Id="rId22" Type="http://schemas.openxmlformats.org/officeDocument/2006/relationships/slide" Target="slide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7.png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260648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Кировское областное государственное общеобразовательное бюджетное учреждение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«Средняя школа с углублённым изучением отдельных предметов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город 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Кирс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Верхнекамского района»</a:t>
            </a:r>
            <a:endParaRPr lang="ru-RU" sz="1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988840"/>
            <a:ext cx="7056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Интерактивная игра</a:t>
            </a:r>
            <a:endParaRPr lang="ru-RU" sz="4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3477894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Номинация: мультимедийные дидактические </a:t>
            </a:r>
          </a:p>
          <a:p>
            <a:pPr algn="ctr"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материалы к урокам</a:t>
            </a:r>
            <a:endParaRPr lang="ru-RU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19095" y="5217812"/>
            <a:ext cx="70567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Работу выполнила:</a:t>
            </a:r>
          </a:p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читель начальных классов</a:t>
            </a:r>
            <a:endParaRPr lang="ru-RU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Максимова Наталья Александровна</a:t>
            </a:r>
            <a:endParaRPr lang="ru-RU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04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033068" y="5013176"/>
            <a:ext cx="8302000" cy="117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latin typeface="Georgia" pitchFamily="18" charset="0"/>
              </a:rPr>
              <a:t>ВЛАДИМИР ФЁДОРОВИЧ</a:t>
            </a:r>
          </a:p>
          <a:p>
            <a:pPr algn="ctr">
              <a:spcBef>
                <a:spcPct val="20000"/>
              </a:spcBef>
            </a:pPr>
            <a:r>
              <a:rPr lang="ru-RU" sz="3200" b="1" dirty="0" smtClean="0">
                <a:latin typeface="Georgia" pitchFamily="18" charset="0"/>
              </a:rPr>
              <a:t>ОДОЕВСКИЙ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412776"/>
            <a:ext cx="6696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endParaRPr lang="ru-RU" sz="2800" dirty="0" smtClean="0">
              <a:latin typeface="Georgia" pitchFamily="18" charset="0"/>
            </a:endParaRPr>
          </a:p>
        </p:txBody>
      </p:sp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all" dirty="0">
                <a:latin typeface="Times New Roman" pitchFamily="18" charset="0"/>
                <a:cs typeface="Times New Roman" pitchFamily="18" charset="0"/>
              </a:rPr>
              <a:t>Узнай писателя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https://im0-tub-ru.yandex.net/i?id=fd9ad7fac4003e1aa8d6b13e247c1741&amp;n=13&amp;exp=1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980728"/>
            <a:ext cx="2909256" cy="38884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364" y="0"/>
            <a:ext cx="9237364" cy="6940421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294953" y="6021288"/>
            <a:ext cx="770731" cy="67119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воя Игра - Кот в мешке(склейка) (2013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00034" y="857232"/>
            <a:ext cx="304800" cy="304800"/>
          </a:xfrm>
          <a:prstGeom prst="rect">
            <a:avLst/>
          </a:prstGeom>
        </p:spPr>
      </p:pic>
      <p:pic>
        <p:nvPicPr>
          <p:cNvPr id="14" name="Рисунок 13"/>
          <p:cNvPicPr/>
          <p:nvPr/>
        </p:nvPicPr>
        <p:blipFill rotWithShape="1">
          <a:blip r:embed="rId10"/>
          <a:srcRect l="6414" r="12293" b="35861"/>
          <a:stretch/>
        </p:blipFill>
        <p:spPr bwMode="auto">
          <a:xfrm>
            <a:off x="1643042" y="642918"/>
            <a:ext cx="5940425" cy="408450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Рисунок 14"/>
          <p:cNvPicPr/>
          <p:nvPr/>
        </p:nvPicPr>
        <p:blipFill rotWithShape="1">
          <a:blip r:embed="rId10"/>
          <a:srcRect l="12025" t="71194" r="12133" b="11916"/>
          <a:stretch/>
        </p:blipFill>
        <p:spPr bwMode="auto">
          <a:xfrm>
            <a:off x="2267744" y="4941168"/>
            <a:ext cx="4505325" cy="7524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85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702893" y="5426060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latin typeface="Georgia" pitchFamily="18" charset="0"/>
              </a:rPr>
              <a:t>ЛЯГУШКА-ПУТЕШЕСТВЕННИЦА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endParaRPr lang="ru-RU" sz="2800" dirty="0" smtClean="0"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67744" y="251937"/>
            <a:ext cx="5832648" cy="1077218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atin typeface="Times New Roman" pitchFamily="18" charset="0"/>
                <a:cs typeface="Times New Roman" pitchFamily="18" charset="0"/>
              </a:rPr>
              <a:t>Предметы</a:t>
            </a:r>
          </a:p>
          <a:p>
            <a:pPr algn="ctr"/>
            <a:r>
              <a:rPr lang="ru-RU" sz="3200" b="1" cap="all" dirty="0" smtClean="0">
                <a:latin typeface="Times New Roman" pitchFamily="18" charset="0"/>
                <a:cs typeface="Times New Roman" pitchFamily="18" charset="0"/>
              </a:rPr>
              <a:t>Назови сказку</a:t>
            </a:r>
            <a:endParaRPr lang="ru-RU" sz="3200" b="1" cap="all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552" y="1740203"/>
            <a:ext cx="3717032" cy="2696909"/>
          </a:xfrm>
          <a:prstGeom prst="rect">
            <a:avLst/>
          </a:prstGeom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033663" y="3717032"/>
            <a:ext cx="23042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latin typeface="Georgia" pitchFamily="18" charset="0"/>
              </a:rPr>
              <a:t>ПРУТИК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143000" y="5687670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latin typeface="Georgia" pitchFamily="18" charset="0"/>
              </a:rPr>
              <a:t>МОРОЗ ИВАНОВИЧ 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endParaRPr lang="ru-RU" sz="2800" dirty="0" smtClean="0">
              <a:latin typeface="Georgia" pitchFamily="18" charset="0"/>
            </a:endParaRPr>
          </a:p>
        </p:txBody>
      </p:sp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67744" y="251937"/>
            <a:ext cx="5832648" cy="1077218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atin typeface="Times New Roman" pitchFamily="18" charset="0"/>
                <a:cs typeface="Times New Roman" pitchFamily="18" charset="0"/>
              </a:rPr>
              <a:t>Предметы</a:t>
            </a:r>
          </a:p>
          <a:p>
            <a:pPr algn="ctr"/>
            <a:r>
              <a:rPr lang="ru-RU" sz="3200" b="1" cap="all" dirty="0" smtClean="0">
                <a:latin typeface="Times New Roman" pitchFamily="18" charset="0"/>
                <a:cs typeface="Times New Roman" pitchFamily="18" charset="0"/>
              </a:rPr>
              <a:t>Назови сказку</a:t>
            </a:r>
            <a:endParaRPr lang="ru-RU" sz="3200" b="1" cap="all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2" t="17517" r="18340" b="9950"/>
          <a:stretch/>
        </p:blipFill>
        <p:spPr bwMode="auto">
          <a:xfrm>
            <a:off x="3654498" y="1628800"/>
            <a:ext cx="3221757" cy="36492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174692" y="3453442"/>
            <a:ext cx="199486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latin typeface="Georgia" pitchFamily="18" charset="0"/>
              </a:rPr>
              <a:t>ПЕЧКА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827584" y="5419133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/>
              <a:t>СКАЗКА ПРО ХРАБРОГО ЗАЙЦА</a:t>
            </a:r>
            <a:endParaRPr lang="ru-RU" sz="2800" b="1" i="1" dirty="0" smtClean="0"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979712" y="1196752"/>
            <a:ext cx="6696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endParaRPr lang="ru-RU" sz="2800" dirty="0" smtClean="0">
              <a:latin typeface="Georgia" pitchFamily="18" charset="0"/>
            </a:endParaRPr>
          </a:p>
        </p:txBody>
      </p:sp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32508" y="124660"/>
            <a:ext cx="5832648" cy="1077218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atin typeface="Times New Roman" pitchFamily="18" charset="0"/>
                <a:cs typeface="Times New Roman" pitchFamily="18" charset="0"/>
              </a:rPr>
              <a:t>Предметы</a:t>
            </a:r>
          </a:p>
          <a:p>
            <a:pPr algn="ctr"/>
            <a:r>
              <a:rPr lang="ru-RU" sz="3200" b="1" cap="all" dirty="0" smtClean="0">
                <a:latin typeface="Times New Roman" pitchFamily="18" charset="0"/>
                <a:cs typeface="Times New Roman" pitchFamily="18" charset="0"/>
              </a:rPr>
              <a:t>Назови сказку</a:t>
            </a:r>
            <a:endParaRPr lang="ru-RU" sz="3200" b="1" cap="all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272039"/>
            <a:ext cx="3645024" cy="3645024"/>
          </a:xfrm>
          <a:prstGeom prst="rect">
            <a:avLst/>
          </a:prstGeom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408134" y="3546229"/>
            <a:ext cx="144740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latin typeface="Georgia" pitchFamily="18" charset="0"/>
              </a:rPr>
              <a:t>КУСТ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043608" y="5687670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latin typeface="Georgia" pitchFamily="18" charset="0"/>
              </a:rPr>
              <a:t>МОРОЗ ИВАНОВИЧ</a:t>
            </a:r>
          </a:p>
        </p:txBody>
      </p:sp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61108" y="254669"/>
            <a:ext cx="5832648" cy="1077218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atin typeface="Times New Roman" pitchFamily="18" charset="0"/>
                <a:cs typeface="Times New Roman" pitchFamily="18" charset="0"/>
              </a:rPr>
              <a:t>Предметы</a:t>
            </a:r>
          </a:p>
          <a:p>
            <a:pPr algn="ctr"/>
            <a:r>
              <a:rPr lang="ru-RU" sz="3200" b="1" cap="all" dirty="0" smtClean="0">
                <a:latin typeface="Times New Roman" pitchFamily="18" charset="0"/>
                <a:cs typeface="Times New Roman" pitchFamily="18" charset="0"/>
              </a:rPr>
              <a:t>Назови сказку</a:t>
            </a:r>
            <a:endParaRPr lang="ru-RU" sz="3200" b="1" cap="all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177" y="1674551"/>
            <a:ext cx="2355726" cy="3140968"/>
          </a:xfrm>
          <a:prstGeom prst="rect">
            <a:avLst/>
          </a:prstGeom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043608" y="3573016"/>
            <a:ext cx="236841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latin typeface="Georgia" pitchFamily="18" charset="0"/>
              </a:rPr>
              <a:t>КУВШИН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endParaRPr lang="ru-RU" sz="2800" dirty="0" smtClean="0">
              <a:latin typeface="Georgia" pitchFamily="18" charset="0"/>
            </a:endParaRPr>
          </a:p>
        </p:txBody>
      </p:sp>
      <p:pic>
        <p:nvPicPr>
          <p:cNvPr id="11" name="Рисунок 10" descr="дом-6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screen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ГОВОРЯТ ПЕРСОНАЖИ</a:t>
            </a:r>
            <a:endParaRPr lang="ru-RU" sz="32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spc="50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934" y="1142984"/>
            <a:ext cx="3108960" cy="3108960"/>
          </a:xfrm>
          <a:prstGeom prst="rect">
            <a:avLst/>
          </a:prstGeom>
        </p:spPr>
      </p:pic>
      <p:sp>
        <p:nvSpPr>
          <p:cNvPr id="4" name="Стрелка вправо 3"/>
          <p:cNvSpPr/>
          <p:nvPr/>
        </p:nvSpPr>
        <p:spPr>
          <a:xfrm>
            <a:off x="2267744" y="1835620"/>
            <a:ext cx="1296144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www.bookvoed.ru/files/1836/14/14/78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324504"/>
            <a:ext cx="2623594" cy="3295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sibiryak-dmitrii-narkisovich-skazka-pro-khr-kfak3kj8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429256" y="250030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10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дом-6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screen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ГОВОРЯТ ПЕРСОНАЖИ</a:t>
            </a:r>
            <a:endParaRPr lang="ru-RU" sz="32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spc="50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574" y="1218213"/>
            <a:ext cx="3108960" cy="3108960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>
            <a:off x="2257524" y="1799217"/>
            <a:ext cx="1296144" cy="10081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924944"/>
            <a:ext cx="2454466" cy="378580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19672" y="6125977"/>
            <a:ext cx="2454466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</a:t>
            </a:r>
            <a:endParaRPr lang="ru-RU" sz="32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06-literaturnyie-skazki-dn-m20qmusicme-wrgyfdnmmp3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643570" y="26431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770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дом-6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screen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ГОВОРЯТ ПЕРСОНАЖИ</a:t>
            </a:r>
            <a:endParaRPr lang="ru-RU" sz="32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3200" b="1" spc="50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407" y="2103265"/>
            <a:ext cx="2878849" cy="4492352"/>
          </a:xfrm>
          <a:prstGeom prst="rect">
            <a:avLst/>
          </a:prstGeom>
        </p:spPr>
      </p:pic>
      <p:pic>
        <p:nvPicPr>
          <p:cNvPr id="9" name="silanteva-lyagushka-puteshestvennitsa-wwwmix-9lrcm3zdmp3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3179431" y="11695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9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endParaRPr lang="ru-RU" sz="2800" dirty="0" smtClean="0">
              <a:latin typeface="Georgia" pitchFamily="18" charset="0"/>
            </a:endParaRPr>
          </a:p>
        </p:txBody>
      </p:sp>
      <p:pic>
        <p:nvPicPr>
          <p:cNvPr id="11" name="Рисунок 10" descr="дом-6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screen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ГОВОРЯТ ПЕРСОНАЖИ</a:t>
            </a:r>
            <a:endParaRPr lang="ru-RU" sz="32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3200" b="1" spc="50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242" y="2399600"/>
            <a:ext cx="2921526" cy="38610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56404" y="6129460"/>
            <a:ext cx="331236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НЯНЮШКА</a:t>
            </a:r>
            <a:endParaRPr lang="ru-RU" sz="32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moroz-ivanovich-wwwmixmuzru-luxwgoirmp3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3635896" y="1280749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769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62" y="16800"/>
            <a:ext cx="9143999" cy="685799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131840" y="5677593"/>
            <a:ext cx="346421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 КЛАСС</a:t>
            </a:r>
            <a:endParaRPr lang="ru-RU" sz="72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Александр Иванов — Своя Игра - Заставка (www.mixmuz.ru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28662" y="64291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970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69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041675" y="4794490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2800" b="1" i="1" dirty="0" smtClean="0">
                <a:latin typeface="Georgia" pitchFamily="18" charset="0"/>
              </a:rPr>
              <a:t>МОРОЗ ИВАНОВИЧ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583668" y="2446168"/>
            <a:ext cx="720079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3600" b="1" dirty="0" smtClean="0">
                <a:latin typeface="Georgia" pitchFamily="18" charset="0"/>
              </a:rPr>
              <a:t>Без труда не вытащишь …..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67744" y="251937"/>
            <a:ext cx="5832648" cy="1077218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all" dirty="0">
                <a:latin typeface="Times New Roman" pitchFamily="18" charset="0"/>
                <a:cs typeface="Times New Roman" pitchFamily="18" charset="0"/>
              </a:rPr>
              <a:t>Продолжи пословицу </a:t>
            </a:r>
          </a:p>
          <a:p>
            <a:pPr algn="ctr"/>
            <a:r>
              <a:rPr lang="ru-RU" sz="3200" b="1" cap="all" dirty="0">
                <a:latin typeface="Times New Roman" pitchFamily="18" charset="0"/>
                <a:cs typeface="Times New Roman" pitchFamily="18" charset="0"/>
              </a:rPr>
              <a:t>И  …</a:t>
            </a:r>
          </a:p>
        </p:txBody>
      </p:sp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spc="50" dirty="0">
              <a:ln w="11430">
                <a:solidFill>
                  <a:srgbClr val="642F04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473724" y="3370327"/>
            <a:ext cx="720079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3600" b="1" dirty="0" smtClean="0">
                <a:latin typeface="Georgia" pitchFamily="18" charset="0"/>
              </a:rPr>
              <a:t> и рыбку из пруда.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693975" y="4963950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2800" b="1" dirty="0" smtClean="0">
                <a:latin typeface="Georgia" pitchFamily="18" charset="0"/>
              </a:rPr>
              <a:t>СКАЗКА ПРО ХРАБРОГО ЗАЙЦА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941491"/>
            <a:ext cx="66967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3600" b="1" dirty="0" smtClean="0">
                <a:latin typeface="Georgia" pitchFamily="18" charset="0"/>
              </a:rPr>
              <a:t>Всякий трус о ….</a:t>
            </a:r>
          </a:p>
        </p:txBody>
      </p:sp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1077218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all" dirty="0">
                <a:latin typeface="Times New Roman" pitchFamily="18" charset="0"/>
                <a:cs typeface="Times New Roman" pitchFamily="18" charset="0"/>
              </a:rPr>
              <a:t>Продолжи пословицу </a:t>
            </a:r>
          </a:p>
          <a:p>
            <a:pPr algn="ctr"/>
            <a:r>
              <a:rPr lang="ru-RU" sz="3200" b="1" cap="all" dirty="0">
                <a:latin typeface="Times New Roman" pitchFamily="18" charset="0"/>
                <a:cs typeface="Times New Roman" pitchFamily="18" charset="0"/>
              </a:rPr>
              <a:t>И  …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spc="50" dirty="0">
              <a:ln w="11430">
                <a:solidFill>
                  <a:srgbClr val="642F04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123728" y="2926821"/>
            <a:ext cx="66967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3600" b="1" dirty="0">
                <a:latin typeface="Georgia" pitchFamily="18" charset="0"/>
              </a:rPr>
              <a:t>х</a:t>
            </a:r>
            <a:r>
              <a:rPr lang="ru-RU" sz="3600" b="1" dirty="0" smtClean="0">
                <a:latin typeface="Georgia" pitchFamily="18" charset="0"/>
              </a:rPr>
              <a:t>рабрости толкует.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946273" y="5003304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latin typeface="Georgia" pitchFamily="18" charset="0"/>
              </a:rPr>
              <a:t>ЛЯГУШКА-ПУТЕШЕСТВЕННИЦА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dirty="0" smtClean="0">
                <a:latin typeface="Georgia" pitchFamily="18" charset="0"/>
              </a:rPr>
              <a:t>Кто хвалится, …</a:t>
            </a:r>
          </a:p>
        </p:txBody>
      </p:sp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1077218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all" dirty="0">
                <a:latin typeface="Times New Roman" pitchFamily="18" charset="0"/>
                <a:cs typeface="Times New Roman" pitchFamily="18" charset="0"/>
              </a:rPr>
              <a:t>Продолжи пословицу </a:t>
            </a:r>
          </a:p>
          <a:p>
            <a:pPr algn="ctr"/>
            <a:r>
              <a:rPr lang="ru-RU" sz="3200" b="1" cap="all" dirty="0">
                <a:latin typeface="Times New Roman" pitchFamily="18" charset="0"/>
                <a:cs typeface="Times New Roman" pitchFamily="18" charset="0"/>
              </a:rPr>
              <a:t>И  …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3200" b="1" spc="50" dirty="0">
              <a:ln w="11430">
                <a:solidFill>
                  <a:srgbClr val="642F04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158930" y="3067219"/>
            <a:ext cx="66967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dirty="0">
                <a:latin typeface="Georgia" pitchFamily="18" charset="0"/>
              </a:rPr>
              <a:t>т</a:t>
            </a:r>
            <a:r>
              <a:rPr lang="ru-RU" sz="3600" b="1" dirty="0" smtClean="0">
                <a:latin typeface="Georgia" pitchFamily="18" charset="0"/>
              </a:rPr>
              <a:t>от с горы свалится.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051720" y="1909541"/>
            <a:ext cx="76328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dirty="0" smtClean="0">
                <a:latin typeface="Georgia" pitchFamily="18" charset="0"/>
              </a:rPr>
              <a:t>Лениться, да гулять-</a:t>
            </a:r>
          </a:p>
        </p:txBody>
      </p:sp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1077218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all" dirty="0">
                <a:latin typeface="Times New Roman" pitchFamily="18" charset="0"/>
                <a:cs typeface="Times New Roman" pitchFamily="18" charset="0"/>
              </a:rPr>
              <a:t>Продолжи пословицу </a:t>
            </a:r>
          </a:p>
          <a:p>
            <a:pPr algn="ctr"/>
            <a:r>
              <a:rPr lang="ru-RU" sz="3200" b="1" cap="all" dirty="0">
                <a:latin typeface="Times New Roman" pitchFamily="18" charset="0"/>
                <a:cs typeface="Times New Roman" pitchFamily="18" charset="0"/>
              </a:rPr>
              <a:t>И  …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3200" b="1" spc="50" dirty="0">
              <a:ln w="11430">
                <a:solidFill>
                  <a:srgbClr val="642F04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051720" y="3144267"/>
            <a:ext cx="76328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dirty="0">
                <a:latin typeface="Georgia" pitchFamily="18" charset="0"/>
              </a:rPr>
              <a:t>д</a:t>
            </a:r>
            <a:r>
              <a:rPr lang="ru-RU" sz="3600" b="1" dirty="0" smtClean="0">
                <a:latin typeface="Georgia" pitchFamily="18" charset="0"/>
              </a:rPr>
              <a:t>обра не видать.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342402" y="5085184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latin typeface="Georgia" pitchFamily="18" charset="0"/>
              </a:rPr>
              <a:t>МОРОЗ-ИВАНОВИЧ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0" y="3316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619672" y="1546573"/>
            <a:ext cx="7056784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Писатели: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http://www.rulex.ru/rpg/WebPict/fullpic/0073-008.jpg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http://www.nlit.ru/pics/nlit-259.jpg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http://content.nlb.by/content/dav/nlb/portal/content/File/Portal/Novosti/2012/June/2012.06.04/_medium/paustovskij.jpg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Аудио сказки: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https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6"/>
              </a:rPr>
              <a:t>://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6"/>
              </a:rPr>
              <a:t>mixmuz.ru/music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Аудио-фрагменты на 20 ,21 слайдах в электронном приложении к учебнику «Литературное чтение» 3 класс. «Школа России»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Картинки: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https://yandex.ru/images/search?text</a:t>
            </a:r>
            <a:endParaRPr lang="ru-RU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67744" y="476672"/>
            <a:ext cx="662473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ИНТЕРНЕТ - РЕСУРСЫ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Рисунок 35" descr="Рисунок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36" y="0"/>
            <a:ext cx="9121688" cy="6858000"/>
          </a:xfrm>
          <a:prstGeom prst="rect">
            <a:avLst/>
          </a:prstGeom>
        </p:spPr>
      </p:pic>
      <p:sp>
        <p:nvSpPr>
          <p:cNvPr id="3119" name="AutoShape 4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364088" y="2132856"/>
            <a:ext cx="503114" cy="503040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21" name="AutoShape 4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281677" y="2132856"/>
            <a:ext cx="503114" cy="503040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20</a:t>
            </a:r>
          </a:p>
        </p:txBody>
      </p:sp>
      <p:sp>
        <p:nvSpPr>
          <p:cNvPr id="3122" name="AutoShape 5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7119443" y="2117063"/>
            <a:ext cx="503114" cy="503040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30</a:t>
            </a:r>
          </a:p>
        </p:txBody>
      </p:sp>
      <p:sp>
        <p:nvSpPr>
          <p:cNvPr id="3123" name="AutoShape 51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7971153" y="2113277"/>
            <a:ext cx="503114" cy="503040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3125" name="AutoShape 53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5364088" y="2852936"/>
            <a:ext cx="503114" cy="503040"/>
          </a:xfrm>
          <a:prstGeom prst="flowChartAlternateProcess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26" name="AutoShape 54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6321680" y="2834929"/>
            <a:ext cx="475342" cy="503040"/>
          </a:xfrm>
          <a:prstGeom prst="flowChartAlternateProcess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20</a:t>
            </a:r>
          </a:p>
        </p:txBody>
      </p:sp>
      <p:sp>
        <p:nvSpPr>
          <p:cNvPr id="3128" name="AutoShape 56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7998765" y="2837598"/>
            <a:ext cx="478677" cy="503040"/>
          </a:xfrm>
          <a:prstGeom prst="flowChartAlternateProcess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3130" name="AutoShape 58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5364088" y="3573016"/>
            <a:ext cx="503114" cy="50304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31" name="AutoShape 59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6293908" y="3554900"/>
            <a:ext cx="503114" cy="503040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20</a:t>
            </a:r>
          </a:p>
        </p:txBody>
      </p:sp>
      <p:sp>
        <p:nvSpPr>
          <p:cNvPr id="3132" name="AutoShape 60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7122000" y="3560575"/>
            <a:ext cx="503114" cy="503040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30</a:t>
            </a:r>
          </a:p>
        </p:txBody>
      </p:sp>
      <p:sp>
        <p:nvSpPr>
          <p:cNvPr id="3133" name="AutoShape 61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7971153" y="3550124"/>
            <a:ext cx="503114" cy="503040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3135" name="AutoShape 63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5364088" y="4293096"/>
            <a:ext cx="503114" cy="503040"/>
          </a:xfrm>
          <a:prstGeom prst="round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10</a:t>
            </a:r>
          </a:p>
        </p:txBody>
      </p:sp>
      <p:sp>
        <p:nvSpPr>
          <p:cNvPr id="3136" name="AutoShape 64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6281677" y="4262651"/>
            <a:ext cx="503114" cy="503040"/>
          </a:xfrm>
          <a:prstGeom prst="round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20</a:t>
            </a:r>
          </a:p>
        </p:txBody>
      </p:sp>
      <p:sp>
        <p:nvSpPr>
          <p:cNvPr id="3137" name="AutoShape 65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7134118" y="4217156"/>
            <a:ext cx="503114" cy="503040"/>
          </a:xfrm>
          <a:prstGeom prst="round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30</a:t>
            </a:r>
          </a:p>
        </p:txBody>
      </p:sp>
      <p:sp>
        <p:nvSpPr>
          <p:cNvPr id="3138" name="AutoShape 66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7962207" y="4262651"/>
            <a:ext cx="503114" cy="503040"/>
          </a:xfrm>
          <a:prstGeom prst="round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3140" name="AutoShape 68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5365030" y="5014192"/>
            <a:ext cx="503114" cy="719064"/>
          </a:xfrm>
          <a:prstGeom prst="round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42" name="AutoShape 70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6293908" y="5031292"/>
            <a:ext cx="503114" cy="701964"/>
          </a:xfrm>
          <a:prstGeom prst="round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20</a:t>
            </a:r>
          </a:p>
        </p:txBody>
      </p:sp>
      <p:sp>
        <p:nvSpPr>
          <p:cNvPr id="3143" name="AutoShape 71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7110131" y="5031292"/>
            <a:ext cx="503114" cy="701964"/>
          </a:xfrm>
          <a:prstGeom prst="round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30</a:t>
            </a:r>
          </a:p>
        </p:txBody>
      </p:sp>
      <p:sp>
        <p:nvSpPr>
          <p:cNvPr id="3144" name="AutoShape 72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7962110" y="5014136"/>
            <a:ext cx="503114" cy="717954"/>
          </a:xfrm>
          <a:prstGeom prst="round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2" name="AutoShape 47"/>
          <p:cNvSpPr>
            <a:spLocks noChangeArrowheads="1"/>
          </p:cNvSpPr>
          <p:nvPr/>
        </p:nvSpPr>
        <p:spPr bwMode="auto">
          <a:xfrm>
            <a:off x="827584" y="2132856"/>
            <a:ext cx="4103687" cy="503040"/>
          </a:xfrm>
          <a:prstGeom prst="flowChartAlternateProcess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400" b="1" cap="all" dirty="0" smtClean="0">
                <a:latin typeface="Times New Roman" pitchFamily="18" charset="0"/>
                <a:cs typeface="Times New Roman" pitchFamily="18" charset="0"/>
              </a:rPr>
              <a:t>ЛИТЕРАТУРНАЯ</a:t>
            </a:r>
            <a:endParaRPr lang="ru-RU" sz="2400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AutoShape 68"/>
          <p:cNvSpPr>
            <a:spLocks noChangeArrowheads="1"/>
          </p:cNvSpPr>
          <p:nvPr/>
        </p:nvSpPr>
        <p:spPr bwMode="auto">
          <a:xfrm>
            <a:off x="827584" y="5013176"/>
            <a:ext cx="4103687" cy="720080"/>
          </a:xfrm>
          <a:prstGeom prst="flowChartAlternateProcess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400" b="1" cap="all" dirty="0" smtClean="0">
                <a:latin typeface="Times New Roman" pitchFamily="18" charset="0"/>
                <a:cs typeface="Times New Roman" pitchFamily="18" charset="0"/>
              </a:rPr>
              <a:t>Продолжи пословицу </a:t>
            </a:r>
          </a:p>
          <a:p>
            <a:pPr algn="ctr"/>
            <a:r>
              <a:rPr lang="ru-RU" sz="2400" b="1" cap="all" dirty="0" smtClean="0">
                <a:latin typeface="Times New Roman" pitchFamily="18" charset="0"/>
                <a:cs typeface="Times New Roman" pitchFamily="18" charset="0"/>
              </a:rPr>
              <a:t>И  …</a:t>
            </a:r>
            <a:endParaRPr lang="ru-RU" sz="2400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47"/>
          <p:cNvSpPr>
            <a:spLocks noChangeArrowheads="1"/>
          </p:cNvSpPr>
          <p:nvPr/>
        </p:nvSpPr>
        <p:spPr bwMode="auto">
          <a:xfrm>
            <a:off x="827584" y="4293096"/>
            <a:ext cx="4103687" cy="503039"/>
          </a:xfrm>
          <a:prstGeom prst="flowChartAlternateProcess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400" b="1" cap="all" dirty="0" smtClean="0">
                <a:latin typeface="Times New Roman" pitchFamily="18" charset="0"/>
                <a:cs typeface="Times New Roman" pitchFamily="18" charset="0"/>
              </a:rPr>
              <a:t>говорят персонажи</a:t>
            </a:r>
            <a:endParaRPr lang="ru-RU" sz="2400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47"/>
          <p:cNvSpPr>
            <a:spLocks noChangeArrowheads="1"/>
          </p:cNvSpPr>
          <p:nvPr/>
        </p:nvSpPr>
        <p:spPr bwMode="auto">
          <a:xfrm>
            <a:off x="827584" y="2852936"/>
            <a:ext cx="4103687" cy="503040"/>
          </a:xfrm>
          <a:prstGeom prst="flowChartAlternateProcess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400" b="1" cap="all" dirty="0" smtClean="0">
                <a:latin typeface="Times New Roman" pitchFamily="18" charset="0"/>
                <a:cs typeface="Times New Roman" pitchFamily="18" charset="0"/>
              </a:rPr>
              <a:t>Узнай писателя</a:t>
            </a:r>
            <a:endParaRPr lang="ru-RU" sz="2400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AutoShape 47"/>
          <p:cNvSpPr>
            <a:spLocks noChangeArrowheads="1"/>
          </p:cNvSpPr>
          <p:nvPr/>
        </p:nvSpPr>
        <p:spPr bwMode="auto">
          <a:xfrm>
            <a:off x="827584" y="3573016"/>
            <a:ext cx="4103687" cy="503039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cap="all" dirty="0" smtClean="0">
                <a:latin typeface="Times New Roman" pitchFamily="18" charset="0"/>
                <a:cs typeface="Times New Roman" pitchFamily="18" charset="0"/>
              </a:rPr>
              <a:t>Предметы</a:t>
            </a:r>
            <a:endParaRPr lang="ru-RU" sz="2400" b="1" cap="all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" name="Рисунок 37" descr="Рисунок40.png">
            <a:hlinkClick r:id="" action="ppaction://hlinkshowjump?jump=lastslide"/>
          </p:cNvPr>
          <p:cNvPicPr>
            <a:picLocks noChangeAspect="1"/>
          </p:cNvPicPr>
          <p:nvPr/>
        </p:nvPicPr>
        <p:blipFill>
          <a:blip r:embed="rId23" cstate="screen"/>
          <a:srcRect/>
          <a:stretch>
            <a:fillRect/>
          </a:stretch>
        </p:blipFill>
        <p:spPr>
          <a:xfrm>
            <a:off x="7740352" y="6381328"/>
            <a:ext cx="1152128" cy="300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4" name="Прямоугольник 33"/>
          <p:cNvSpPr/>
          <p:nvPr/>
        </p:nvSpPr>
        <p:spPr>
          <a:xfrm>
            <a:off x="2347988" y="116632"/>
            <a:ext cx="641746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Литературные сказки</a:t>
            </a:r>
            <a:endParaRPr lang="ru-RU" sz="4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AutoShape 56">
            <a:hlinkClick r:id="rId24" action="ppaction://hlinksldjump"/>
          </p:cNvPr>
          <p:cNvSpPr>
            <a:spLocks noChangeArrowheads="1"/>
          </p:cNvSpPr>
          <p:nvPr/>
        </p:nvSpPr>
        <p:spPr bwMode="auto">
          <a:xfrm>
            <a:off x="7158555" y="2819964"/>
            <a:ext cx="478677" cy="503040"/>
          </a:xfrm>
          <a:prstGeom prst="flowChartAlternateProcess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3</a:t>
            </a:r>
            <a:r>
              <a:rPr lang="ru-RU" sz="2800" b="1" dirty="0" smtClean="0"/>
              <a:t>0</a:t>
            </a:r>
            <a:endParaRPr lang="ru-RU" sz="28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5" dur="indefinite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1" dur="indefinite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7" dur="indefinite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3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3" dur="indefinite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9" dur="indefinite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5" dur="indefinite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1" dur="indefinite"/>
                                        <p:tgtEl>
                                          <p:spTgt spid="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8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31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7" dur="indefinite"/>
                                        <p:tgtEl>
                                          <p:spTgt spid="3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0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3" dur="indefinite"/>
                                        <p:tgtEl>
                                          <p:spTgt spid="3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2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9" dur="indefinite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3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4" dur="indefinite"/>
                                        <p:tgtEl>
                                          <p:spTgt spid="31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15" dur="indefinite"/>
                                        <p:tgtEl>
                                          <p:spTgt spid="3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4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0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1" dur="indefinite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3119" grpId="0" animBg="1"/>
      <p:bldP spid="3121" grpId="0" animBg="1"/>
      <p:bldP spid="3122" grpId="0" animBg="1"/>
      <p:bldP spid="3123" grpId="0" animBg="1"/>
      <p:bldP spid="3125" grpId="0" animBg="1"/>
      <p:bldP spid="3126" grpId="0" animBg="1"/>
      <p:bldP spid="3128" grpId="0" animBg="1"/>
      <p:bldP spid="3130" grpId="0" animBg="1"/>
      <p:bldP spid="3131" grpId="0" animBg="1"/>
      <p:bldP spid="3132" grpId="0" animBg="1"/>
      <p:bldP spid="3133" grpId="0" animBg="1"/>
      <p:bldP spid="3135" grpId="0" animBg="1"/>
      <p:bldP spid="3136" grpId="0" animBg="1"/>
      <p:bldP spid="3137" grpId="0" animBg="1"/>
      <p:bldP spid="3138" grpId="0" animBg="1"/>
      <p:bldP spid="3140" grpId="0" animBg="1"/>
      <p:bldP spid="3142" grpId="0" animBg="1"/>
      <p:bldP spid="3143" grpId="0" animBg="1"/>
      <p:bldP spid="3144" grpId="0" animBg="1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115616" y="4509120"/>
            <a:ext cx="763284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СКАЗКА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891471" y="1670173"/>
            <a:ext cx="72008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стный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занимательный рассказ о волшебных историях, событиях, приключениях людей, зверей, предметов и придумка о том, чего не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бывает – это …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67744" y="219084"/>
            <a:ext cx="5832648" cy="584775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all" dirty="0">
                <a:latin typeface="Times New Roman" panose="02020603050405020304" pitchFamily="18" charset="0"/>
                <a:cs typeface="Times New Roman" pitchFamily="18" charset="0"/>
              </a:rPr>
              <a:t>ЛИТЕРАТУРНАЯ</a:t>
            </a:r>
          </a:p>
        </p:txBody>
      </p:sp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835696" y="3853673"/>
            <a:ext cx="763284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ПРИСКАЗКА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117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ебольшой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перед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20000"/>
              </a:spcBef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началом сказки – это …</a:t>
            </a:r>
          </a:p>
        </p:txBody>
      </p:sp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all" dirty="0">
                <a:latin typeface="Times New Roman" panose="02020603050405020304" pitchFamily="18" charset="0"/>
                <a:cs typeface="Times New Roman" pitchFamily="18" charset="0"/>
              </a:rPr>
              <a:t>ЛИТЕРАТУРНАЯ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007604" y="4653136"/>
            <a:ext cx="763284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ЭПИГРАФ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511660" y="1941220"/>
            <a:ext cx="734481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раткое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изречение перед произведением, содержащее идею этого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 –это…</a:t>
            </a:r>
          </a:p>
        </p:txBody>
      </p:sp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all" dirty="0">
                <a:latin typeface="Times New Roman" panose="02020603050405020304" pitchFamily="18" charset="0"/>
                <a:cs typeface="Times New Roman" pitchFamily="18" charset="0"/>
              </a:rPr>
              <a:t>ЛИТЕРАТУРНАЯ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007604" y="5221655"/>
            <a:ext cx="763284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ГИПЕРБОЛА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051720" y="1628800"/>
            <a:ext cx="676875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Сильное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преувеличение свойств изображаемого предмета или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явления – это…</a:t>
            </a:r>
          </a:p>
        </p:txBody>
      </p:sp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all" dirty="0">
                <a:latin typeface="Times New Roman" panose="02020603050405020304" pitchFamily="18" charset="0"/>
                <a:cs typeface="Times New Roman" pitchFamily="18" charset="0"/>
              </a:rPr>
              <a:t>ЛИТЕРАТУРНАЯ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511152" y="5361427"/>
            <a:ext cx="7632848" cy="117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latin typeface="Georgia" pitchFamily="18" charset="0"/>
              </a:rPr>
              <a:t>Дмитрий </a:t>
            </a:r>
            <a:r>
              <a:rPr lang="ru-RU" sz="3200" b="1" dirty="0" err="1" smtClean="0">
                <a:latin typeface="Georgia" pitchFamily="18" charset="0"/>
              </a:rPr>
              <a:t>Наркисович</a:t>
            </a:r>
            <a:r>
              <a:rPr lang="ru-RU" sz="3200" b="1" dirty="0" smtClean="0">
                <a:latin typeface="Georgia" pitchFamily="18" charset="0"/>
              </a:rPr>
              <a:t> </a:t>
            </a:r>
          </a:p>
          <a:p>
            <a:pPr algn="ctr">
              <a:spcBef>
                <a:spcPct val="20000"/>
              </a:spcBef>
            </a:pPr>
            <a:r>
              <a:rPr lang="ru-RU" sz="3200" b="1" dirty="0" smtClean="0">
                <a:latin typeface="Georgia" pitchFamily="18" charset="0"/>
              </a:rPr>
              <a:t>Мамин-Сибиряк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all" dirty="0">
                <a:latin typeface="Times New Roman" pitchFamily="18" charset="0"/>
                <a:cs typeface="Times New Roman" pitchFamily="18" charset="0"/>
              </a:rPr>
              <a:t>Узнай писателя</a:t>
            </a:r>
          </a:p>
        </p:txBody>
      </p:sp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943" y="980728"/>
            <a:ext cx="4286250" cy="428625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664897" y="5141211"/>
            <a:ext cx="9038341" cy="117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latin typeface="Georgia" pitchFamily="18" charset="0"/>
              </a:rPr>
              <a:t>ВСЕВОЛОД  МИХАЙЛОВИЧ</a:t>
            </a:r>
          </a:p>
          <a:p>
            <a:pPr algn="ctr">
              <a:spcBef>
                <a:spcPct val="20000"/>
              </a:spcBef>
            </a:pPr>
            <a:r>
              <a:rPr lang="ru-RU" sz="3200" b="1" dirty="0" smtClean="0">
                <a:latin typeface="Georgia" pitchFamily="18" charset="0"/>
              </a:rPr>
              <a:t>ГАРШИН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endParaRPr lang="ru-RU" sz="2800" dirty="0" smtClean="0">
              <a:latin typeface="Georgia" pitchFamily="18" charset="0"/>
            </a:endParaRPr>
          </a:p>
        </p:txBody>
      </p:sp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all" dirty="0">
                <a:latin typeface="Times New Roman" pitchFamily="18" charset="0"/>
                <a:cs typeface="Times New Roman" pitchFamily="18" charset="0"/>
              </a:rPr>
              <a:t>Узнай писателя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873" y="1040947"/>
            <a:ext cx="3356388" cy="410026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2026</TotalTime>
  <Words>335</Words>
  <Application>Microsoft Office PowerPoint</Application>
  <PresentationFormat>Экран (4:3)</PresentationFormat>
  <Paragraphs>151</Paragraphs>
  <Slides>24</Slides>
  <Notes>22</Notes>
  <HiddenSlides>0</HiddenSlides>
  <MMClips>6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Calibri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</cp:lastModifiedBy>
  <cp:revision>73</cp:revision>
  <dcterms:created xsi:type="dcterms:W3CDTF">2014-01-06T16:00:12Z</dcterms:created>
  <dcterms:modified xsi:type="dcterms:W3CDTF">2020-05-25T15:24:09Z</dcterms:modified>
</cp:coreProperties>
</file>