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8" r:id="rId3"/>
    <p:sldId id="261" r:id="rId4"/>
    <p:sldId id="262" r:id="rId5"/>
    <p:sldId id="268" r:id="rId6"/>
    <p:sldId id="263" r:id="rId7"/>
    <p:sldId id="260" r:id="rId8"/>
    <p:sldId id="264" r:id="rId9"/>
    <p:sldId id="265" r:id="rId10"/>
    <p:sldId id="266" r:id="rId11"/>
    <p:sldId id="267" r:id="rId12"/>
    <p:sldId id="269" r:id="rId13"/>
    <p:sldId id="259" r:id="rId14"/>
  </p:sldIdLst>
  <p:sldSz cx="9144000" cy="6858000" type="screen4x3"/>
  <p:notesSz cx="6858000" cy="9144000"/>
  <p:embeddedFontLst>
    <p:embeddedFont>
      <p:font typeface="SkazkaForSerge"/>
      <p:regular r:id="rId15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A42320"/>
    <a:srgbClr val="C42A26"/>
    <a:srgbClr val="8D1E1B"/>
    <a:srgbClr val="820041"/>
    <a:srgbClr val="CC0066"/>
    <a:srgbClr val="B05408"/>
    <a:srgbClr val="993300"/>
    <a:srgbClr val="BE2824"/>
    <a:srgbClr val="F90B05"/>
    <a:srgbClr val="74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47" autoAdjust="0"/>
  </p:normalViewPr>
  <p:slideViewPr>
    <p:cSldViewPr>
      <p:cViewPr varScale="1">
        <p:scale>
          <a:sx n="59" d="100"/>
          <a:sy n="59" d="100"/>
        </p:scale>
        <p:origin x="-121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51920" y="548680"/>
            <a:ext cx="4896544" cy="3166072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31750" contourW="12700">
              <a:bevelT w="63500" h="571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dirty="0" smtClean="0">
                <a:ln w="11430"/>
                <a:solidFill>
                  <a:srgbClr val="C42A2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kazkaForSerge" pitchFamily="18" charset="0"/>
              </a:rPr>
              <a:t>Организация детских видов деятельности  в утренний период.</a:t>
            </a:r>
            <a:endParaRPr lang="ru-RU" sz="5400" b="1" dirty="0">
              <a:ln w="11430"/>
              <a:solidFill>
                <a:srgbClr val="C42A2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kazkaForSerg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4214818"/>
            <a:ext cx="4320480" cy="157163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dirty="0" err="1" smtClean="0">
                <a:solidFill>
                  <a:srgbClr val="A42320"/>
                </a:solidFill>
                <a:latin typeface="SkazkaForSerge" pitchFamily="18" charset="0"/>
              </a:rPr>
              <a:t>Ядыкина</a:t>
            </a:r>
            <a:r>
              <a:rPr lang="ru-RU" sz="2400" dirty="0" smtClean="0">
                <a:solidFill>
                  <a:srgbClr val="A42320"/>
                </a:solidFill>
                <a:latin typeface="SkazkaForSerge" pitchFamily="18" charset="0"/>
              </a:rPr>
              <a:t> Валентина Анатольевна</a:t>
            </a:r>
          </a:p>
          <a:p>
            <a:pPr>
              <a:spcBef>
                <a:spcPts val="0"/>
              </a:spcBef>
            </a:pPr>
            <a:r>
              <a:rPr lang="ru-RU" sz="2200" smtClean="0">
                <a:solidFill>
                  <a:schemeClr val="tx1"/>
                </a:solidFill>
                <a:latin typeface="SkazkaForSerge" pitchFamily="18" charset="0"/>
              </a:rPr>
              <a:t>МБДОУ </a:t>
            </a:r>
            <a:r>
              <a:rPr lang="ru-RU" sz="2200" dirty="0" smtClean="0">
                <a:solidFill>
                  <a:schemeClr val="tx1"/>
                </a:solidFill>
                <a:latin typeface="SkazkaForSerge" pitchFamily="18" charset="0"/>
              </a:rPr>
              <a:t>детский сад «Радуга»</a:t>
            </a:r>
          </a:p>
          <a:p>
            <a:pPr>
              <a:spcBef>
                <a:spcPts val="0"/>
              </a:spcBef>
            </a:pPr>
            <a:r>
              <a:rPr lang="ru-RU" sz="2200" dirty="0" err="1" smtClean="0">
                <a:solidFill>
                  <a:schemeClr val="tx1"/>
                </a:solidFill>
                <a:latin typeface="SkazkaForSerge" pitchFamily="18" charset="0"/>
              </a:rPr>
              <a:t>с.Мамонтово</a:t>
            </a:r>
            <a:r>
              <a:rPr lang="ru-RU" sz="2200" dirty="0" smtClean="0">
                <a:solidFill>
                  <a:schemeClr val="tx1"/>
                </a:solidFill>
                <a:latin typeface="SkazkaForSerge" pitchFamily="18" charset="0"/>
              </a:rPr>
              <a:t> 2017 год.</a:t>
            </a:r>
          </a:p>
        </p:txBody>
      </p:sp>
    </p:spTree>
    <p:extLst>
      <p:ext uri="{BB962C8B-B14F-4D97-AF65-F5344CB8AC3E}">
        <p14:creationId xmlns:p14="http://schemas.microsoft.com/office/powerpoint/2010/main" xmlns="" val="78355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Четверг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ru-RU" dirty="0" smtClean="0"/>
              <a:t>Настольно – печатные игры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Чтение художественной литературы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Индивидуальная работа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Хороводные игры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Дидактические игры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Пятница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Работа в уголке природы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Индивидуальная работа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Словесные игры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Чтение художественной литературы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Беседа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69006"/>
          </a:xfrm>
        </p:spPr>
        <p:txBody>
          <a:bodyPr/>
          <a:lstStyle/>
          <a:p>
            <a:r>
              <a:rPr lang="ru-RU" dirty="0" smtClean="0"/>
              <a:t>Планируйте и работайте, но помните, что мы работаем для детей и ради детей. </a:t>
            </a:r>
            <a:r>
              <a:rPr lang="ru-RU" smtClean="0"/>
              <a:t>И все должно быть направлено на развитие личности ребенка.</a:t>
            </a:r>
            <a:br>
              <a:rPr lang="ru-RU" smtClean="0"/>
            </a:b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80920" cy="5310922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</a:t>
            </a:r>
            <a:br>
              <a:rPr lang="ru-RU" sz="7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7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внимание!</a:t>
            </a:r>
            <a:endParaRPr lang="ru-RU" sz="7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39552" y="980728"/>
            <a:ext cx="8352928" cy="446276"/>
          </a:xfr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buClr>
                <a:srgbClr val="C00000"/>
              </a:buClr>
              <a:buSzPct val="75000"/>
              <a:buNone/>
            </a:pPr>
            <a:r>
              <a:rPr lang="ru-RU" sz="1800" dirty="0" smtClean="0"/>
              <a:t> </a:t>
            </a:r>
          </a:p>
          <a:p>
            <a:pPr marL="0" indent="0">
              <a:spcBef>
                <a:spcPts val="0"/>
              </a:spcBef>
              <a:buClr>
                <a:srgbClr val="C00000"/>
              </a:buClr>
              <a:buSzPct val="75000"/>
              <a:buNone/>
            </a:pPr>
            <a:endParaRPr lang="ru-RU" sz="500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475655" y="5373216"/>
            <a:ext cx="7295581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xmlns="" val="377232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643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Необходимо запомнить, что утро – это спокойный режимный момент.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928662" y="2071678"/>
            <a:ext cx="7758138" cy="405448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Основная задача педагогической работы в утренней отрезок времени, состоит в том, чтобы включить детей в общий ритм жизни детского сада, создать бодрое                     жизнерадостное настроение.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7659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74638"/>
            <a:ext cx="7472386" cy="551181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Утренний период - наиболее благоприятное время для индивидуального общения воспитателя с каждым ребенком. Эта работа должна проводиться в непринужденной форме. Планируется работа по исправлению и восприятию у детей правильного произношения, по развитию устной речи и выработке правильной интонации, по ФЭМП, по развитию мелкой моторике. Учитываются имена детей с кем эта работа будет проводиться.  </a:t>
            </a:r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Утренний отрезок времени включает: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600200"/>
            <a:ext cx="7400948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Игровую деятельность</a:t>
            </a:r>
          </a:p>
          <a:p>
            <a:r>
              <a:rPr lang="ru-RU" dirty="0" smtClean="0"/>
              <a:t>Беседы с детьми</a:t>
            </a:r>
          </a:p>
          <a:p>
            <a:r>
              <a:rPr lang="ru-RU" dirty="0" smtClean="0"/>
              <a:t>Рассматривание предметов и иллюстраций</a:t>
            </a:r>
          </a:p>
          <a:p>
            <a:r>
              <a:rPr lang="ru-RU" dirty="0" smtClean="0"/>
              <a:t>Короткие наблюдения в природе и явлений общественной жизни</a:t>
            </a:r>
          </a:p>
          <a:p>
            <a:r>
              <a:rPr lang="ru-RU" dirty="0" smtClean="0"/>
              <a:t>Индивидуальная работа</a:t>
            </a:r>
          </a:p>
          <a:p>
            <a:r>
              <a:rPr lang="ru-RU" dirty="0" smtClean="0"/>
              <a:t>Игры малой подвижности или хороводные игры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Игровая деятельность включает в себя: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600200"/>
            <a:ext cx="7400948" cy="4525963"/>
          </a:xfrm>
        </p:spPr>
        <p:txBody>
          <a:bodyPr/>
          <a:lstStyle/>
          <a:p>
            <a:r>
              <a:rPr lang="ru-RU" dirty="0" smtClean="0"/>
              <a:t>Настольные игры</a:t>
            </a:r>
          </a:p>
          <a:p>
            <a:r>
              <a:rPr lang="ru-RU" dirty="0" smtClean="0"/>
              <a:t>Настольно – печатные игры</a:t>
            </a:r>
          </a:p>
          <a:p>
            <a:r>
              <a:rPr lang="ru-RU" dirty="0" smtClean="0"/>
              <a:t>Дидактические игры</a:t>
            </a:r>
          </a:p>
          <a:p>
            <a:r>
              <a:rPr lang="ru-RU" dirty="0" smtClean="0"/>
              <a:t>Игры по сенсорному развитию детей</a:t>
            </a:r>
          </a:p>
          <a:p>
            <a:r>
              <a:rPr lang="ru-RU" dirty="0" smtClean="0"/>
              <a:t>Словесные игры</a:t>
            </a:r>
          </a:p>
          <a:p>
            <a:r>
              <a:rPr lang="ru-RU" dirty="0" smtClean="0"/>
              <a:t>Игры на развитие мелкой моторике</a:t>
            </a:r>
          </a:p>
          <a:p>
            <a:r>
              <a:rPr lang="ru-RU" dirty="0" smtClean="0"/>
              <a:t>Игры забавы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Количество видов деятельности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00200"/>
            <a:ext cx="8258204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Младшая и средняя группы:    3- 4 вида</a:t>
            </a:r>
          </a:p>
          <a:p>
            <a:pPr>
              <a:buNone/>
            </a:pPr>
            <a:r>
              <a:rPr lang="ru-RU" dirty="0" smtClean="0"/>
              <a:t>Старшая и подготовительная:  4 - 6 видов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Каждый воспитатель включает их по своему усмотрению. При этом помнит, если НОД – спокойный вид деятельности, за столами, то включить подвижные игры, хороводы. Если первое занятие физкультура или музыка, то игры должны быть спокойными.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89640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Понедельник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7290" y="1600200"/>
            <a:ext cx="7463182" cy="4186254"/>
          </a:xfrm>
        </p:spPr>
        <p:txBody>
          <a:bodyPr>
            <a:normAutofit fontScale="92500" lnSpcReduction="10000"/>
          </a:bodyPr>
          <a:lstStyle/>
          <a:p>
            <a:pPr marL="0" indent="0">
              <a:buFont typeface="Wingdings" pitchFamily="2" charset="2"/>
              <a:buChar char="Ø"/>
            </a:pPr>
            <a:r>
              <a:rPr lang="ru-RU" dirty="0" smtClean="0"/>
              <a:t>Настольные игры (</a:t>
            </a:r>
            <a:r>
              <a:rPr lang="ru-RU" dirty="0" err="1" smtClean="0"/>
              <a:t>игры</a:t>
            </a:r>
            <a:r>
              <a:rPr lang="ru-RU" dirty="0" smtClean="0"/>
              <a:t> по сенсорному развитию детей)</a:t>
            </a:r>
          </a:p>
          <a:p>
            <a:pPr marL="0" indent="0">
              <a:buFont typeface="Wingdings" pitchFamily="2" charset="2"/>
              <a:buChar char="Ø"/>
            </a:pPr>
            <a:r>
              <a:rPr lang="ru-RU" dirty="0" smtClean="0"/>
              <a:t>Беседа</a:t>
            </a:r>
          </a:p>
          <a:p>
            <a:pPr marL="0" indent="0">
              <a:buFont typeface="Wingdings" pitchFamily="2" charset="2"/>
              <a:buChar char="Ø"/>
            </a:pPr>
            <a:r>
              <a:rPr lang="ru-RU" dirty="0" smtClean="0"/>
              <a:t>Индивидуальная работа</a:t>
            </a:r>
          </a:p>
          <a:p>
            <a:pPr marL="0" indent="0">
              <a:buFont typeface="Wingdings" pitchFamily="2" charset="2"/>
              <a:buChar char="Ø"/>
            </a:pPr>
            <a:r>
              <a:rPr lang="ru-RU" dirty="0" smtClean="0"/>
              <a:t>Привитие культурно – гигиенических навыков</a:t>
            </a:r>
          </a:p>
          <a:p>
            <a:pPr marL="0" indent="0">
              <a:buFont typeface="Wingdings" pitchFamily="2" charset="2"/>
              <a:buChar char="Ø"/>
            </a:pPr>
            <a:r>
              <a:rPr lang="ru-RU" dirty="0" smtClean="0"/>
              <a:t>Чтение художественной литературы</a:t>
            </a:r>
          </a:p>
          <a:p>
            <a:pPr marL="0" indent="0">
              <a:buFont typeface="Wingdings" pitchFamily="2" charset="2"/>
              <a:buChar char="Ø"/>
            </a:pPr>
            <a:r>
              <a:rPr lang="ru-RU" dirty="0" smtClean="0"/>
              <a:t>Пальчиковые игры</a:t>
            </a:r>
          </a:p>
          <a:p>
            <a:pPr marL="0" indent="0">
              <a:buFont typeface="Wingdings" pitchFamily="2" charset="2"/>
              <a:buChar char="Ø"/>
            </a:pPr>
            <a:endParaRPr lang="ru-RU" dirty="0" smtClean="0"/>
          </a:p>
          <a:p>
            <a:pPr marL="0" indent="0">
              <a:buFont typeface="Wingdings" pitchFamily="2" charset="2"/>
              <a:buChar char="Ø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0839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Вторник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Дидактические игры</a:t>
            </a:r>
          </a:p>
          <a:p>
            <a:r>
              <a:rPr lang="ru-RU" dirty="0" smtClean="0"/>
              <a:t>Дыхательная гимнастика</a:t>
            </a:r>
          </a:p>
          <a:p>
            <a:r>
              <a:rPr lang="ru-RU" dirty="0" smtClean="0"/>
              <a:t>Индивидуальная работа</a:t>
            </a:r>
          </a:p>
          <a:p>
            <a:r>
              <a:rPr lang="ru-RU" dirty="0" smtClean="0"/>
              <a:t>Наблюдение</a:t>
            </a:r>
          </a:p>
          <a:p>
            <a:r>
              <a:rPr lang="ru-RU" dirty="0" smtClean="0"/>
              <a:t>Чтение художественной литературы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Среда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Рассматривание альбомов, книг, иллюстраций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Индивидуальная работа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Разучивание стихов, песен, </a:t>
            </a:r>
            <a:r>
              <a:rPr lang="ru-RU" dirty="0" err="1" smtClean="0"/>
              <a:t>потешек</a:t>
            </a: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Игры на развитие мелкой моторике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Привитие культурно – гигиенических навыков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Зрительная гимнастика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640</TotalTime>
  <Words>355</Words>
  <Application>Microsoft Office PowerPoint</Application>
  <PresentationFormat>Экран (4:3)</PresentationFormat>
  <Paragraphs>62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SkazkaForSerge</vt:lpstr>
      <vt:lpstr>Times New Roman</vt:lpstr>
      <vt:lpstr>Wingdings</vt:lpstr>
      <vt:lpstr>Courier New</vt:lpstr>
      <vt:lpstr>Тема Office</vt:lpstr>
      <vt:lpstr>Организация детских видов деятельности  в утренний период.</vt:lpstr>
      <vt:lpstr>Необходимо запомнить, что утро – это спокойный режимный момент.  </vt:lpstr>
      <vt:lpstr>Утренний период - наиболее благоприятное время для индивидуального общения воспитателя с каждым ребенком. Эта работа должна проводиться в непринужденной форме. Планируется работа по исправлению и восприятию у детей правильного произношения, по развитию устной речи и выработке правильной интонации, по ФЭМП, по развитию мелкой моторике. Учитываются имена детей с кем эта работа будет проводиться.  </vt:lpstr>
      <vt:lpstr>Утренний отрезок времени включает:</vt:lpstr>
      <vt:lpstr>Игровая деятельность включает в себя:</vt:lpstr>
      <vt:lpstr>Количество видов деятельности</vt:lpstr>
      <vt:lpstr>Понедельник</vt:lpstr>
      <vt:lpstr>Вторник</vt:lpstr>
      <vt:lpstr>Среда</vt:lpstr>
      <vt:lpstr>Четверг</vt:lpstr>
      <vt:lpstr>Пятница</vt:lpstr>
      <vt:lpstr>Планируйте и работайте, но помните, что мы работаем для детей и ради детей. И все должно быть направлено на развитие личности ребенка. </vt:lpstr>
      <vt:lpstr>Спасибо  за внимание!</vt:lpstr>
    </vt:vector>
  </TitlesOfParts>
  <Company>МАОУ лицей №21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Сказочные</dc:title>
  <dc:creator>Ранько Елена</dc:creator>
  <cp:lastModifiedBy>!</cp:lastModifiedBy>
  <cp:revision>55</cp:revision>
  <dcterms:created xsi:type="dcterms:W3CDTF">2015-04-19T15:51:03Z</dcterms:created>
  <dcterms:modified xsi:type="dcterms:W3CDTF">2020-03-24T12:22:10Z</dcterms:modified>
</cp:coreProperties>
</file>