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8" r:id="rId1"/>
  </p:sldMasterIdLst>
  <p:sldIdLst>
    <p:sldId id="256" r:id="rId2"/>
    <p:sldId id="257" r:id="rId3"/>
    <p:sldId id="258" r:id="rId4"/>
    <p:sldId id="259" r:id="rId5"/>
    <p:sldId id="260" r:id="rId6"/>
    <p:sldId id="267" r:id="rId7"/>
    <p:sldId id="261" r:id="rId8"/>
    <p:sldId id="262" r:id="rId9"/>
    <p:sldId id="263" r:id="rId10"/>
    <p:sldId id="264" r:id="rId11"/>
    <p:sldId id="265" r:id="rId12"/>
    <p:sldId id="266"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1D28036-5448-45E9-A465-C7F589299E8F}"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9255346" y="2750337"/>
            <a:ext cx="1171888" cy="1356442"/>
          </a:xfrm>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3673231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D28036-5448-45E9-A465-C7F589299E8F}" type="datetimeFigureOut">
              <a:rPr lang="ru-RU" smtClean="0"/>
              <a:t>25.05.2020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11309"/>
            <a:ext cx="1154151" cy="1090789"/>
          </a:xfrm>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2013697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D28036-5448-45E9-A465-C7F589299E8F}" type="datetimeFigureOut">
              <a:rPr lang="ru-RU" smtClean="0"/>
              <a:t>25.05.2020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11615"/>
            <a:ext cx="1154151" cy="1090789"/>
          </a:xfrm>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2041631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D28036-5448-45E9-A465-C7F589299E8F}" type="datetimeFigureOut">
              <a:rPr lang="ru-RU" smtClean="0"/>
              <a:t>25.05.2020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09925"/>
            <a:ext cx="1154151" cy="1090789"/>
          </a:xfrm>
        </p:spPr>
        <p:txBody>
          <a:bodyPr/>
          <a:lstStyle/>
          <a:p>
            <a:fld id="{F3C90C2B-AD92-4BB7-9E54-13FF1FEB91CF}" type="slidenum">
              <a:rPr lang="ru-RU" smtClean="0"/>
              <a:t>‹#›</a:t>
            </a:fld>
            <a:endParaRPr lang="ru-RU"/>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3131702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D28036-5448-45E9-A465-C7F589299E8F}" type="datetimeFigureOut">
              <a:rPr lang="ru-RU" smtClean="0"/>
              <a:t>25.05.2020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09925"/>
            <a:ext cx="1154151" cy="1090789"/>
          </a:xfrm>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2998858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31D28036-5448-45E9-A465-C7F589299E8F}" type="datetimeFigureOut">
              <a:rPr lang="ru-RU" smtClean="0"/>
              <a:t>25.05.2020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25578280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31D28036-5448-45E9-A465-C7F589299E8F}" type="datetimeFigureOut">
              <a:rPr lang="ru-RU" smtClean="0"/>
              <a:t>25.05.2020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1256821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1D28036-5448-45E9-A465-C7F589299E8F}"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2699256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31D28036-5448-45E9-A465-C7F589299E8F}" type="datetimeFigureOut">
              <a:rPr lang="ru-RU" smtClean="0"/>
              <a:t>25.05.2020</a:t>
            </a:fld>
            <a:endParaRPr lang="ru-RU"/>
          </a:p>
        </p:txBody>
      </p:sp>
      <p:sp>
        <p:nvSpPr>
          <p:cNvPr id="5" name="Footer Placeholder 4"/>
          <p:cNvSpPr>
            <a:spLocks noGrp="1"/>
          </p:cNvSpPr>
          <p:nvPr>
            <p:ph type="ftr" sz="quarter" idx="11"/>
          </p:nvPr>
        </p:nvSpPr>
        <p:spPr>
          <a:xfrm>
            <a:off x="680321" y="5936188"/>
            <a:ext cx="6126805" cy="365125"/>
          </a:xfrm>
        </p:spPr>
        <p:txBody>
          <a:bodyPr/>
          <a:lstStyle/>
          <a:p>
            <a:endParaRPr lang="ru-RU"/>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F3C90C2B-AD92-4BB7-9E54-13FF1FEB91CF}" type="slidenum">
              <a:rPr lang="ru-RU" smtClean="0"/>
              <a:t>‹#›</a:t>
            </a:fld>
            <a:endParaRPr lang="ru-RU"/>
          </a:p>
        </p:txBody>
      </p:sp>
    </p:spTree>
    <p:extLst>
      <p:ext uri="{BB962C8B-B14F-4D97-AF65-F5344CB8AC3E}">
        <p14:creationId xmlns:p14="http://schemas.microsoft.com/office/powerpoint/2010/main" val="4018956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1D28036-5448-45E9-A465-C7F589299E8F}"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2650303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1D28036-5448-45E9-A465-C7F589299E8F}"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729455" y="2869895"/>
            <a:ext cx="1154151" cy="1090789"/>
          </a:xfrm>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903768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1D28036-5448-45E9-A465-C7F589299E8F}" type="datetimeFigureOut">
              <a:rPr lang="ru-RU" smtClean="0"/>
              <a:t>25.05.2020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3872642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0322" y="3030008"/>
            <a:ext cx="4698355" cy="29061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594123" y="3030008"/>
            <a:ext cx="4700059" cy="29061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1D28036-5448-45E9-A465-C7F589299E8F}" type="datetimeFigureOut">
              <a:rPr lang="ru-RU" smtClean="0"/>
              <a:t>25.05.2020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1809671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1D28036-5448-45E9-A465-C7F589299E8F}" type="datetimeFigureOut">
              <a:rPr lang="ru-RU" smtClean="0"/>
              <a:t>25.05.2020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928565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1D28036-5448-45E9-A465-C7F589299E8F}" type="datetimeFigureOut">
              <a:rPr lang="ru-RU" smtClean="0"/>
              <a:t>25.05.2020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9480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D28036-5448-45E9-A465-C7F589299E8F}" type="datetimeFigureOut">
              <a:rPr lang="ru-RU" smtClean="0"/>
              <a:t>25.05.2020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4221103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D28036-5448-45E9-A465-C7F589299E8F}" type="datetimeFigureOut">
              <a:rPr lang="ru-RU" smtClean="0"/>
              <a:t>25.05.2020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3C90C2B-AD92-4BB7-9E54-13FF1FEB91CF}" type="slidenum">
              <a:rPr lang="ru-RU" smtClean="0"/>
              <a:t>‹#›</a:t>
            </a:fld>
            <a:endParaRPr lang="ru-RU"/>
          </a:p>
        </p:txBody>
      </p:sp>
    </p:spTree>
    <p:extLst>
      <p:ext uri="{BB962C8B-B14F-4D97-AF65-F5344CB8AC3E}">
        <p14:creationId xmlns:p14="http://schemas.microsoft.com/office/powerpoint/2010/main" val="3786483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cstate="email">
            <a:alphaModFix amt="1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1D28036-5448-45E9-A465-C7F589299E8F}" type="datetimeFigureOut">
              <a:rPr lang="ru-RU" smtClean="0"/>
              <a:t>25.05.2020</a:t>
            </a:fld>
            <a:endParaRPr lang="ru-RU"/>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F3C90C2B-AD92-4BB7-9E54-13FF1FEB91CF}" type="slidenum">
              <a:rPr lang="ru-RU" smtClean="0"/>
              <a:t>‹#›</a:t>
            </a:fld>
            <a:endParaRPr lang="ru-RU"/>
          </a:p>
        </p:txBody>
      </p:sp>
    </p:spTree>
    <p:extLst>
      <p:ext uri="{BB962C8B-B14F-4D97-AF65-F5344CB8AC3E}">
        <p14:creationId xmlns:p14="http://schemas.microsoft.com/office/powerpoint/2010/main" val="2310483168"/>
      </p:ext>
    </p:extLst>
  </p:cSld>
  <p:clrMap bg1="dk1" tx1="lt1" bg2="dk2" tx2="lt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 id="2147483990" r:id="rId12"/>
    <p:sldLayoutId id="2147483991" r:id="rId13"/>
    <p:sldLayoutId id="2147483992" r:id="rId14"/>
    <p:sldLayoutId id="2147483993" r:id="rId15"/>
    <p:sldLayoutId id="2147483994" r:id="rId16"/>
    <p:sldLayoutId id="2147483995"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37742" y="2816837"/>
            <a:ext cx="8144134" cy="1373070"/>
          </a:xfrm>
        </p:spPr>
        <p:txBody>
          <a:bodyPr/>
          <a:lstStyle/>
          <a:p>
            <a:r>
              <a:rPr lang="ru-RU" dirty="0" smtClean="0"/>
              <a:t>ЦИРК:</a:t>
            </a:r>
            <a:endParaRPr lang="ru-RU" dirty="0"/>
          </a:p>
        </p:txBody>
      </p:sp>
      <p:sp>
        <p:nvSpPr>
          <p:cNvPr id="3" name="Подзаголовок 2"/>
          <p:cNvSpPr>
            <a:spLocks noGrp="1"/>
          </p:cNvSpPr>
          <p:nvPr>
            <p:ph type="subTitle" idx="1"/>
          </p:nvPr>
        </p:nvSpPr>
        <p:spPr>
          <a:xfrm>
            <a:off x="-250704" y="4327537"/>
            <a:ext cx="8144134" cy="1117687"/>
          </a:xfrm>
        </p:spPr>
        <p:txBody>
          <a:bodyPr/>
          <a:lstStyle/>
          <a:p>
            <a:r>
              <a:rPr lang="ru-RU" b="1" dirty="0"/>
              <a:t>чудесам есть место в повседневной жизни!</a:t>
            </a:r>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47750" y="4428335"/>
            <a:ext cx="3254240" cy="216678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81876" y="365760"/>
            <a:ext cx="3102286" cy="20630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7742" y="1014153"/>
            <a:ext cx="4491752" cy="299287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TextBox 6"/>
          <p:cNvSpPr txBox="1"/>
          <p:nvPr/>
        </p:nvSpPr>
        <p:spPr>
          <a:xfrm>
            <a:off x="249382" y="5165569"/>
            <a:ext cx="1983235" cy="1169551"/>
          </a:xfrm>
          <a:prstGeom prst="rect">
            <a:avLst/>
          </a:prstGeom>
          <a:noFill/>
        </p:spPr>
        <p:txBody>
          <a:bodyPr wrap="none" rtlCol="0">
            <a:spAutoFit/>
          </a:bodyPr>
          <a:lstStyle/>
          <a:p>
            <a:r>
              <a:rPr lang="ru-RU" sz="1400" dirty="0" smtClean="0"/>
              <a:t>Автор презентации:</a:t>
            </a:r>
          </a:p>
          <a:p>
            <a:r>
              <a:rPr lang="ru-RU" sz="1400" dirty="0" smtClean="0"/>
              <a:t>Макина Яна Игоревна</a:t>
            </a:r>
          </a:p>
          <a:p>
            <a:r>
              <a:rPr lang="ru-RU" sz="1400" dirty="0" smtClean="0"/>
              <a:t>Методист ГБДОУ№4</a:t>
            </a:r>
          </a:p>
          <a:p>
            <a:r>
              <a:rPr lang="ru-RU" sz="1400" dirty="0" smtClean="0"/>
              <a:t>Выборгского района</a:t>
            </a:r>
          </a:p>
          <a:p>
            <a:r>
              <a:rPr lang="ru-RU" sz="1400" dirty="0" smtClean="0"/>
              <a:t>Санкт-Петербурга</a:t>
            </a:r>
            <a:endParaRPr lang="ru-RU" sz="1400" dirty="0"/>
          </a:p>
        </p:txBody>
      </p:sp>
    </p:spTree>
    <p:extLst>
      <p:ext uri="{BB962C8B-B14F-4D97-AF65-F5344CB8AC3E}">
        <p14:creationId xmlns:p14="http://schemas.microsoft.com/office/powerpoint/2010/main" val="8237713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Цирк и его популярность</a:t>
            </a:r>
            <a:br>
              <a:rPr lang="ru-RU" b="1" dirty="0"/>
            </a:br>
            <a:endParaRPr lang="ru-RU" dirty="0"/>
          </a:p>
        </p:txBody>
      </p:sp>
      <p:sp>
        <p:nvSpPr>
          <p:cNvPr id="3" name="Прямоугольник 2"/>
          <p:cNvSpPr/>
          <p:nvPr/>
        </p:nvSpPr>
        <p:spPr>
          <a:xfrm>
            <a:off x="429490" y="2141696"/>
            <a:ext cx="6096000" cy="1477328"/>
          </a:xfrm>
          <a:prstGeom prst="rect">
            <a:avLst/>
          </a:prstGeom>
        </p:spPr>
        <p:txBody>
          <a:bodyPr>
            <a:spAutoFit/>
          </a:bodyPr>
          <a:lstStyle/>
          <a:p>
            <a:r>
              <a:rPr lang="ru-RU" dirty="0"/>
              <a:t>Когда-то цирк был зрелищем для избранного круга почитателей. Истинные знатоки конного искусства собирались вокруг конной арены, чтобы с удовольствием оценить мастерство великих наездников 18-19 веков.</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05407" y="161406"/>
            <a:ext cx="3585033" cy="5238404"/>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11985" y="3984743"/>
            <a:ext cx="4186844" cy="2695281"/>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51530" y="3952427"/>
            <a:ext cx="3869036" cy="2759912"/>
          </a:xfrm>
          <a:prstGeom prst="rect">
            <a:avLst/>
          </a:prstGeom>
        </p:spPr>
      </p:pic>
    </p:spTree>
    <p:extLst>
      <p:ext uri="{BB962C8B-B14F-4D97-AF65-F5344CB8AC3E}">
        <p14:creationId xmlns:p14="http://schemas.microsoft.com/office/powerpoint/2010/main" val="1534341199"/>
      </p:ext>
    </p:extLst>
  </p:cSld>
  <p:clrMapOvr>
    <a:masterClrMapping/>
  </p:clrMapOvr>
  <mc:AlternateContent xmlns:mc="http://schemas.openxmlformats.org/markup-compatibility/2006" xmlns:p14="http://schemas.microsoft.com/office/powerpoint/2010/main">
    <mc:Choice Requires="p14">
      <p:transition spd="slow" p14:dur="20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6240" y="518036"/>
            <a:ext cx="6096000" cy="2031325"/>
          </a:xfrm>
          <a:prstGeom prst="rect">
            <a:avLst/>
          </a:prstGeom>
        </p:spPr>
        <p:txBody>
          <a:bodyPr>
            <a:spAutoFit/>
          </a:bodyPr>
          <a:lstStyle/>
          <a:p>
            <a:r>
              <a:rPr lang="ru-RU" dirty="0"/>
              <a:t>Сегодня же этот вид развлечений доступен всем желающим. Цирк не перестает удивлять. Под куполом собраны все виды эмоций и человеческой силы – упорство и самоотдача, безграничное бесстрашие и трудолюбие, настоящая любовь к искусству и стремление к созданию прекрасного, так увлекающего публику.</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35783" y="259079"/>
            <a:ext cx="3839095" cy="38390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20982" y="2549361"/>
            <a:ext cx="4065442" cy="4065442"/>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24314" y="4222865"/>
            <a:ext cx="5175997" cy="2391938"/>
          </a:xfrm>
          <a:prstGeom prst="rect">
            <a:avLst/>
          </a:prstGeom>
        </p:spPr>
      </p:pic>
    </p:spTree>
    <p:extLst>
      <p:ext uri="{BB962C8B-B14F-4D97-AF65-F5344CB8AC3E}">
        <p14:creationId xmlns:p14="http://schemas.microsoft.com/office/powerpoint/2010/main" val="2603345489"/>
      </p:ext>
    </p:extLst>
  </p:cSld>
  <p:clrMapOvr>
    <a:masterClrMapping/>
  </p:clrMapOvr>
  <mc:AlternateContent xmlns:mc="http://schemas.openxmlformats.org/markup-compatibility/2006" xmlns:p14="http://schemas.microsoft.com/office/powerpoint/2010/main">
    <mc:Choice Requires="p14">
      <p:transition spd="slow" p14:dur="25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Что нас так привлекает в цирке?</a:t>
            </a:r>
            <a:br>
              <a:rPr lang="ru-RU" b="1" dirty="0"/>
            </a:br>
            <a:endParaRPr lang="ru-RU" dirty="0"/>
          </a:p>
        </p:txBody>
      </p:sp>
      <p:sp>
        <p:nvSpPr>
          <p:cNvPr id="3" name="Прямоугольник 2"/>
          <p:cNvSpPr/>
          <p:nvPr/>
        </p:nvSpPr>
        <p:spPr>
          <a:xfrm>
            <a:off x="680321" y="2066882"/>
            <a:ext cx="6096000" cy="1477328"/>
          </a:xfrm>
          <a:prstGeom prst="rect">
            <a:avLst/>
          </a:prstGeom>
        </p:spPr>
        <p:txBody>
          <a:bodyPr>
            <a:spAutoFit/>
          </a:bodyPr>
          <a:lstStyle/>
          <a:p>
            <a:r>
              <a:rPr lang="ru-RU" dirty="0"/>
              <a:t>В цирке вы не найдете мелочности, зла, несправедливости, подлости. Здесь только благородство и добро! В стенах цирка живет страсть и жажда приключений, стремление к чудесам, безграничные возможности для полета фантазии!</a:t>
            </a:r>
          </a:p>
        </p:txBody>
      </p:sp>
      <p:sp>
        <p:nvSpPr>
          <p:cNvPr id="4" name="Прямоугольник 3"/>
          <p:cNvSpPr/>
          <p:nvPr/>
        </p:nvSpPr>
        <p:spPr>
          <a:xfrm>
            <a:off x="6339840" y="5009587"/>
            <a:ext cx="6096000" cy="1477328"/>
          </a:xfrm>
          <a:prstGeom prst="rect">
            <a:avLst/>
          </a:prstGeom>
        </p:spPr>
        <p:txBody>
          <a:bodyPr>
            <a:spAutoFit/>
          </a:bodyPr>
          <a:lstStyle/>
          <a:p>
            <a:r>
              <a:rPr lang="ru-RU" dirty="0"/>
              <a:t>Цирк — это удивительное, загадочное, веселое, красивое и красочное место, которое способно заставить человека почувствовать широкий спектр эмоций, начиная от восхищения, заканчивая умилением и искренней радостью.</a:t>
            </a: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22674" y="3710424"/>
            <a:ext cx="4355165" cy="2904861"/>
          </a:xfrm>
          <a:prstGeom prst="rect">
            <a:avLst/>
          </a:prstGeom>
        </p:spPr>
      </p:pic>
      <p:pic>
        <p:nvPicPr>
          <p:cNvPr id="8" name="Рисунок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76321" y="1834166"/>
            <a:ext cx="4589771" cy="3061377"/>
          </a:xfrm>
          <a:prstGeom prst="rect">
            <a:avLst/>
          </a:prstGeom>
        </p:spPr>
      </p:pic>
    </p:spTree>
    <p:extLst>
      <p:ext uri="{BB962C8B-B14F-4D97-AF65-F5344CB8AC3E}">
        <p14:creationId xmlns:p14="http://schemas.microsoft.com/office/powerpoint/2010/main" val="26572110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019408" y="2967335"/>
            <a:ext cx="8153194" cy="923330"/>
          </a:xfrm>
          <a:prstGeom prst="rect">
            <a:avLst/>
          </a:prstGeom>
          <a:noFill/>
        </p:spPr>
        <p:txBody>
          <a:bodyPr wrap="none" lIns="91440" tIns="45720" rIns="91440" bIns="45720">
            <a:spAutoFit/>
          </a:bodyPr>
          <a:lstStyle/>
          <a:p>
            <a:pPr algn="ctr"/>
            <a:r>
              <a:rPr lang="ru-RU" sz="5400" b="0" cap="none" spc="0" dirty="0" smtClean="0">
                <a:ln w="0"/>
                <a:solidFill>
                  <a:schemeClr val="tx1"/>
                </a:solidFill>
                <a:effectLst>
                  <a:outerShdw blurRad="38100" dist="19050" dir="2700000" algn="tl" rotWithShape="0">
                    <a:schemeClr val="dk1">
                      <a:alpha val="40000"/>
                    </a:schemeClr>
                  </a:outerShdw>
                </a:effectLst>
              </a:rPr>
              <a:t>СПАСИБО ЗА ВНИМАНИЕ!</a:t>
            </a:r>
            <a:endParaRPr lang="ru-RU" sz="5400" b="0" cap="none" spc="0" dirty="0">
              <a:ln w="0"/>
              <a:solidFill>
                <a:schemeClr val="tx1"/>
              </a:solidFill>
              <a:effectLst>
                <a:outerShdw blurRad="38100" dist="19050" dir="2700000" algn="tl" rotWithShape="0">
                  <a:schemeClr val="dk1">
                    <a:alpha val="40000"/>
                  </a:schemeClr>
                </a:outerShdw>
              </a:effectLst>
            </a:endParaRP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04021" y="-125261"/>
            <a:ext cx="3787979" cy="4891413"/>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278290" y="3314778"/>
            <a:ext cx="3482236" cy="3437465"/>
          </a:xfrm>
          <a:prstGeom prst="rect">
            <a:avLst/>
          </a:prstGeom>
        </p:spPr>
      </p:pic>
    </p:spTree>
    <p:extLst>
      <p:ext uri="{BB962C8B-B14F-4D97-AF65-F5344CB8AC3E}">
        <p14:creationId xmlns:p14="http://schemas.microsoft.com/office/powerpoint/2010/main" val="101721327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3000"/>
                                        <p:tgtEl>
                                          <p:spTgt spid="3"/>
                                        </p:tgtEl>
                                      </p:cBhvr>
                                    </p:animEffect>
                                    <p:anim calcmode="lin" valueType="num">
                                      <p:cBhvr>
                                        <p:cTn id="8" dur="3000" fill="hold"/>
                                        <p:tgtEl>
                                          <p:spTgt spid="3"/>
                                        </p:tgtEl>
                                        <p:attrNameLst>
                                          <p:attrName>ppt_w</p:attrName>
                                        </p:attrNameLst>
                                      </p:cBhvr>
                                      <p:tavLst>
                                        <p:tav tm="0" fmla="#ppt_w*sin(2.5*pi*$)">
                                          <p:val>
                                            <p:fltVal val="0"/>
                                          </p:val>
                                        </p:tav>
                                        <p:tav tm="100000">
                                          <p:val>
                                            <p:fltVal val="1"/>
                                          </p:val>
                                        </p:tav>
                                      </p:tavLst>
                                    </p:anim>
                                    <p:anim calcmode="lin" valueType="num">
                                      <p:cBhvr>
                                        <p:cTn id="9" dur="3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dirty="0"/>
              <a:t>Ч</a:t>
            </a:r>
            <a:r>
              <a:rPr lang="ru-RU" dirty="0" smtClean="0"/>
              <a:t>ТО ТАКОЕ ЦИРК?</a:t>
            </a:r>
            <a:endParaRPr lang="ru-RU" dirty="0"/>
          </a:p>
        </p:txBody>
      </p:sp>
      <p:sp>
        <p:nvSpPr>
          <p:cNvPr id="7" name="Прямоугольник 6"/>
          <p:cNvSpPr/>
          <p:nvPr/>
        </p:nvSpPr>
        <p:spPr>
          <a:xfrm>
            <a:off x="558282" y="2160570"/>
            <a:ext cx="6096000" cy="1754326"/>
          </a:xfrm>
          <a:prstGeom prst="rect">
            <a:avLst/>
          </a:prstGeom>
        </p:spPr>
        <p:txBody>
          <a:bodyPr>
            <a:spAutoFit/>
          </a:bodyPr>
          <a:lstStyle/>
          <a:p>
            <a:r>
              <a:rPr lang="ru-RU" b="1" dirty="0"/>
              <a:t>Многие думают, что данный вид искусства, если не существовал всегда, то как минимум появился так давно, что никто этого даже вспомнить не сможет. На самом деле цирк как заведение появился недавно, а вот его элементы существовали задолго до его </a:t>
            </a:r>
            <a:r>
              <a:rPr lang="ru-RU" b="1" dirty="0" smtClean="0"/>
              <a:t>появления, ещё в Древнем Риме.</a:t>
            </a:r>
            <a:endParaRPr lang="ru-RU" dirty="0"/>
          </a:p>
        </p:txBody>
      </p:sp>
      <p:pic>
        <p:nvPicPr>
          <p:cNvPr id="8" name="Рисунок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18395" y="2693323"/>
            <a:ext cx="4231348" cy="28410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Рисунок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53651" y="4040156"/>
            <a:ext cx="4267200" cy="25725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29067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588769" y="896068"/>
            <a:ext cx="6096000" cy="2031325"/>
          </a:xfrm>
          <a:prstGeom prst="rect">
            <a:avLst/>
          </a:prstGeom>
        </p:spPr>
        <p:txBody>
          <a:bodyPr>
            <a:spAutoFit/>
          </a:bodyPr>
          <a:lstStyle/>
          <a:p>
            <a:r>
              <a:rPr lang="ru-RU" dirty="0"/>
              <a:t>Отцом-основателем цирка считается Филип Астлей – английский предприниматель, успешный наездник и любитель всевозможных развлечений. Именно ему пришла в голову мысль о создании цирка как целого комплекса развлечений, непременными атрибутами которых являлись музыка, номера с животными, клоуны и акробаты.</a:t>
            </a:r>
          </a:p>
        </p:txBody>
      </p:sp>
      <p:sp>
        <p:nvSpPr>
          <p:cNvPr id="8" name="Прямоугольник 7"/>
          <p:cNvSpPr/>
          <p:nvPr/>
        </p:nvSpPr>
        <p:spPr>
          <a:xfrm>
            <a:off x="5711376" y="4148278"/>
            <a:ext cx="6096000" cy="2031325"/>
          </a:xfrm>
          <a:prstGeom prst="rect">
            <a:avLst/>
          </a:prstGeom>
        </p:spPr>
        <p:txBody>
          <a:bodyPr>
            <a:spAutoFit/>
          </a:bodyPr>
          <a:lstStyle/>
          <a:p>
            <a:r>
              <a:rPr lang="ru-RU" dirty="0"/>
              <a:t>Господин Астлей купил в 1768 году целое поле в Ватерлоо и построил на нем арену круглой формы. Именно здесь он начал давать первые представления, которые сразу же стали пользоваться популярностью. А спустя время появились выступления клоунов, которые развлекали гостей в перерывах между представлениями.</a:t>
            </a:r>
          </a:p>
        </p:txBody>
      </p:sp>
      <p:pic>
        <p:nvPicPr>
          <p:cNvPr id="9" name="Рисунок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84769" y="590204"/>
            <a:ext cx="4341557" cy="31476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Рисунок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97327" y="3493391"/>
            <a:ext cx="4341557" cy="2797892"/>
          </a:xfrm>
          <a:prstGeom prst="rect">
            <a:avLst/>
          </a:prstGeom>
        </p:spPr>
      </p:pic>
    </p:spTree>
    <p:extLst>
      <p:ext uri="{BB962C8B-B14F-4D97-AF65-F5344CB8AC3E}">
        <p14:creationId xmlns:p14="http://schemas.microsoft.com/office/powerpoint/2010/main" val="1409600874"/>
      </p:ext>
    </p:extLst>
  </p:cSld>
  <p:clrMapOvr>
    <a:masterClrMapping/>
  </p:clrMapOvr>
  <mc:AlternateContent xmlns:mc="http://schemas.openxmlformats.org/markup-compatibility/2006" xmlns:p14="http://schemas.microsoft.com/office/powerpoint/2010/main">
    <mc:Choice Requires="p14">
      <p:transition spd="slow" p14:dur="2000">
        <p14:prism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392190" y="2076554"/>
            <a:ext cx="6096000" cy="923330"/>
          </a:xfrm>
          <a:prstGeom prst="rect">
            <a:avLst/>
          </a:prstGeom>
        </p:spPr>
        <p:txBody>
          <a:bodyPr>
            <a:spAutoFit/>
          </a:bodyPr>
          <a:lstStyle/>
          <a:p>
            <a:r>
              <a:rPr lang="ru-RU" dirty="0"/>
              <a:t>Цирковое представление с давних пор – это обязательно круглый манеж. Его диаметр может варьироваться в пределах 12-13 метров.</a:t>
            </a:r>
          </a:p>
        </p:txBody>
      </p:sp>
      <p:sp>
        <p:nvSpPr>
          <p:cNvPr id="3" name="Заголовок 2"/>
          <p:cNvSpPr>
            <a:spLocks noGrp="1"/>
          </p:cNvSpPr>
          <p:nvPr>
            <p:ph type="title"/>
          </p:nvPr>
        </p:nvSpPr>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Характерные особенности цирка как искусства</a:t>
            </a:r>
            <a:br>
              <a:rPr lang="ru-RU" b="1" dirty="0" smtClean="0"/>
            </a:br>
            <a:r>
              <a:rPr lang="ru-RU" b="1" dirty="0" smtClean="0"/>
              <a:t/>
            </a:r>
            <a:br>
              <a:rPr lang="ru-RU" b="1" dirty="0" smtClean="0"/>
            </a:b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35287" y="3242273"/>
            <a:ext cx="5561562" cy="29843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05592" y="3477770"/>
            <a:ext cx="4131599" cy="274889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7" name="Прямоугольник 6"/>
          <p:cNvSpPr/>
          <p:nvPr/>
        </p:nvSpPr>
        <p:spPr>
          <a:xfrm>
            <a:off x="356862" y="1907914"/>
            <a:ext cx="6096000" cy="923330"/>
          </a:xfrm>
          <a:prstGeom prst="rect">
            <a:avLst/>
          </a:prstGeom>
        </p:spPr>
        <p:txBody>
          <a:bodyPr>
            <a:spAutoFit/>
          </a:bodyPr>
          <a:lstStyle/>
          <a:p>
            <a:r>
              <a:rPr lang="ru-RU" dirty="0" smtClean="0"/>
              <a:t>Цирк – это вид зрелищного искусства, по законам которого строится развлекательное представление.</a:t>
            </a:r>
            <a:br>
              <a:rPr lang="ru-RU" dirty="0" smtClean="0"/>
            </a:br>
            <a:endParaRPr lang="ru-RU" dirty="0"/>
          </a:p>
        </p:txBody>
      </p:sp>
      <p:sp>
        <p:nvSpPr>
          <p:cNvPr id="8" name="Прямоугольник 7"/>
          <p:cNvSpPr/>
          <p:nvPr/>
        </p:nvSpPr>
        <p:spPr>
          <a:xfrm>
            <a:off x="417534" y="2600509"/>
            <a:ext cx="6096000" cy="646331"/>
          </a:xfrm>
          <a:prstGeom prst="rect">
            <a:avLst/>
          </a:prstGeom>
        </p:spPr>
        <p:txBody>
          <a:bodyPr>
            <a:spAutoFit/>
          </a:bodyPr>
          <a:lstStyle/>
          <a:p>
            <a:r>
              <a:rPr lang="ru-RU" dirty="0"/>
              <a:t>Главным отличием этого вида искусства считается демонстрация чего-то смешного и необычного.</a:t>
            </a:r>
          </a:p>
        </p:txBody>
      </p:sp>
    </p:spTree>
    <p:extLst>
      <p:ext uri="{BB962C8B-B14F-4D97-AF65-F5344CB8AC3E}">
        <p14:creationId xmlns:p14="http://schemas.microsoft.com/office/powerpoint/2010/main" val="105488506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2865" y="457030"/>
            <a:ext cx="6096000" cy="1200329"/>
          </a:xfrm>
          <a:prstGeom prst="rect">
            <a:avLst/>
          </a:prstGeom>
        </p:spPr>
        <p:txBody>
          <a:bodyPr>
            <a:spAutoFit/>
          </a:bodyPr>
          <a:lstStyle/>
          <a:p>
            <a:r>
              <a:rPr lang="ru-RU" dirty="0"/>
              <a:t>Программа цирка непременно должна включать в себя конное выступления (отсюда, собственно, и необходимость в манеже), номера эквилибристов и акробатов, жонглеров. </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4184" y="2510445"/>
            <a:ext cx="6225835" cy="350203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4908" y="420388"/>
            <a:ext cx="3135086" cy="209005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38505" y="2718261"/>
            <a:ext cx="3790604" cy="379060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295020660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4570" y="445103"/>
            <a:ext cx="6096000" cy="1200329"/>
          </a:xfrm>
          <a:prstGeom prst="rect">
            <a:avLst/>
          </a:prstGeom>
        </p:spPr>
        <p:txBody>
          <a:bodyPr>
            <a:spAutoFit/>
          </a:bodyPr>
          <a:lstStyle/>
          <a:p>
            <a:r>
              <a:rPr lang="ru-RU" dirty="0"/>
              <a:t>Присутствие клоунов хоть и не обязательно, </a:t>
            </a:r>
            <a:endParaRPr lang="ru-RU" dirty="0" smtClean="0"/>
          </a:p>
          <a:p>
            <a:r>
              <a:rPr lang="ru-RU" dirty="0" smtClean="0"/>
              <a:t>но </a:t>
            </a:r>
            <a:r>
              <a:rPr lang="ru-RU" dirty="0"/>
              <a:t>крайне желательно, </a:t>
            </a:r>
            <a:endParaRPr lang="ru-RU" dirty="0" smtClean="0"/>
          </a:p>
          <a:p>
            <a:r>
              <a:rPr lang="ru-RU" dirty="0" smtClean="0"/>
              <a:t>так </a:t>
            </a:r>
            <a:r>
              <a:rPr lang="ru-RU" dirty="0"/>
              <a:t>как самый лучший фон для выступлений – </a:t>
            </a:r>
            <a:endParaRPr lang="ru-RU" dirty="0" smtClean="0"/>
          </a:p>
          <a:p>
            <a:r>
              <a:rPr lang="ru-RU" dirty="0" smtClean="0"/>
              <a:t>это </a:t>
            </a:r>
            <a:r>
              <a:rPr lang="ru-RU" dirty="0"/>
              <a:t>смех.</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69842" y="328247"/>
            <a:ext cx="5073910" cy="33807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4356" y="1910289"/>
            <a:ext cx="4288033" cy="28515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Прямоугольник 4"/>
          <p:cNvSpPr/>
          <p:nvPr/>
        </p:nvSpPr>
        <p:spPr>
          <a:xfrm>
            <a:off x="5658797" y="4362809"/>
            <a:ext cx="6096000" cy="2031325"/>
          </a:xfrm>
          <a:prstGeom prst="rect">
            <a:avLst/>
          </a:prstGeom>
        </p:spPr>
        <p:txBody>
          <a:bodyPr>
            <a:spAutoFit/>
          </a:bodyPr>
          <a:lstStyle/>
          <a:p>
            <a:r>
              <a:rPr lang="ru-RU" dirty="0"/>
              <a:t>Большинству детей и взрослых очень нравится цирк. Это замечательное место для веселого проведения досуга. Здесь можно понаблюдать за веселыми клоунами, дрессированными животными, различными акробатическими трюками</a:t>
            </a:r>
            <a:r>
              <a:rPr lang="ru-RU" dirty="0" smtClean="0"/>
              <a:t>.</a:t>
            </a:r>
          </a:p>
          <a:p>
            <a:endParaRPr lang="ru-RU" dirty="0" smtClean="0"/>
          </a:p>
          <a:p>
            <a:r>
              <a:rPr lang="ru-RU" dirty="0" smtClean="0"/>
              <a:t> </a:t>
            </a:r>
            <a:r>
              <a:rPr lang="ru-RU" dirty="0"/>
              <a:t>Цирки есть почти во всех странах.</a:t>
            </a:r>
          </a:p>
        </p:txBody>
      </p:sp>
    </p:spTree>
    <p:extLst>
      <p:ext uri="{BB962C8B-B14F-4D97-AF65-F5344CB8AC3E}">
        <p14:creationId xmlns:p14="http://schemas.microsoft.com/office/powerpoint/2010/main" val="18793820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5993" y="365590"/>
            <a:ext cx="6096000" cy="1754326"/>
          </a:xfrm>
          <a:prstGeom prst="rect">
            <a:avLst/>
          </a:prstGeom>
        </p:spPr>
        <p:txBody>
          <a:bodyPr>
            <a:spAutoFit/>
          </a:bodyPr>
          <a:lstStyle/>
          <a:p>
            <a:pPr algn="just"/>
            <a:r>
              <a:rPr lang="ru-RU" dirty="0"/>
              <a:t>На арене по желанию могут появляться и дрессированные животные, однако современные цирки начинают отказываться от этой практики благодаря активной деятельности защитников прав животных.</a:t>
            </a:r>
          </a:p>
          <a:p>
            <a:pPr algn="just"/>
            <a:r>
              <a:rPr lang="ru-RU" dirty="0"/>
              <a:t>И все же цирк невозможен без манежа и лошадей.</a:t>
            </a:r>
            <a:endParaRPr lang="ru-RU" dirty="0">
              <a:effectLst/>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2262" y="2377236"/>
            <a:ext cx="3056659" cy="40755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29406" y="2635133"/>
            <a:ext cx="5725173" cy="3817649"/>
          </a:xfrm>
          <a:prstGeom prst="rect">
            <a:avLst/>
          </a:prstGeom>
          <a:ln>
            <a:noFill/>
          </a:ln>
          <a:effectLst>
            <a:softEdge rad="112500"/>
          </a:effectLst>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37841" y="839585"/>
            <a:ext cx="5127174" cy="29040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81279977"/>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Цирк – искусство особенное</a:t>
            </a:r>
            <a:br>
              <a:rPr lang="ru-RU" b="1" dirty="0"/>
            </a:br>
            <a:endParaRPr lang="ru-RU" dirty="0"/>
          </a:p>
        </p:txBody>
      </p:sp>
      <p:sp>
        <p:nvSpPr>
          <p:cNvPr id="3" name="Прямоугольник 2"/>
          <p:cNvSpPr/>
          <p:nvPr/>
        </p:nvSpPr>
        <p:spPr>
          <a:xfrm>
            <a:off x="495993" y="2116758"/>
            <a:ext cx="6096000" cy="1477328"/>
          </a:xfrm>
          <a:prstGeom prst="rect">
            <a:avLst/>
          </a:prstGeom>
        </p:spPr>
        <p:txBody>
          <a:bodyPr>
            <a:spAutoFit/>
          </a:bodyPr>
          <a:lstStyle/>
          <a:p>
            <a:r>
              <a:rPr lang="ru-RU" dirty="0"/>
              <a:t>Цирку отводится уникальное место среди остальных видов искусств, так как этот вид деятельности направлен на получение удовольствия от визуального контакта. Здесь нет языковых барьеров, такое искусство будет доступно совершенно любой публике.</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58247" y="1579005"/>
            <a:ext cx="4914935" cy="3264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12767" y="3766183"/>
            <a:ext cx="5062451" cy="2847629"/>
          </a:xfrm>
          <a:prstGeom prst="rect">
            <a:avLst/>
          </a:prstGeom>
          <a:ln>
            <a:noFill/>
          </a:ln>
          <a:effectLst>
            <a:softEdge rad="112500"/>
          </a:effectLst>
        </p:spPr>
      </p:pic>
    </p:spTree>
    <p:extLst>
      <p:ext uri="{BB962C8B-B14F-4D97-AF65-F5344CB8AC3E}">
        <p14:creationId xmlns:p14="http://schemas.microsoft.com/office/powerpoint/2010/main" val="120257628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9491" y="462663"/>
            <a:ext cx="6096000" cy="2308324"/>
          </a:xfrm>
          <a:prstGeom prst="rect">
            <a:avLst/>
          </a:prstGeom>
        </p:spPr>
        <p:txBody>
          <a:bodyPr>
            <a:spAutoFit/>
          </a:bodyPr>
          <a:lstStyle/>
          <a:p>
            <a:r>
              <a:rPr lang="ru-RU" dirty="0"/>
              <a:t>И совершенно зря считают, будто цирк – это развлечение для детей. Само собой, пятилетний ребенок не может не оценить невероятную смелость дрессировщика львов, сующего голову в пасть страшному хищнику. Однако верно и то, что при посещении цирка всей семьей каждый найдет в цирке что-то, что способно удивить, поразить до глубины души, принести истинное удовольствие.</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42199" y="739832"/>
            <a:ext cx="4275628" cy="2853517"/>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49431" y="3258590"/>
            <a:ext cx="4423986" cy="3117272"/>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2015" y="3258590"/>
            <a:ext cx="4693227" cy="3128818"/>
          </a:xfrm>
          <a:prstGeom prst="rect">
            <a:avLst/>
          </a:prstGeom>
        </p:spPr>
      </p:pic>
    </p:spTree>
    <p:extLst>
      <p:ext uri="{BB962C8B-B14F-4D97-AF65-F5344CB8AC3E}">
        <p14:creationId xmlns:p14="http://schemas.microsoft.com/office/powerpoint/2010/main" val="21509722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Берлин">
  <a:themeElements>
    <a:clrScheme name="Берлин">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Берлин">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Берлин">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Берлин</Template>
  <TotalTime>89</TotalTime>
  <Words>554</Words>
  <Application>Microsoft Office PowerPoint</Application>
  <PresentationFormat>Широкоэкранный</PresentationFormat>
  <Paragraphs>35</Paragraphs>
  <Slides>13</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13</vt:i4>
      </vt:variant>
    </vt:vector>
  </HeadingPairs>
  <TitlesOfParts>
    <vt:vector size="16" baseType="lpstr">
      <vt:lpstr>Arial</vt:lpstr>
      <vt:lpstr>Trebuchet MS</vt:lpstr>
      <vt:lpstr>Берлин</vt:lpstr>
      <vt:lpstr>ЦИРК:</vt:lpstr>
      <vt:lpstr>ЧТО ТАКОЕ ЦИРК?</vt:lpstr>
      <vt:lpstr>Презентация PowerPoint</vt:lpstr>
      <vt:lpstr>  Характерные особенности цирка как искусства  </vt:lpstr>
      <vt:lpstr>Презентация PowerPoint</vt:lpstr>
      <vt:lpstr>Презентация PowerPoint</vt:lpstr>
      <vt:lpstr>Презентация PowerPoint</vt:lpstr>
      <vt:lpstr>Цирк – искусство особенное </vt:lpstr>
      <vt:lpstr>Презентация PowerPoint</vt:lpstr>
      <vt:lpstr>Цирк и его популярность </vt:lpstr>
      <vt:lpstr>Презентация PowerPoint</vt:lpstr>
      <vt:lpstr>Что нас так привлекает в цирке? </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ЦИРК:</dc:title>
  <dc:creator>Иван</dc:creator>
  <cp:lastModifiedBy>Иван</cp:lastModifiedBy>
  <cp:revision>14</cp:revision>
  <dcterms:created xsi:type="dcterms:W3CDTF">2020-04-13T13:50:42Z</dcterms:created>
  <dcterms:modified xsi:type="dcterms:W3CDTF">2020-05-25T09:46:14Z</dcterms:modified>
</cp:coreProperties>
</file>