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17"/>
  </p:notesMasterIdLst>
  <p:sldIdLst>
    <p:sldId id="256" r:id="rId2"/>
    <p:sldId id="258" r:id="rId3"/>
    <p:sldId id="275" r:id="rId4"/>
    <p:sldId id="267" r:id="rId5"/>
    <p:sldId id="268" r:id="rId6"/>
    <p:sldId id="260" r:id="rId7"/>
    <p:sldId id="273" r:id="rId8"/>
    <p:sldId id="261" r:id="rId9"/>
    <p:sldId id="263" r:id="rId10"/>
    <p:sldId id="266" r:id="rId11"/>
    <p:sldId id="274" r:id="rId12"/>
    <p:sldId id="270" r:id="rId13"/>
    <p:sldId id="271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w Cen MT" panose="020B0602020104020603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w Cen MT" panose="020B0602020104020603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w Cen MT" panose="020B0602020104020603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w Cen MT" panose="020B0602020104020603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w Cen MT" panose="020B0602020104020603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w Cen MT" panose="020B0602020104020603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w Cen MT" panose="020B0602020104020603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w Cen MT" panose="020B0602020104020603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w Cen MT" panose="020B0602020104020603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096BC320-FAD1-4B8F-BE97-B9B723DE81B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8D1C31B-B80E-4E5E-B2AB-8E27E0C12003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444BE8A-28BE-4022-ADEA-35995273AED6}" type="datetimeFigureOut">
              <a:rPr lang="ru-RU"/>
              <a:pPr>
                <a:defRPr/>
              </a:pPr>
              <a:t>26.05.2020</a:t>
            </a:fld>
            <a:endParaRPr lang="ru-RU"/>
          </a:p>
        </p:txBody>
      </p:sp>
      <p:sp>
        <p:nvSpPr>
          <p:cNvPr id="4" name="Образ слайда 3">
            <a:extLst>
              <a:ext uri="{FF2B5EF4-FFF2-40B4-BE49-F238E27FC236}">
                <a16:creationId xmlns:a16="http://schemas.microsoft.com/office/drawing/2014/main" id="{E043044D-6492-4661-A12B-B70FA98F815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>
            <a:extLst>
              <a:ext uri="{FF2B5EF4-FFF2-40B4-BE49-F238E27FC236}">
                <a16:creationId xmlns:a16="http://schemas.microsoft.com/office/drawing/2014/main" id="{1C9297BE-00AC-4282-AD4A-D6C7C03B91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3B531ED-014E-461A-8378-AA799CBBC2C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35A3D23-7B67-419E-9644-33F3A3B197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F6538A9B-88B1-4451-910D-00A54BDAF4E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\\DROBO-FS\QuickDrops\JB\PPTX NG\Droplets\LightingOverlay.png">
            <a:extLst>
              <a:ext uri="{FF2B5EF4-FFF2-40B4-BE49-F238E27FC236}">
                <a16:creationId xmlns:a16="http://schemas.microsoft.com/office/drawing/2014/main" id="{F6B02DB0-7CCF-430B-8574-C3A1915E07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</p:spPr>
      </p:pic>
      <p:grpSp>
        <p:nvGrpSpPr>
          <p:cNvPr id="5" name="Group 65">
            <a:extLst>
              <a:ext uri="{FF2B5EF4-FFF2-40B4-BE49-F238E27FC236}">
                <a16:creationId xmlns:a16="http://schemas.microsoft.com/office/drawing/2014/main" id="{9F86B2A3-00FD-42A8-8BE1-553D20DDE81C}"/>
              </a:ext>
            </a:extLst>
          </p:cNvPr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7A97ACA-17EA-4B7B-A5A6-C5F9144960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</p:spPr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B8B55D30-2436-4389-9A70-5F9EB40844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C346C37B-A56F-40CD-89BA-006E9578FA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0DCDCD6-3651-480E-961B-42BB42E394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</p:spPr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9B6DC042-29D3-43BE-9E80-E5BA306F37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CD486DA7-59B9-4A79-8696-B95CAD3DDC4E}"/>
                </a:ext>
              </a:extLst>
            </p:cNvPr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A34B5565-DBBC-450A-BDA2-3C1B1FAD6323}"/>
                </a:ext>
              </a:extLst>
            </p:cNvPr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EDBFEA5D-A5BE-40F2-9141-BB98062683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316D6762-270F-4565-ACED-74585020BC23}"/>
                </a:ext>
              </a:extLst>
            </p:cNvPr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60FDE68A-11EC-497D-A0DB-C12DF31945A9}"/>
                </a:ext>
              </a:extLst>
            </p:cNvPr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55C11B49-9C8B-420A-AD78-DD0C012B99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B9290DCF-567B-43B3-BD8D-7A8989EEE2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6AECCCE6-8CD7-4DA3-A3E1-422A00775261}"/>
                </a:ext>
              </a:extLst>
            </p:cNvPr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036F95A7-8F3C-4889-8C7D-9A4FFF74A2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9B87543D-A8F8-4FED-BCB8-3E659F8AB7E6}"/>
                </a:ext>
              </a:extLst>
            </p:cNvPr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BB8A0EAD-51C7-402A-9858-1B55D19808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5034AEC5-52E7-48FF-9280-8ED03A22A5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372BF5AA-DDDA-4D17-BF5F-1CAF88B21D95}"/>
                </a:ext>
              </a:extLst>
            </p:cNvPr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E838BBA4-A0F0-410B-877A-BB1DA2C7F9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75F674F5-5819-478B-B59A-D87629A173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92E54224-44F6-4952-BAD1-8E7731DBD7BA}"/>
                </a:ext>
              </a:extLst>
            </p:cNvPr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79D1E516-82BB-40CA-839B-CA3257774B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E44F4DD9-E571-4C08-85DA-EAAF76A8272F}"/>
                </a:ext>
              </a:extLst>
            </p:cNvPr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DDD61AEC-CD67-45BD-91D6-5C8BD533FD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EDDA13AA-FC08-4AA2-B19E-FB3154CA847A}"/>
                </a:ext>
              </a:extLst>
            </p:cNvPr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EDD11D72-B708-45E7-982A-70A73AA89B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E9ADC176-0588-4A89-A426-6B301185D0BF}"/>
                </a:ext>
              </a:extLst>
            </p:cNvPr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EA38E784-CBBC-49D1-9714-2C68A02DDD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246D55A5-93B1-43FD-9F0F-B505A60CCF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</p:spPr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1C22A066-B3CA-4F58-9B86-C28BFE0EB5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C7AB2B5A-3DEB-47C5-88E3-2BF3F9FA2ED1}"/>
                </a:ext>
              </a:extLst>
            </p:cNvPr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56074DD4-BC77-4F07-B6CF-1D6FF2AAAC85}"/>
                </a:ext>
              </a:extLst>
            </p:cNvPr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8456BBF6-3E52-46F2-966E-32DCB57126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25F7345B-CB81-47F1-8EDD-F1F36BA5F9CD}"/>
                </a:ext>
              </a:extLst>
            </p:cNvPr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9FB4E283-34DA-46FC-BC0C-1E7865AEE673}"/>
                </a:ext>
              </a:extLst>
            </p:cNvPr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139E86E3-C156-4AC4-BA25-59979CEA65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585F91FB-CFDC-4924-BAB1-1AD672422795}"/>
                </a:ext>
              </a:extLst>
            </p:cNvPr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C90745FB-B0A7-4463-A1AB-BB9FCD8ED7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33142588-118C-4BDE-B551-3BD0A88C2B04}"/>
                </a:ext>
              </a:extLst>
            </p:cNvPr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18E14E8F-5118-4B33-B269-537D630DC9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F5226169-58DA-4CEC-AFFE-D967B6683E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</p:spPr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63E3F9F1-C2E9-4E8D-9DC5-24BFD396383A}"/>
                </a:ext>
              </a:extLst>
            </p:cNvPr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62EFE3D9-453F-451C-B0D8-4D6E2E431B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C8C14888-4ED3-4C2D-BE45-45B43C5DB260}"/>
                </a:ext>
              </a:extLst>
            </p:cNvPr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E9F7521F-7C57-47AD-988C-55AC08929C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41C589BE-3D35-41A6-AC35-4C14CD7B09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12E1926B-DA3A-4732-A361-002FA513945A}"/>
                </a:ext>
              </a:extLst>
            </p:cNvPr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15A13CA2-85E8-4B61-AE34-37B339B46DCE}"/>
                </a:ext>
              </a:extLst>
            </p:cNvPr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7B210DD7-2BC7-46F8-922E-C6696772B7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40EFEC14-49A1-4E89-A7E1-AA618A0C95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04BECAAE-4D19-4BF4-BCA2-498169A32964}"/>
                </a:ext>
              </a:extLst>
            </p:cNvPr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C127ACBC-358D-4B62-AA64-3A9E57003B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93353172-B0EF-4520-A98B-6FCD6F8A0724}"/>
                </a:ext>
              </a:extLst>
            </p:cNvPr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7D2CA18A-AF76-44DA-8068-8354A4AF1D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0238" y="1122363"/>
            <a:ext cx="6593681" cy="2387600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0238" y="3602038"/>
            <a:ext cx="659368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60" name="Date Placeholder 3">
            <a:extLst>
              <a:ext uri="{FF2B5EF4-FFF2-40B4-BE49-F238E27FC236}">
                <a16:creationId xmlns:a16="http://schemas.microsoft.com/office/drawing/2014/main" id="{11B81FAA-6067-46A6-9465-596D76CBFA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00725" y="5410200"/>
            <a:ext cx="2057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40A1A-2281-4C41-BCE3-DEE54B2F4E1E}" type="datetimeFigureOut">
              <a:rPr lang="ru-RU"/>
              <a:pPr>
                <a:defRPr/>
              </a:pPr>
              <a:t>26.05.2020</a:t>
            </a:fld>
            <a:endParaRPr lang="ru-RU"/>
          </a:p>
        </p:txBody>
      </p:sp>
      <p:sp>
        <p:nvSpPr>
          <p:cNvPr id="61" name="Footer Placeholder 4">
            <a:extLst>
              <a:ext uri="{FF2B5EF4-FFF2-40B4-BE49-F238E27FC236}">
                <a16:creationId xmlns:a16="http://schemas.microsoft.com/office/drawing/2014/main" id="{8098042C-8413-49D2-821B-D2F741B75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0238" y="5410200"/>
            <a:ext cx="38433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2" name="Slide Number Placeholder 5">
            <a:extLst>
              <a:ext uri="{FF2B5EF4-FFF2-40B4-BE49-F238E27FC236}">
                <a16:creationId xmlns:a16="http://schemas.microsoft.com/office/drawing/2014/main" id="{E20A7853-940A-4B68-8015-66EA5F008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15275" y="5410200"/>
            <a:ext cx="5794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911248-A491-4C6A-9612-B95555F3BAB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346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4304665"/>
            <a:ext cx="7434266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6058" y="606426"/>
            <a:ext cx="7434266" cy="3299778"/>
          </a:xfrm>
          <a:prstGeom prst="round2DiagRect">
            <a:avLst>
              <a:gd name="adj1" fmla="val 5101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>
              <a:buNone/>
              <a:defRPr lang="en-US"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4" y="5124020"/>
            <a:ext cx="7433144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ADFC8B1-5F56-45D3-9A80-4FB202B11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132E53-0EC9-40AC-85FF-84F4020009B1}" type="datetimeFigureOut">
              <a:rPr lang="ru-RU"/>
              <a:pPr>
                <a:defRPr/>
              </a:pPr>
              <a:t>26.05.2020</a:t>
            </a:fld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51603AD-B98A-4A49-8EBD-3D54C63F7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DD975CC-E46B-47CD-8836-A2D747EB1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C1056-4216-40BA-9C98-1E0BF36027A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78158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93" y="609600"/>
            <a:ext cx="7429466" cy="3429000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419600"/>
            <a:ext cx="7428344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49549B8-63DC-46B5-8843-8973FA658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49FCBD-30AC-42A9-B615-626846089CF6}" type="datetimeFigureOut">
              <a:rPr lang="ru-RU"/>
              <a:pPr>
                <a:defRPr/>
              </a:pPr>
              <a:t>26.05.2020</a:t>
            </a:fld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7E6FB01-4D3F-4C60-8DC6-97D3FDE1D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BD92DA6-7427-4777-9CB9-1DA0A0C53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C6131-8584-4129-9A7C-378DC4C7F7E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774846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278EEE9-7750-4166-A99B-984DFBC2FFD1}"/>
              </a:ext>
            </a:extLst>
          </p:cNvPr>
          <p:cNvSpPr txBox="1"/>
          <p:nvPr/>
        </p:nvSpPr>
        <p:spPr>
          <a:xfrm>
            <a:off x="696913" y="719138"/>
            <a:ext cx="4572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</a:rPr>
              <a:t>“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831867D-A90B-414B-A9CD-4DFF81D2EB36}"/>
              </a:ext>
            </a:extLst>
          </p:cNvPr>
          <p:cNvSpPr txBox="1"/>
          <p:nvPr/>
        </p:nvSpPr>
        <p:spPr>
          <a:xfrm>
            <a:off x="7816850" y="2765425"/>
            <a:ext cx="4572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748429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309919"/>
            <a:ext cx="74295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B502EF8B-2BBC-490F-894C-5A76FE5D105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82711-37A4-4612-BF90-A256E361740F}" type="datetimeFigureOut">
              <a:rPr lang="ru-RU"/>
              <a:pPr>
                <a:defRPr/>
              </a:pPr>
              <a:t>26.05.2020</a:t>
            </a:fld>
            <a:endParaRPr lang="ru-RU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0FF2BBD9-2ED4-4F2B-9B72-EC3F10D37E9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6D95E7BE-F2DA-479C-BE1C-E92E83B5AAC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BD801-1BDD-4E16-A8AD-B7280148035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841832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2134042"/>
            <a:ext cx="7429501" cy="2511835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3" y="4657655"/>
            <a:ext cx="7428379" cy="11406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46EE0FF-9303-453A-AE46-258C05E21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E29B4E-496C-4195-BCDB-36CA5DEF28E4}" type="datetimeFigureOut">
              <a:rPr lang="ru-RU"/>
              <a:pPr>
                <a:defRPr/>
              </a:pPr>
              <a:t>26.05.2020</a:t>
            </a:fld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0A85060-5323-43DF-B5B5-C0E2E38111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D3E6437-C89A-4BF5-B98E-48FB18654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69CBD-CFE1-4750-BA01-06A84B06CC0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544168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56060" y="609600"/>
            <a:ext cx="74294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56058" y="2674463"/>
            <a:ext cx="2397674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856059" y="3360263"/>
            <a:ext cx="2396432" cy="2430936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6075" y="2677635"/>
            <a:ext cx="238828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6075" y="3363435"/>
            <a:ext cx="2388958" cy="2430936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332" y="2674463"/>
            <a:ext cx="2396226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89332" y="3360263"/>
            <a:ext cx="2396226" cy="2430936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2B491F93-0961-470D-8ED6-630A69426B58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9D7A1-C9C5-4A3E-A1E8-187C558BAA57}" type="datetimeFigureOut">
              <a:rPr lang="ru-RU"/>
              <a:pPr>
                <a:defRPr/>
              </a:pPr>
              <a:t>26.05.2020</a:t>
            </a:fld>
            <a:endParaRPr lang="ru-RU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8456914F-4DE8-47E0-82FF-243A27AA4210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229B87C6-DB04-4373-9266-7E0067D9378D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4938F-ED6A-42A3-9E25-AAF66B2D23F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268104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56059" y="609600"/>
            <a:ext cx="74294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856060" y="4404596"/>
            <a:ext cx="239643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56060" y="2666998"/>
            <a:ext cx="239643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>
              <a:buNone/>
              <a:defRPr lang="en-US" sz="1800" dirty="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856060" y="4980859"/>
            <a:ext cx="2396430" cy="81784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6790" y="4404596"/>
            <a:ext cx="24003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66790" y="2666998"/>
            <a:ext cx="2399205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>
              <a:buNone/>
              <a:defRPr lang="en-US" sz="1800" dirty="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65695" y="4980857"/>
            <a:ext cx="2400300" cy="81034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426" y="4404595"/>
            <a:ext cx="2393056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89332" y="2666998"/>
            <a:ext cx="2396227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>
              <a:buNone/>
              <a:defRPr lang="en-US" sz="1800" dirty="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89332" y="4980855"/>
            <a:ext cx="2396226" cy="810345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Date Placeholder 2">
            <a:extLst>
              <a:ext uri="{FF2B5EF4-FFF2-40B4-BE49-F238E27FC236}">
                <a16:creationId xmlns:a16="http://schemas.microsoft.com/office/drawing/2014/main" id="{0940992B-A8E6-49EC-85BE-59FF17B19D51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5A7C8-FD23-4F9B-91B8-3B1555D7F2CF}" type="datetimeFigureOut">
              <a:rPr lang="ru-RU"/>
              <a:pPr>
                <a:defRPr/>
              </a:pPr>
              <a:t>26.05.2020</a:t>
            </a:fld>
            <a:endParaRPr lang="ru-RU"/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A74BDFE4-09A2-4417-B0EB-23B7F8B5ED81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 cap="all" baseline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DBFEFAB4-38A1-472B-9D1D-B66BE9B10692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C566B-9679-4139-8151-1B37E36B5A9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450482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3F4363-2B70-4D38-BB66-F1DCA0692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E4DA1-D1A9-4963-9D09-93B886A62633}" type="datetimeFigureOut">
              <a:rPr lang="ru-RU"/>
              <a:pPr>
                <a:defRPr/>
              </a:pPr>
              <a:t>26.05.2020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56C62D-2054-46F1-9583-0C66ECC1B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2037F2-3D48-423E-9783-5A4F28CAA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C8245-1F5F-45C5-8FA5-A0665374CDD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312976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1" y="609600"/>
            <a:ext cx="1503758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6057" y="609600"/>
            <a:ext cx="5811443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1F1196-0E69-4E47-97DD-C146231CD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4A839-1E5B-4F80-BD8F-A77EEC6635EC}" type="datetimeFigureOut">
              <a:rPr lang="ru-RU"/>
              <a:pPr>
                <a:defRPr/>
              </a:pPr>
              <a:t>26.05.2020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54D54E-ECA5-4344-914A-57F8C264C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0ADE4A-70D0-4A84-A553-B0587114D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195F3-B0EA-4669-A718-8264FF86F62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417128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арти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188913"/>
            <a:ext cx="8001000" cy="1027112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11188" y="1773238"/>
            <a:ext cx="3924300" cy="4267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Картинка 3"/>
          <p:cNvSpPr>
            <a:spLocks noGrp="1"/>
          </p:cNvSpPr>
          <p:nvPr>
            <p:ph type="clipArt" sz="half" idx="2"/>
          </p:nvPr>
        </p:nvSpPr>
        <p:spPr>
          <a:xfrm>
            <a:off x="4687888" y="1773238"/>
            <a:ext cx="3924300" cy="4267200"/>
          </a:xfrm>
        </p:spPr>
        <p:txBody>
          <a:bodyPr rtlCol="0"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2B47C1A-B0DB-4E84-890E-A2E4399D1D7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319713" y="6165850"/>
            <a:ext cx="3824287" cy="555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Смирнова Елена</a:t>
            </a:r>
          </a:p>
          <a:p>
            <a:pPr>
              <a:defRPr/>
            </a:pPr>
            <a:r>
              <a:rPr lang="ru-RU"/>
              <a:t>Алпатова Татьяна</a:t>
            </a:r>
          </a:p>
        </p:txBody>
      </p:sp>
    </p:spTree>
    <p:extLst>
      <p:ext uri="{BB962C8B-B14F-4D97-AF65-F5344CB8AC3E}">
        <p14:creationId xmlns:p14="http://schemas.microsoft.com/office/powerpoint/2010/main" val="3137256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856060" y="2249487"/>
            <a:ext cx="7429499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97ADA4-7D14-4800-B770-25F522C6F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3B649A-E160-4C56-A432-E75A67F793D8}" type="datetimeFigureOut">
              <a:rPr lang="ru-RU"/>
              <a:pPr>
                <a:defRPr/>
              </a:pPr>
              <a:t>26.05.2020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85C0A7-E760-4E88-8F02-8FF77C1B0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32A424-EF8E-4DC3-9E09-1482B69A1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E0B10-6FAE-4B59-BBE3-2E6E148F779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23922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1419227"/>
            <a:ext cx="7429500" cy="2852737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4424362"/>
            <a:ext cx="74295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EDBEC2-0777-4BC9-8255-97B0D9D5D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EFBFA-1740-4336-AEA5-7DE437AABBC9}" type="datetimeFigureOut">
              <a:rPr lang="ru-RU"/>
              <a:pPr>
                <a:defRPr/>
              </a:pPr>
              <a:t>26.05.2020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1C1232-30D9-40A2-BAB0-5716C809A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4D95C0-3A07-4A21-B653-1A2FDBDE9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25DA0-A8A3-45E5-9CCA-A69D61151AB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46263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6058" y="2249486"/>
            <a:ext cx="3658792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2249486"/>
            <a:ext cx="3656408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A7CB1C1-DADF-42CD-8B78-D8D1BEFBF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9A42E-1F09-4CC6-A92D-73EC2625E456}" type="datetimeFigureOut">
              <a:rPr lang="ru-RU"/>
              <a:pPr>
                <a:defRPr/>
              </a:pPr>
              <a:t>26.05.2020</a:t>
            </a:fld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E80378F-2A81-4DD1-B2ED-1FF8CF6B9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BDCA1F3-297C-4950-814B-BE0C70D65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E628B-1C8D-4B6A-AC6A-CEAC58F245B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1657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619127"/>
            <a:ext cx="7429500" cy="147796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8902" y="2249486"/>
            <a:ext cx="343594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058" y="3073398"/>
            <a:ext cx="3658793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1992" y="2249485"/>
            <a:ext cx="3433565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073398"/>
            <a:ext cx="3656408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2730F9D-9CE0-4B0D-8274-979FC4F95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899A57-B11C-41FB-8C75-3F855CF7229E}" type="datetimeFigureOut">
              <a:rPr lang="ru-RU"/>
              <a:pPr>
                <a:defRPr/>
              </a:pPr>
              <a:t>26.05.2020</a:t>
            </a:fld>
            <a:endParaRPr lang="ru-RU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EDB7F7C-691B-4015-9933-29A921EAA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5A9AB96-249C-4319-9879-1FF4FE244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2FF1D-DA21-42B4-AC0B-71786AB9672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58765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BB335CE-99AE-4CE4-AD62-63D7882A49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45DC3-1255-4B46-9780-9BA8F77C3AB0}" type="datetimeFigureOut">
              <a:rPr lang="ru-RU"/>
              <a:pPr>
                <a:defRPr/>
              </a:pPr>
              <a:t>26.05.2020</a:t>
            </a:fld>
            <a:endParaRPr lang="ru-RU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532DD67-7A6B-49A2-B80C-7B0B38B1D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5ED7D68-7DE4-461E-8D29-24A538D8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83311-EE15-481D-B77E-1EDF2814887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72939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9D7FA88-154A-418A-828F-BC197ED07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CE1523-99CA-40DB-9797-F2F87874431C}" type="datetimeFigureOut">
              <a:rPr lang="ru-RU"/>
              <a:pPr>
                <a:defRPr/>
              </a:pPr>
              <a:t>26.05.2020</a:t>
            </a:fld>
            <a:endParaRPr lang="ru-RU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115594A-4900-4267-A23E-49A2A1384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526A847-B719-4683-8E46-1194E232F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6B64CB-E737-4CC6-8549-E9A9F9FB6D6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92307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029" y="609601"/>
            <a:ext cx="2892028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150" y="592666"/>
            <a:ext cx="4418407" cy="5198534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029" y="2249486"/>
            <a:ext cx="2892028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F103EC1-7B7B-413E-8AD2-F53C7F67E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6AB39E-5C5E-4312-92DA-3A2F23C2F815}" type="datetimeFigureOut">
              <a:rPr lang="ru-RU"/>
              <a:pPr>
                <a:defRPr/>
              </a:pPr>
              <a:t>26.05.2020</a:t>
            </a:fld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DE9BF5F-827A-4432-AEBF-952D5BA9E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ADA0C8C-17E6-4F6B-B152-BBC43AC17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7F364-A38E-47EB-9A4A-113FAE703C6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91662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1" y="609600"/>
            <a:ext cx="3753962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32866" y="609600"/>
            <a:ext cx="3452693" cy="5181602"/>
          </a:xfrm>
          <a:prstGeom prst="round2DiagRect">
            <a:avLst>
              <a:gd name="adj1" fmla="val 6074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>
              <a:defRPr lang="en-US"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2249486"/>
            <a:ext cx="3753964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B9BEB06-52DC-4748-B9AC-F7027C370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0D826-63C5-439E-A59A-A95ED75244B3}" type="datetimeFigureOut">
              <a:rPr lang="ru-RU"/>
              <a:pPr>
                <a:defRPr/>
              </a:pPr>
              <a:t>26.05.2020</a:t>
            </a:fld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B071D3A-4038-4C5A-9EE0-C215778F1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C8D3F62-FF49-4170-B61B-5CF7E2B68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360E7-C628-4B23-AE65-88D3FF6F152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02602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>
            <a:extLst>
              <a:ext uri="{FF2B5EF4-FFF2-40B4-BE49-F238E27FC236}">
                <a16:creationId xmlns:a16="http://schemas.microsoft.com/office/drawing/2014/main" id="{2D4930F5-1206-48E4-8E98-7E304A4E71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</p:spPr>
      </p:pic>
      <p:grpSp>
        <p:nvGrpSpPr>
          <p:cNvPr id="1027" name="Group 7">
            <a:extLst>
              <a:ext uri="{FF2B5EF4-FFF2-40B4-BE49-F238E27FC236}">
                <a16:creationId xmlns:a16="http://schemas.microsoft.com/office/drawing/2014/main" id="{ACC0E525-9F4B-41FD-A5CF-87495AA13E3F}"/>
              </a:ext>
            </a:extLst>
          </p:cNvPr>
          <p:cNvGrpSpPr>
            <a:grpSpLocks/>
          </p:cNvGrpSpPr>
          <p:nvPr/>
        </p:nvGrpSpPr>
        <p:grpSpPr bwMode="auto">
          <a:xfrm>
            <a:off x="-14288" y="0"/>
            <a:ext cx="9042401" cy="6858000"/>
            <a:chOff x="-14288" y="0"/>
            <a:chExt cx="9041774" cy="6858001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59E60F1-B657-4A78-8B14-D0013BBF1EAA}"/>
                </a:ext>
              </a:extLst>
            </p:cNvPr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>
                <a:extLst>
                  <a:ext uri="{FF2B5EF4-FFF2-40B4-BE49-F238E27FC236}">
                    <a16:creationId xmlns:a16="http://schemas.microsoft.com/office/drawing/2014/main" id="{21DEA865-DA59-4A5A-B25D-75DCE64A00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</p:spPr>
          </p:sp>
          <p:sp>
            <p:nvSpPr>
              <p:cNvPr id="22" name="Freeform 6">
                <a:extLst>
                  <a:ext uri="{FF2B5EF4-FFF2-40B4-BE49-F238E27FC236}">
                    <a16:creationId xmlns:a16="http://schemas.microsoft.com/office/drawing/2014/main" id="{6B655A9C-705D-45CE-8C27-6D429BECDE2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23" name="Freeform 7">
                <a:extLst>
                  <a:ext uri="{FF2B5EF4-FFF2-40B4-BE49-F238E27FC236}">
                    <a16:creationId xmlns:a16="http://schemas.microsoft.com/office/drawing/2014/main" id="{A3BCCED2-17E0-4598-9444-FED6E6C1F92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24" name="Freeform 8">
                <a:extLst>
                  <a:ext uri="{FF2B5EF4-FFF2-40B4-BE49-F238E27FC236}">
                    <a16:creationId xmlns:a16="http://schemas.microsoft.com/office/drawing/2014/main" id="{68B440C2-AAA9-4664-99A1-D20EC7588350}"/>
                  </a:ext>
                </a:extLst>
              </p:cNvPr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25" name="Freeform 9">
                <a:extLst>
                  <a:ext uri="{FF2B5EF4-FFF2-40B4-BE49-F238E27FC236}">
                    <a16:creationId xmlns:a16="http://schemas.microsoft.com/office/drawing/2014/main" id="{0A75C762-6938-4790-9C82-80168F8929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26" name="Freeform 10">
                <a:extLst>
                  <a:ext uri="{FF2B5EF4-FFF2-40B4-BE49-F238E27FC236}">
                    <a16:creationId xmlns:a16="http://schemas.microsoft.com/office/drawing/2014/main" id="{758BEBF7-05B0-4DB3-A8F6-582934E8F03A}"/>
                  </a:ext>
                </a:extLst>
              </p:cNvPr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27" name="Freeform 11">
                <a:extLst>
                  <a:ext uri="{FF2B5EF4-FFF2-40B4-BE49-F238E27FC236}">
                    <a16:creationId xmlns:a16="http://schemas.microsoft.com/office/drawing/2014/main" id="{E3CAF037-F829-4069-AE96-4FB00929C728}"/>
                  </a:ext>
                </a:extLst>
              </p:cNvPr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28" name="Freeform 12">
                <a:extLst>
                  <a:ext uri="{FF2B5EF4-FFF2-40B4-BE49-F238E27FC236}">
                    <a16:creationId xmlns:a16="http://schemas.microsoft.com/office/drawing/2014/main" id="{27575C15-D3F6-4157-AC27-C301AA96E9B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29" name="Freeform 13">
                <a:extLst>
                  <a:ext uri="{FF2B5EF4-FFF2-40B4-BE49-F238E27FC236}">
                    <a16:creationId xmlns:a16="http://schemas.microsoft.com/office/drawing/2014/main" id="{61CEE22C-2507-4C36-AC56-3AC41253502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30" name="Freeform 14">
                <a:extLst>
                  <a:ext uri="{FF2B5EF4-FFF2-40B4-BE49-F238E27FC236}">
                    <a16:creationId xmlns:a16="http://schemas.microsoft.com/office/drawing/2014/main" id="{D718DD6D-98AC-46AA-B7F3-6962650327A6}"/>
                  </a:ext>
                </a:extLst>
              </p:cNvPr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31" name="Freeform 15">
                <a:extLst>
                  <a:ext uri="{FF2B5EF4-FFF2-40B4-BE49-F238E27FC236}">
                    <a16:creationId xmlns:a16="http://schemas.microsoft.com/office/drawing/2014/main" id="{1A8BA671-C56B-4CFE-8B29-8BC0F72A86B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32" name="Line 16">
                <a:extLst>
                  <a:ext uri="{FF2B5EF4-FFF2-40B4-BE49-F238E27FC236}">
                    <a16:creationId xmlns:a16="http://schemas.microsoft.com/office/drawing/2014/main" id="{28B4E4C7-15BA-411D-A75A-7D2501FB15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>
                <a:extLst>
                  <a:ext uri="{FF2B5EF4-FFF2-40B4-BE49-F238E27FC236}">
                    <a16:creationId xmlns:a16="http://schemas.microsoft.com/office/drawing/2014/main" id="{FBC32B84-9B8E-4F83-BC56-21E11E617925}"/>
                  </a:ext>
                </a:extLst>
              </p:cNvPr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34" name="Freeform 18">
                <a:extLst>
                  <a:ext uri="{FF2B5EF4-FFF2-40B4-BE49-F238E27FC236}">
                    <a16:creationId xmlns:a16="http://schemas.microsoft.com/office/drawing/2014/main" id="{DB918E3A-C4A7-4FB4-8121-7A2912C99160}"/>
                  </a:ext>
                </a:extLst>
              </p:cNvPr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35" name="Freeform 19">
                <a:extLst>
                  <a:ext uri="{FF2B5EF4-FFF2-40B4-BE49-F238E27FC236}">
                    <a16:creationId xmlns:a16="http://schemas.microsoft.com/office/drawing/2014/main" id="{D7EDAD9E-97B3-4E1C-83EE-598690A29F44}"/>
                  </a:ext>
                </a:extLst>
              </p:cNvPr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36" name="Freeform 20">
                <a:extLst>
                  <a:ext uri="{FF2B5EF4-FFF2-40B4-BE49-F238E27FC236}">
                    <a16:creationId xmlns:a16="http://schemas.microsoft.com/office/drawing/2014/main" id="{2D1200B9-6692-43B1-A9A6-08384AFABC3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37" name="Rectangle 21">
                <a:extLst>
                  <a:ext uri="{FF2B5EF4-FFF2-40B4-BE49-F238E27FC236}">
                    <a16:creationId xmlns:a16="http://schemas.microsoft.com/office/drawing/2014/main" id="{D73237EB-CAB5-455B-B3F7-68D3D29680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</p:spPr>
          </p:sp>
          <p:sp>
            <p:nvSpPr>
              <p:cNvPr id="38" name="Freeform 22">
                <a:extLst>
                  <a:ext uri="{FF2B5EF4-FFF2-40B4-BE49-F238E27FC236}">
                    <a16:creationId xmlns:a16="http://schemas.microsoft.com/office/drawing/2014/main" id="{EBC782F6-590D-4FFE-9D81-432AD027DE63}"/>
                  </a:ext>
                </a:extLst>
              </p:cNvPr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39" name="Freeform 23">
                <a:extLst>
                  <a:ext uri="{FF2B5EF4-FFF2-40B4-BE49-F238E27FC236}">
                    <a16:creationId xmlns:a16="http://schemas.microsoft.com/office/drawing/2014/main" id="{D132E8CE-3D71-4AC7-A97A-032E470DFC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40" name="Freeform 24">
                <a:extLst>
                  <a:ext uri="{FF2B5EF4-FFF2-40B4-BE49-F238E27FC236}">
                    <a16:creationId xmlns:a16="http://schemas.microsoft.com/office/drawing/2014/main" id="{EC72F7DF-317F-483B-AC34-D329159D61B8}"/>
                  </a:ext>
                </a:extLst>
              </p:cNvPr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41" name="Freeform 25">
                <a:extLst>
                  <a:ext uri="{FF2B5EF4-FFF2-40B4-BE49-F238E27FC236}">
                    <a16:creationId xmlns:a16="http://schemas.microsoft.com/office/drawing/2014/main" id="{CFB6ADBF-F419-4258-A755-72063812160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42" name="Freeform 26">
                <a:extLst>
                  <a:ext uri="{FF2B5EF4-FFF2-40B4-BE49-F238E27FC236}">
                    <a16:creationId xmlns:a16="http://schemas.microsoft.com/office/drawing/2014/main" id="{408E0D62-282E-4872-8E89-52E908908E54}"/>
                  </a:ext>
                </a:extLst>
              </p:cNvPr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43" name="Freeform 27">
                <a:extLst>
                  <a:ext uri="{FF2B5EF4-FFF2-40B4-BE49-F238E27FC236}">
                    <a16:creationId xmlns:a16="http://schemas.microsoft.com/office/drawing/2014/main" id="{6624A313-5816-4A4D-A6CE-55EA362B7EC5}"/>
                  </a:ext>
                </a:extLst>
              </p:cNvPr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44" name="Freeform 28">
                <a:extLst>
                  <a:ext uri="{FF2B5EF4-FFF2-40B4-BE49-F238E27FC236}">
                    <a16:creationId xmlns:a16="http://schemas.microsoft.com/office/drawing/2014/main" id="{169E4B6D-F6C4-44D6-B9AE-B13534A7746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45" name="Freeform 29">
                <a:extLst>
                  <a:ext uri="{FF2B5EF4-FFF2-40B4-BE49-F238E27FC236}">
                    <a16:creationId xmlns:a16="http://schemas.microsoft.com/office/drawing/2014/main" id="{5B469C50-36BE-428D-8F2B-DA9302DF93F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46" name="Freeform 30">
                <a:extLst>
                  <a:ext uri="{FF2B5EF4-FFF2-40B4-BE49-F238E27FC236}">
                    <a16:creationId xmlns:a16="http://schemas.microsoft.com/office/drawing/2014/main" id="{B39F0F7F-586D-4510-B622-91A91A194436}"/>
                  </a:ext>
                </a:extLst>
              </p:cNvPr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47" name="Freeform 31">
                <a:extLst>
                  <a:ext uri="{FF2B5EF4-FFF2-40B4-BE49-F238E27FC236}">
                    <a16:creationId xmlns:a16="http://schemas.microsoft.com/office/drawing/2014/main" id="{77477A65-9DAE-4F48-851A-3BB9C01294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1C2EDBBA-6E0A-4A89-AEAA-0B9E14A85B38}"/>
                </a:ext>
              </a:extLst>
            </p:cNvPr>
            <p:cNvGrpSpPr/>
            <p:nvPr/>
          </p:nvGrpSpPr>
          <p:grpSpPr>
            <a:xfrm>
              <a:off x="8352798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>
                <a:extLst>
                  <a:ext uri="{FF2B5EF4-FFF2-40B4-BE49-F238E27FC236}">
                    <a16:creationId xmlns:a16="http://schemas.microsoft.com/office/drawing/2014/main" id="{7E15699C-93F3-432A-81DB-CF45F893A22A}"/>
                  </a:ext>
                </a:extLst>
              </p:cNvPr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12" name="Freeform 33">
                <a:extLst>
                  <a:ext uri="{FF2B5EF4-FFF2-40B4-BE49-F238E27FC236}">
                    <a16:creationId xmlns:a16="http://schemas.microsoft.com/office/drawing/2014/main" id="{E2122605-35F5-4071-9600-80E5498A796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13" name="Freeform 34">
                <a:extLst>
                  <a:ext uri="{FF2B5EF4-FFF2-40B4-BE49-F238E27FC236}">
                    <a16:creationId xmlns:a16="http://schemas.microsoft.com/office/drawing/2014/main" id="{3BBDE09C-8E30-4055-8F05-F7CA7BCBFCA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14" name="Freeform 35">
                <a:extLst>
                  <a:ext uri="{FF2B5EF4-FFF2-40B4-BE49-F238E27FC236}">
                    <a16:creationId xmlns:a16="http://schemas.microsoft.com/office/drawing/2014/main" id="{C08EE2F9-B709-4251-B4D3-95E4BDAC3EA5}"/>
                  </a:ext>
                </a:extLst>
              </p:cNvPr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15" name="Freeform 36">
                <a:extLst>
                  <a:ext uri="{FF2B5EF4-FFF2-40B4-BE49-F238E27FC236}">
                    <a16:creationId xmlns:a16="http://schemas.microsoft.com/office/drawing/2014/main" id="{D2CE89CD-4E15-4149-8222-0547A8C655C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16" name="Freeform 37">
                <a:extLst>
                  <a:ext uri="{FF2B5EF4-FFF2-40B4-BE49-F238E27FC236}">
                    <a16:creationId xmlns:a16="http://schemas.microsoft.com/office/drawing/2014/main" id="{B2B219E3-95F5-4226-B040-3F1ABFFB6510}"/>
                  </a:ext>
                </a:extLst>
              </p:cNvPr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17" name="Freeform 38">
                <a:extLst>
                  <a:ext uri="{FF2B5EF4-FFF2-40B4-BE49-F238E27FC236}">
                    <a16:creationId xmlns:a16="http://schemas.microsoft.com/office/drawing/2014/main" id="{94FA4CE5-C5E2-449F-A8D0-D0189F7A32F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18" name="Freeform 39">
                <a:extLst>
                  <a:ext uri="{FF2B5EF4-FFF2-40B4-BE49-F238E27FC236}">
                    <a16:creationId xmlns:a16="http://schemas.microsoft.com/office/drawing/2014/main" id="{2BC9E05C-B44F-46E2-A5DE-A70EFCEDCAC4}"/>
                  </a:ext>
                </a:extLst>
              </p:cNvPr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19" name="Freeform 40">
                <a:extLst>
                  <a:ext uri="{FF2B5EF4-FFF2-40B4-BE49-F238E27FC236}">
                    <a16:creationId xmlns:a16="http://schemas.microsoft.com/office/drawing/2014/main" id="{992840E8-81C0-4E28-8F62-1E48EDA96B8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20" name="Rectangle 41">
                <a:extLst>
                  <a:ext uri="{FF2B5EF4-FFF2-40B4-BE49-F238E27FC236}">
                    <a16:creationId xmlns:a16="http://schemas.microsoft.com/office/drawing/2014/main" id="{BAA8BE7C-694F-4637-9EF1-27C984F64C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</p:spPr>
          </p:sp>
        </p:grp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AA7FBAB-B56C-4DE5-BE2F-7FF1DC182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5663" y="619125"/>
            <a:ext cx="7429500" cy="14779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1029" name="Text Placeholder 2">
            <a:extLst>
              <a:ext uri="{FF2B5EF4-FFF2-40B4-BE49-F238E27FC236}">
                <a16:creationId xmlns:a16="http://schemas.microsoft.com/office/drawing/2014/main" id="{71719234-5CEC-4358-AC99-8A34D1429D1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55663" y="2249488"/>
            <a:ext cx="7429500" cy="354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C6F42C-8FA5-4374-B3C0-B2A5225DF1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592763" y="588327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A58543E-0D50-4836-AC77-97A3D4F8C7F4}" type="datetimeFigureOut">
              <a:rPr lang="ru-RU"/>
              <a:pPr>
                <a:defRPr/>
              </a:pPr>
              <a:t>26.05.2020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97E063-3ABC-4FBF-BFB6-AA7D713CCE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5663" y="5883275"/>
            <a:ext cx="46799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2E568B-75D0-4C11-B00C-6627B7CD52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707313" y="5883275"/>
            <a:ext cx="577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BB64DA7-6A3F-4982-A8E0-0CC0DA1D95E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13" r:id="rId1"/>
    <p:sldLayoutId id="2147483999" r:id="rId2"/>
    <p:sldLayoutId id="2147484000" r:id="rId3"/>
    <p:sldLayoutId id="2147484001" r:id="rId4"/>
    <p:sldLayoutId id="2147484002" r:id="rId5"/>
    <p:sldLayoutId id="2147484003" r:id="rId6"/>
    <p:sldLayoutId id="2147484004" r:id="rId7"/>
    <p:sldLayoutId id="2147484005" r:id="rId8"/>
    <p:sldLayoutId id="2147484006" r:id="rId9"/>
    <p:sldLayoutId id="2147484007" r:id="rId10"/>
    <p:sldLayoutId id="2147484008" r:id="rId11"/>
    <p:sldLayoutId id="2147484014" r:id="rId12"/>
    <p:sldLayoutId id="2147484009" r:id="rId13"/>
    <p:sldLayoutId id="2147484010" r:id="rId14"/>
    <p:sldLayoutId id="2147484015" r:id="rId15"/>
    <p:sldLayoutId id="2147484011" r:id="rId16"/>
    <p:sldLayoutId id="2147484012" r:id="rId17"/>
    <p:sldLayoutId id="2147484016" r:id="rId18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anose="020B0602020104020603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anose="020B0602020104020603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anose="020B0602020104020603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anose="020B0602020104020603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anose="020B0602020104020603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anose="020B0602020104020603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anose="020B0602020104020603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anose="020B0602020104020603" pitchFamily="34" charset="0"/>
        </a:defRPr>
      </a:lvl9pPr>
    </p:titleStyle>
    <p:bodyStyle>
      <a:lvl1pPr marL="228600" indent="-228600" algn="l" rtl="0" eaLnBrk="0" fontAlgn="base" hangingPunct="0">
        <a:lnSpc>
          <a:spcPct val="120000"/>
        </a:lnSpc>
        <a:spcBef>
          <a:spcPts val="1000"/>
        </a:spcBef>
        <a:spcAft>
          <a:spcPct val="0"/>
        </a:spcAft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120000"/>
        </a:lnSpc>
        <a:spcBef>
          <a:spcPts val="500"/>
        </a:spcBef>
        <a:spcAft>
          <a:spcPct val="0"/>
        </a:spcAft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120000"/>
        </a:lnSpc>
        <a:spcBef>
          <a:spcPts val="500"/>
        </a:spcBef>
        <a:spcAft>
          <a:spcPct val="0"/>
        </a:spcAft>
        <a:buSzPct val="125000"/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120000"/>
        </a:lnSpc>
        <a:spcBef>
          <a:spcPts val="500"/>
        </a:spcBef>
        <a:spcAft>
          <a:spcPct val="0"/>
        </a:spcAft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120000"/>
        </a:lnSpc>
        <a:spcBef>
          <a:spcPts val="500"/>
        </a:spcBef>
        <a:spcAft>
          <a:spcPct val="0"/>
        </a:spcAft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B9EFF2-FDCE-47E8-852E-A36B0905FB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550" y="404813"/>
            <a:ext cx="7429500" cy="107315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</a:rPr>
              <a:t>Дистанционное обучение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3E61C51-5F61-401C-A4E8-922546740C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55663" y="4424363"/>
            <a:ext cx="7429500" cy="2173287"/>
          </a:xfrm>
        </p:spPr>
        <p:txBody>
          <a:bodyPr rtlCol="0"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dirty="0">
                <a:cs typeface="Times New Roman" panose="02020603050405020304" pitchFamily="18" charset="0"/>
              </a:rPr>
              <a:t>Чернышева Нина Геннадьевна</a:t>
            </a:r>
          </a:p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1200" dirty="0">
                <a:cs typeface="Times New Roman" panose="02020603050405020304" pitchFamily="18" charset="0"/>
              </a:rPr>
              <a:t>Учитель начальных классов</a:t>
            </a:r>
          </a:p>
          <a:p>
            <a:pPr algn="r" eaLnBrk="1" fontAlgn="auto" hangingPunct="1">
              <a:spcAft>
                <a:spcPts val="0"/>
              </a:spcAft>
              <a:defRPr/>
            </a:pPr>
            <a:r>
              <a:rPr lang="ru-RU" dirty="0" err="1">
                <a:cs typeface="Times New Roman" panose="02020603050405020304" pitchFamily="18" charset="0"/>
              </a:rPr>
              <a:t>Мбоу</a:t>
            </a:r>
            <a:r>
              <a:rPr lang="ru-RU" dirty="0">
                <a:cs typeface="Times New Roman" panose="02020603050405020304" pitchFamily="18" charset="0"/>
              </a:rPr>
              <a:t> «Гимназия № 19»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>
                <a:cs typeface="Times New Roman" panose="02020603050405020304" pitchFamily="18" charset="0"/>
              </a:rPr>
              <a:t>Г.</a:t>
            </a:r>
            <a:r>
              <a:rPr lang="ru-RU" sz="1200" dirty="0">
                <a:cs typeface="Times New Roman" panose="02020603050405020304" pitchFamily="18" charset="0"/>
              </a:rPr>
              <a:t>о</a:t>
            </a:r>
            <a:r>
              <a:rPr lang="ru-RU" dirty="0">
                <a:cs typeface="Times New Roman" panose="02020603050405020304" pitchFamily="18" charset="0"/>
              </a:rPr>
              <a:t>. </a:t>
            </a:r>
            <a:r>
              <a:rPr lang="ru-RU" dirty="0" err="1">
                <a:cs typeface="Times New Roman" panose="02020603050405020304" pitchFamily="18" charset="0"/>
              </a:rPr>
              <a:t>балашиха</a:t>
            </a:r>
            <a:endParaRPr lang="ru-RU" dirty="0">
              <a:cs typeface="Times New Roman" panose="02020603050405020304" pitchFamily="18" charset="0"/>
            </a:endParaRP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200" dirty="0">
                <a:cs typeface="Times New Roman" panose="02020603050405020304" pitchFamily="18" charset="0"/>
              </a:rPr>
              <a:t>Май-июнь</a:t>
            </a:r>
            <a:r>
              <a:rPr lang="ru-RU" dirty="0">
                <a:cs typeface="Times New Roman" panose="02020603050405020304" pitchFamily="18" charset="0"/>
              </a:rPr>
              <a:t> 2020 г.</a:t>
            </a:r>
          </a:p>
          <a:p>
            <a:pPr algn="r" eaLnBrk="1" fontAlgn="auto" hangingPunct="1">
              <a:spcAft>
                <a:spcPts val="0"/>
              </a:spcAft>
              <a:defRPr/>
            </a:pPr>
            <a:endParaRPr lang="ru-RU" dirty="0">
              <a:cs typeface="Times New Roman" panose="02020603050405020304" pitchFamily="18" charset="0"/>
            </a:endParaRPr>
          </a:p>
        </p:txBody>
      </p:sp>
      <p:pic>
        <p:nvPicPr>
          <p:cNvPr id="7172" name="irc_mi" descr="http://ippt.ru/files/ris300.jpg">
            <a:extLst>
              <a:ext uri="{FF2B5EF4-FFF2-40B4-BE49-F238E27FC236}">
                <a16:creationId xmlns:a16="http://schemas.microsoft.com/office/drawing/2014/main" id="{EE0FAE57-6E5F-4092-8D1E-D21BA293AFB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1771650"/>
            <a:ext cx="3810000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5" descr="Изображение выглядит как снимок экрана&#10;&#10;Автоматически созданное описание">
            <a:extLst>
              <a:ext uri="{FF2B5EF4-FFF2-40B4-BE49-F238E27FC236}">
                <a16:creationId xmlns:a16="http://schemas.microsoft.com/office/drawing/2014/main" id="{F09EC092-8CC7-4C89-BD08-A8B3C2368D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357188"/>
            <a:ext cx="6804025" cy="321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Объект 3" descr="Изображение выглядит как снимок экрана, компьютер, ноутбук, монитор&#10;&#10;Автоматически созданное описание">
            <a:extLst>
              <a:ext uri="{FF2B5EF4-FFF2-40B4-BE49-F238E27FC236}">
                <a16:creationId xmlns:a16="http://schemas.microsoft.com/office/drawing/2014/main" id="{6E2E202A-BA78-465F-9424-1661DDE718B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2575" y="3405188"/>
            <a:ext cx="6480175" cy="3170237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2" descr="Изображение выглядит как внутренний, стол, сидит, ноутбук&#10;&#10;Автоматически созданное описание">
            <a:extLst>
              <a:ext uri="{FF2B5EF4-FFF2-40B4-BE49-F238E27FC236}">
                <a16:creationId xmlns:a16="http://schemas.microsoft.com/office/drawing/2014/main" id="{25ED2AED-D434-4228-A149-1A12CF7814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7463"/>
            <a:ext cx="7600950" cy="684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5" name="Rectangle 5">
            <a:extLst>
              <a:ext uri="{FF2B5EF4-FFF2-40B4-BE49-F238E27FC236}">
                <a16:creationId xmlns:a16="http://schemas.microsoft.com/office/drawing/2014/main" id="{F966695E-49BA-4AD5-BE83-80299B446E3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147050" cy="140493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/>
              <a:t>достоинства дистанционного обучения:</a:t>
            </a:r>
          </a:p>
        </p:txBody>
      </p:sp>
      <p:sp>
        <p:nvSpPr>
          <p:cNvPr id="261123" name="Rectangle 3">
            <a:extLst>
              <a:ext uri="{FF2B5EF4-FFF2-40B4-BE49-F238E27FC236}">
                <a16:creationId xmlns:a16="http://schemas.microsoft.com/office/drawing/2014/main" id="{A2F87499-D795-4648-89D7-51A22311C5E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00113" y="2060575"/>
            <a:ext cx="7712075" cy="4464050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lnSpc>
                <a:spcPct val="7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1700" dirty="0"/>
          </a:p>
          <a:p>
            <a:pPr marL="285750" indent="-285750" eaLnBrk="1" fontAlgn="auto" hangingPunct="1">
              <a:lnSpc>
                <a:spcPct val="70000"/>
              </a:lnSpc>
              <a:spcAft>
                <a:spcPts val="0"/>
              </a:spcAft>
              <a:defRPr/>
            </a:pPr>
            <a:r>
              <a:rPr lang="ru-RU" dirty="0"/>
              <a:t>Обучение в индивидуальном темпе </a:t>
            </a:r>
          </a:p>
          <a:p>
            <a:pPr marL="285750" indent="-285750" eaLnBrk="1" fontAlgn="auto" hangingPunct="1">
              <a:lnSpc>
                <a:spcPct val="70000"/>
              </a:lnSpc>
              <a:spcAft>
                <a:spcPts val="0"/>
              </a:spcAft>
              <a:defRPr/>
            </a:pPr>
            <a:r>
              <a:rPr lang="ru-RU" dirty="0"/>
              <a:t>Свобода и гибкость </a:t>
            </a:r>
          </a:p>
          <a:p>
            <a:pPr marL="285750" indent="-285750" eaLnBrk="1" fontAlgn="auto" hangingPunct="1">
              <a:lnSpc>
                <a:spcPct val="70000"/>
              </a:lnSpc>
              <a:spcAft>
                <a:spcPts val="0"/>
              </a:spcAft>
              <a:defRPr/>
            </a:pPr>
            <a:r>
              <a:rPr lang="ru-RU" dirty="0"/>
              <a:t>Доступность </a:t>
            </a:r>
          </a:p>
          <a:p>
            <a:pPr marL="285750" indent="-285750" eaLnBrk="1" fontAlgn="auto" hangingPunct="1">
              <a:lnSpc>
                <a:spcPct val="70000"/>
              </a:lnSpc>
              <a:spcAft>
                <a:spcPts val="0"/>
              </a:spcAft>
              <a:defRPr/>
            </a:pPr>
            <a:r>
              <a:rPr lang="ru-RU" dirty="0"/>
              <a:t>Мобильность </a:t>
            </a:r>
          </a:p>
          <a:p>
            <a:pPr marL="285750" indent="-285750" eaLnBrk="1" fontAlgn="auto" hangingPunct="1">
              <a:lnSpc>
                <a:spcPct val="70000"/>
              </a:lnSpc>
              <a:spcAft>
                <a:spcPts val="0"/>
              </a:spcAft>
              <a:defRPr/>
            </a:pPr>
            <a:r>
              <a:rPr lang="ru-RU" dirty="0"/>
              <a:t>Технологичность </a:t>
            </a:r>
          </a:p>
          <a:p>
            <a:pPr marL="285750" indent="-285750" eaLnBrk="1" fontAlgn="auto" hangingPunct="1">
              <a:lnSpc>
                <a:spcPct val="70000"/>
              </a:lnSpc>
              <a:spcAft>
                <a:spcPts val="0"/>
              </a:spcAft>
              <a:defRPr/>
            </a:pPr>
            <a:r>
              <a:rPr lang="ru-RU" dirty="0"/>
              <a:t>Социальное равноправие </a:t>
            </a:r>
          </a:p>
          <a:p>
            <a:pPr marL="285750" indent="-285750" eaLnBrk="1" fontAlgn="auto" hangingPunct="1">
              <a:lnSpc>
                <a:spcPct val="70000"/>
              </a:lnSpc>
              <a:spcAft>
                <a:spcPts val="0"/>
              </a:spcAft>
              <a:defRPr/>
            </a:pPr>
            <a:r>
              <a:rPr lang="ru-RU" dirty="0"/>
              <a:t>Творчество </a:t>
            </a:r>
          </a:p>
          <a:p>
            <a:pPr marL="0" indent="0" eaLnBrk="1" fontAlgn="auto" hangingPunct="1">
              <a:lnSpc>
                <a:spcPct val="70000"/>
              </a:lnSpc>
              <a:spcAft>
                <a:spcPts val="0"/>
              </a:spcAft>
              <a:defRPr/>
            </a:pPr>
            <a:r>
              <a:rPr lang="ru-RU" sz="1700" dirty="0"/>
              <a:t>.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endParaRPr lang="ru-RU" sz="1700" dirty="0"/>
          </a:p>
        </p:txBody>
      </p:sp>
      <p:pic>
        <p:nvPicPr>
          <p:cNvPr id="18436" name="Рисунок 2" descr="Изображение выглядит как стол, внутренний, сидит, белый&#10;&#10;Автоматически созданное описание">
            <a:extLst>
              <a:ext uri="{FF2B5EF4-FFF2-40B4-BE49-F238E27FC236}">
                <a16:creationId xmlns:a16="http://schemas.microsoft.com/office/drawing/2014/main" id="{FCEE285F-CCF9-486D-A4BB-232FCA4698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1738" y="2708275"/>
            <a:ext cx="360045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E6DA2A72-067A-4985-A218-64599D6312D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147050" cy="97313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400" b="1" dirty="0"/>
              <a:t>недостатки дистанционного обучения:</a:t>
            </a:r>
          </a:p>
        </p:txBody>
      </p:sp>
      <p:sp>
        <p:nvSpPr>
          <p:cNvPr id="13317" name="Rectangle 5">
            <a:extLst>
              <a:ext uri="{FF2B5EF4-FFF2-40B4-BE49-F238E27FC236}">
                <a16:creationId xmlns:a16="http://schemas.microsoft.com/office/drawing/2014/main" id="{707814FF-8415-4E37-879A-B919FA79689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50" y="981075"/>
            <a:ext cx="8504238" cy="5688013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lnSpc>
                <a:spcPct val="7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1700" dirty="0"/>
          </a:p>
          <a:p>
            <a:pPr marL="285750" indent="-285750" eaLnBrk="1" fontAlgn="auto" hangingPunct="1">
              <a:lnSpc>
                <a:spcPct val="70000"/>
              </a:lnSpc>
              <a:spcAft>
                <a:spcPts val="0"/>
              </a:spcAft>
              <a:defRPr/>
            </a:pPr>
            <a:r>
              <a:rPr lang="ru-RU" sz="1600" dirty="0"/>
              <a:t>Необходимость наличия целого ряда индивидуально-психологических условий. Для дистанционного обучения необходима жесткая самодисциплина, а его результат напрямую зависит от самостоятельности и сознательности учащегося. </a:t>
            </a:r>
          </a:p>
          <a:p>
            <a:pPr marL="285750" indent="-285750" eaLnBrk="1" fontAlgn="auto" hangingPunct="1">
              <a:lnSpc>
                <a:spcPct val="70000"/>
              </a:lnSpc>
              <a:spcAft>
                <a:spcPts val="0"/>
              </a:spcAft>
              <a:defRPr/>
            </a:pPr>
            <a:r>
              <a:rPr lang="ru-RU" sz="1600" dirty="0"/>
              <a:t>Необходимость постоянного доступа к источникам информации. Нужна хорошая техническая оснащенность, но не все желающие учиться имеют компьютер и выход в Интернет. </a:t>
            </a:r>
          </a:p>
          <a:p>
            <a:pPr marL="285750" indent="-285750" eaLnBrk="1" fontAlgn="auto" hangingPunct="1">
              <a:lnSpc>
                <a:spcPct val="70000"/>
              </a:lnSpc>
              <a:spcAft>
                <a:spcPts val="0"/>
              </a:spcAft>
              <a:defRPr/>
            </a:pPr>
            <a:r>
              <a:rPr lang="ru-RU" sz="1600" dirty="0"/>
              <a:t>Как правило, обучающиеся ощущают недостаток практических занятий. </a:t>
            </a:r>
          </a:p>
          <a:p>
            <a:pPr marL="285750" indent="-285750" eaLnBrk="1" fontAlgn="auto" hangingPunct="1">
              <a:lnSpc>
                <a:spcPct val="70000"/>
              </a:lnSpc>
              <a:spcAft>
                <a:spcPts val="0"/>
              </a:spcAft>
              <a:defRPr/>
            </a:pPr>
            <a:r>
              <a:rPr lang="ru-RU" sz="1600" dirty="0"/>
              <a:t>Отсутствует постоянный контроль над обучающимися, который для российского человека является мощным побудительным стимулом. </a:t>
            </a:r>
          </a:p>
          <a:p>
            <a:pPr marL="285750" indent="-285750" eaLnBrk="1" fontAlgn="auto" hangingPunct="1">
              <a:lnSpc>
                <a:spcPct val="70000"/>
              </a:lnSpc>
              <a:spcAft>
                <a:spcPts val="0"/>
              </a:spcAft>
              <a:defRPr/>
            </a:pPr>
            <a:r>
              <a:rPr lang="ru-RU" sz="1600" dirty="0"/>
              <a:t>Обучающие программы и курсы могут быть недостаточно хорошо разработаны из-за того, что квалифицированных специалистов, способных создавать подобные учебные пособия, на сегодняшний день не так много. </a:t>
            </a:r>
          </a:p>
        </p:txBody>
      </p:sp>
      <p:pic>
        <p:nvPicPr>
          <p:cNvPr id="19460" name="Рисунок 2" descr="Изображение выглядит как стол, внутренний, компьютер, сидит&#10;&#10;Автоматически созданное описание">
            <a:extLst>
              <a:ext uri="{FF2B5EF4-FFF2-40B4-BE49-F238E27FC236}">
                <a16:creationId xmlns:a16="http://schemas.microsoft.com/office/drawing/2014/main" id="{7316E093-7182-4136-A2C9-FF41B80E10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3860800"/>
            <a:ext cx="3240088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ъект 2">
            <a:extLst>
              <a:ext uri="{FF2B5EF4-FFF2-40B4-BE49-F238E27FC236}">
                <a16:creationId xmlns:a16="http://schemas.microsoft.com/office/drawing/2014/main" id="{5CC08A3F-45DE-4B4D-B3E4-9666EAFB79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242888"/>
            <a:ext cx="7620000" cy="3673475"/>
          </a:xfrm>
        </p:spPr>
        <p:txBody>
          <a:bodyPr rtlCol="0">
            <a:normAutofit fontScale="85000" lnSpcReduction="10000"/>
          </a:bodyPr>
          <a:lstStyle/>
          <a:p>
            <a:pPr marL="0" indent="0" algn="just" eaLnBrk="1" fontAlgn="auto" hangingPunct="1">
              <a:spcAft>
                <a:spcPts val="0"/>
              </a:spcAft>
              <a:defRPr/>
            </a:pPr>
            <a:r>
              <a:rPr lang="ru-RU" altLang="ru-RU" dirty="0"/>
              <a:t>Дистанционное образование отвечает принципу </a:t>
            </a:r>
            <a:r>
              <a:rPr lang="ru-RU" altLang="ru-RU" dirty="0" err="1"/>
              <a:t>гуманистичности</a:t>
            </a:r>
            <a:r>
              <a:rPr lang="ru-RU" altLang="ru-RU" dirty="0"/>
              <a:t>, согласно которому никто не должен быть лишен возможности учиться по причине бедности, географической или временной изолированности, социальной незащищенности и невозможности посещать образовательные учреждения в силу физических недостатков или занятости. Являясь следствием объективного процесса информатизации общества и образования и, вбирая в себя лучшие черты других форм, оно войдет в ХХI век как наиболее перспективная, синтетическая, гуманистическая, интегральная форма получения образования.</a:t>
            </a:r>
          </a:p>
          <a:p>
            <a:pPr marL="0" indent="0" eaLnBrk="1" fontAlgn="auto" hangingPunct="1">
              <a:spcAft>
                <a:spcPts val="0"/>
              </a:spcAft>
              <a:defRPr/>
            </a:pPr>
            <a:endParaRPr lang="ru-RU" altLang="ru-RU" dirty="0"/>
          </a:p>
        </p:txBody>
      </p:sp>
      <p:pic>
        <p:nvPicPr>
          <p:cNvPr id="20483" name="Рисунок 2" descr="Изображение выглядит как стол, белый, сидит, кровать&#10;&#10;Автоматически созданное описание">
            <a:extLst>
              <a:ext uri="{FF2B5EF4-FFF2-40B4-BE49-F238E27FC236}">
                <a16:creationId xmlns:a16="http://schemas.microsoft.com/office/drawing/2014/main" id="{28A30C24-B034-4E73-80BB-70279B1D91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3735388"/>
            <a:ext cx="5122862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7D0052-959B-4669-9A5D-7ED7BB3AC5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825" y="1916113"/>
            <a:ext cx="8435975" cy="13716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/>
              <a:t>Спасибо за внимание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BC6EF1-1E51-42FC-878B-D980F93523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76250"/>
            <a:ext cx="8075613" cy="205263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i="1" dirty="0"/>
              <a:t>Дистанционное образование позволяет реализовать два основных принципа современного образования – “образование для всех” и “образование через всю жизнь”</a:t>
            </a:r>
            <a:endParaRPr lang="ru-RU" sz="2400" dirty="0"/>
          </a:p>
        </p:txBody>
      </p:sp>
      <p:sp>
        <p:nvSpPr>
          <p:cNvPr id="8195" name="Объект 2">
            <a:extLst>
              <a:ext uri="{FF2B5EF4-FFF2-40B4-BE49-F238E27FC236}">
                <a16:creationId xmlns:a16="http://schemas.microsoft.com/office/drawing/2014/main" id="{D992A0D7-E87E-489B-B42D-3A6C3F8BA0A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12813" y="3197225"/>
            <a:ext cx="7620000" cy="2265363"/>
          </a:xfrm>
        </p:spPr>
        <p:txBody>
          <a:bodyPr/>
          <a:lstStyle/>
          <a:p>
            <a:pPr marL="0" indent="0" eaLnBrk="1" hangingPunct="1"/>
            <a:r>
              <a:rPr lang="ru-RU" altLang="ru-RU"/>
              <a:t>Степень востребованности дистанционного обучения на современном этапе достаточно высока, т.к. внедрение ФГОС требует системно-деятельностного подхода в обучении.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ъект 2">
            <a:extLst>
              <a:ext uri="{FF2B5EF4-FFF2-40B4-BE49-F238E27FC236}">
                <a16:creationId xmlns:a16="http://schemas.microsoft.com/office/drawing/2014/main" id="{56B98B84-1F1B-46E6-91E6-078964EECF0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42988" y="765175"/>
            <a:ext cx="7704137" cy="4652963"/>
          </a:xfrm>
        </p:spPr>
        <p:txBody>
          <a:bodyPr/>
          <a:lstStyle/>
          <a:p>
            <a:pPr marL="0" indent="0" eaLnBrk="1" hangingPunct="1"/>
            <a:r>
              <a:rPr lang="ru-RU" altLang="ru-RU" sz="2000"/>
              <a:t>Второклассники активно включились в учебный процесс нового, дистанционного обучения.</a:t>
            </a:r>
          </a:p>
          <a:p>
            <a:pPr marL="0" indent="0" eaLnBrk="1" hangingPunct="1"/>
            <a:r>
              <a:rPr lang="ru-RU" altLang="ru-RU" sz="2000"/>
              <a:t>Удалось ограничить урок 40 минутами и совмещать работу на разных учебных платформах: Фоксфорд, ЯндексУчебник, </a:t>
            </a:r>
            <a:r>
              <a:rPr lang="en-US" altLang="ru-RU" sz="2000"/>
              <a:t>ZOOM</a:t>
            </a:r>
            <a:r>
              <a:rPr lang="ru-RU" altLang="ru-RU" sz="2000"/>
              <a:t>, Физикон.</a:t>
            </a:r>
          </a:p>
          <a:p>
            <a:pPr marL="0" indent="0" eaLnBrk="1" hangingPunct="1"/>
            <a:r>
              <a:rPr lang="ru-RU" altLang="ru-RU" sz="2000"/>
              <a:t>Техническая оснащенность рабочих мест учащихся желает лучшего: не у всех детей имеются дома компьютеры или ноутбуки.</a:t>
            </a:r>
          </a:p>
          <a:p>
            <a:pPr marL="0" indent="0" eaLnBrk="1" hangingPunct="1"/>
            <a:r>
              <a:rPr lang="ru-RU" altLang="ru-RU" sz="2000"/>
              <a:t>Необходимо в работе с родителями больше внимания уделять педагогической просвещенности в воспитании у детей самодисциплины.</a:t>
            </a:r>
          </a:p>
          <a:p>
            <a:pPr marL="0" indent="0" eaLnBrk="1" hangingPunct="1"/>
            <a:endParaRPr lang="ru-RU" alt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>
            <a:extLst>
              <a:ext uri="{FF2B5EF4-FFF2-40B4-BE49-F238E27FC236}">
                <a16:creationId xmlns:a16="http://schemas.microsoft.com/office/drawing/2014/main" id="{67B6DC98-FF16-4102-A099-1C87C6DEAA3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9750" y="404813"/>
            <a:ext cx="8001000" cy="10795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400" b="1" dirty="0"/>
              <a:t>Цели дистанционного обучения</a:t>
            </a:r>
          </a:p>
        </p:txBody>
      </p:sp>
      <p:sp>
        <p:nvSpPr>
          <p:cNvPr id="10243" name="Rectangle 74">
            <a:extLst>
              <a:ext uri="{FF2B5EF4-FFF2-40B4-BE49-F238E27FC236}">
                <a16:creationId xmlns:a16="http://schemas.microsoft.com/office/drawing/2014/main" id="{61BF780F-1B04-4EE3-B2E7-A73D11302F4A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573213"/>
            <a:ext cx="4681537" cy="525780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</a:pPr>
            <a:r>
              <a:rPr lang="ru-RU" altLang="ru-RU" sz="1900"/>
              <a:t>Предоставление различным социальным группам в любых районах страны равных образовательных возможностей;</a:t>
            </a:r>
          </a:p>
          <a:p>
            <a:pPr marL="0" indent="0" eaLnBrk="1" hangingPunct="1">
              <a:lnSpc>
                <a:spcPct val="80000"/>
              </a:lnSpc>
            </a:pPr>
            <a:r>
              <a:rPr lang="ru-RU" altLang="ru-RU" sz="1900"/>
              <a:t>Повышение качественного уровня образования за счет более активного использования научного и образовательного потенциала ведущих образовательных учреждений;</a:t>
            </a:r>
          </a:p>
          <a:p>
            <a:pPr marL="0" indent="0" eaLnBrk="1" hangingPunct="1">
              <a:lnSpc>
                <a:spcPct val="80000"/>
              </a:lnSpc>
            </a:pPr>
            <a:r>
              <a:rPr lang="ru-RU" altLang="ru-RU" sz="1900"/>
              <a:t>Позволяет получить дополнительное образование;</a:t>
            </a:r>
          </a:p>
          <a:p>
            <a:pPr marL="0" indent="0" eaLnBrk="1" hangingPunct="1">
              <a:lnSpc>
                <a:spcPct val="80000"/>
              </a:lnSpc>
            </a:pPr>
            <a:r>
              <a:rPr lang="ru-RU" altLang="ru-RU" sz="1900"/>
              <a:t>Направлено на расширение образовательной среды, на полное удовлетворение потребностей и прав человека в области образования.</a:t>
            </a:r>
          </a:p>
        </p:txBody>
      </p:sp>
      <p:pic>
        <p:nvPicPr>
          <p:cNvPr id="10244" name="Место для изображения из Интернета 3" descr="Изображение выглядит как игрушка, стол, монитор, мужчина&#10;&#10;Автоматически созданное описание">
            <a:extLst>
              <a:ext uri="{FF2B5EF4-FFF2-40B4-BE49-F238E27FC236}">
                <a16:creationId xmlns:a16="http://schemas.microsoft.com/office/drawing/2014/main" id="{0A1910EB-0B8A-44FC-926E-4775E717A2B6}"/>
              </a:ext>
            </a:extLst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91025" y="1573213"/>
            <a:ext cx="4284663" cy="4319587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DCDBE25F-FA82-4861-9B9B-6F8F813BC1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080375" cy="576263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400" b="1" dirty="0"/>
              <a:t>Основные особенности 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66757845-B0A0-4C90-ADF3-CE19213D108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50825" y="1412875"/>
            <a:ext cx="5761038" cy="4537075"/>
          </a:xfrm>
        </p:spPr>
        <p:txBody>
          <a:bodyPr/>
          <a:lstStyle/>
          <a:p>
            <a:pPr marL="0" indent="0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ru-RU" altLang="ru-RU" sz="1700"/>
              <a:t>	</a:t>
            </a:r>
          </a:p>
          <a:p>
            <a:pPr marL="0" indent="0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ru-RU" altLang="ru-RU" sz="1700">
                <a:solidFill>
                  <a:schemeClr val="hlink"/>
                </a:solidFill>
              </a:rPr>
              <a:t>	</a:t>
            </a:r>
            <a:r>
              <a:rPr lang="ru-RU" altLang="ru-RU" sz="1700" u="sng">
                <a:solidFill>
                  <a:srgbClr val="002060"/>
                </a:solidFill>
              </a:rPr>
              <a:t>1. Гибкость:</a:t>
            </a:r>
            <a:r>
              <a:rPr lang="ru-RU" altLang="ru-RU" sz="1700">
                <a:solidFill>
                  <a:srgbClr val="002060"/>
                </a:solidFill>
              </a:rPr>
              <a:t> </a:t>
            </a:r>
          </a:p>
          <a:p>
            <a:pPr marL="0" indent="0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ru-RU" altLang="ru-RU" sz="1300">
                <a:solidFill>
                  <a:schemeClr val="bg2"/>
                </a:solidFill>
              </a:rPr>
              <a:t>	</a:t>
            </a:r>
            <a:r>
              <a:rPr lang="ru-RU" altLang="ru-RU" sz="1300"/>
              <a:t>обучающиеся не посещают регулярных занятий в виде лекций и семинаров, а работают в удобное для себя время в удобном месте и в удобном темпе, что представляет большое преимущество для тех, кто не может или не хочет прекратить свой обычный уклад жизни. </a:t>
            </a:r>
            <a:br>
              <a:rPr lang="ru-RU" altLang="ru-RU" sz="1300"/>
            </a:br>
            <a:endParaRPr lang="ru-RU" altLang="ru-RU" sz="1300"/>
          </a:p>
          <a:p>
            <a:pPr marL="0" indent="0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ru-RU" altLang="ru-RU" sz="1700">
                <a:solidFill>
                  <a:schemeClr val="hlink"/>
                </a:solidFill>
              </a:rPr>
              <a:t>	</a:t>
            </a:r>
            <a:r>
              <a:rPr lang="ru-RU" altLang="ru-RU" sz="1700" u="sng">
                <a:solidFill>
                  <a:srgbClr val="002060"/>
                </a:solidFill>
              </a:rPr>
              <a:t>2. Модульность: </a:t>
            </a:r>
          </a:p>
          <a:p>
            <a:pPr marL="0" indent="0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ru-RU" altLang="ru-RU" sz="1300">
                <a:solidFill>
                  <a:schemeClr val="bg2"/>
                </a:solidFill>
              </a:rPr>
              <a:t>	</a:t>
            </a:r>
            <a:r>
              <a:rPr lang="ru-RU" altLang="ru-RU" sz="1300"/>
              <a:t> основой дистанционного образования является модульный принцип. Каждый отдельный курс создает целостное представление об определенной области знаний, позволяет из выбора независимых курсов-модулей формировать учебную программу, отвечающую индивидуальным или групповым потребностям.</a:t>
            </a:r>
            <a:r>
              <a:rPr lang="ru-RU" altLang="ru-RU" sz="1300">
                <a:solidFill>
                  <a:schemeClr val="bg2"/>
                </a:solidFill>
              </a:rPr>
              <a:t> </a:t>
            </a:r>
            <a:br>
              <a:rPr lang="ru-RU" altLang="ru-RU" sz="1300">
                <a:solidFill>
                  <a:schemeClr val="bg2"/>
                </a:solidFill>
              </a:rPr>
            </a:br>
            <a:endParaRPr lang="ru-RU" altLang="ru-RU" sz="1300">
              <a:solidFill>
                <a:schemeClr val="bg2"/>
              </a:solidFill>
            </a:endParaRPr>
          </a:p>
          <a:p>
            <a:pPr marL="0" indent="0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ru-RU" altLang="ru-RU" sz="1700">
                <a:solidFill>
                  <a:schemeClr val="hlink"/>
                </a:solidFill>
              </a:rPr>
              <a:t>	</a:t>
            </a:r>
            <a:r>
              <a:rPr lang="ru-RU" altLang="ru-RU" sz="1700" u="sng">
                <a:solidFill>
                  <a:srgbClr val="002060"/>
                </a:solidFill>
              </a:rPr>
              <a:t>3. Экономическая эффективность:</a:t>
            </a:r>
          </a:p>
          <a:p>
            <a:pPr marL="0" indent="0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ru-RU" altLang="ru-RU" sz="1300">
                <a:solidFill>
                  <a:schemeClr val="bg2"/>
                </a:solidFill>
              </a:rPr>
              <a:t>	</a:t>
            </a:r>
            <a:r>
              <a:rPr lang="ru-RU" altLang="ru-RU" sz="1300"/>
              <a:t>заключается в эффективном использовании учебных площадей, технических средств благодаря привлечению новейших информационных и телекоммуникационных технологий. Концентрированное и унифицированное представление учебной информации на современных носителях и мультидоступ к ней снижают затраты на подготовку специалиста</a:t>
            </a:r>
            <a:r>
              <a:rPr lang="ru-RU" altLang="ru-RU" sz="1700"/>
              <a:t>. </a:t>
            </a:r>
          </a:p>
        </p:txBody>
      </p:sp>
      <p:pic>
        <p:nvPicPr>
          <p:cNvPr id="11268" name="Рисунок 8" descr="Изображение выглядит как ноутбук, внутренний, сидит, компьютер&#10;&#10;Автоматически созданное описание">
            <a:extLst>
              <a:ext uri="{FF2B5EF4-FFF2-40B4-BE49-F238E27FC236}">
                <a16:creationId xmlns:a16="http://schemas.microsoft.com/office/drawing/2014/main" id="{C2086664-AC2D-41FE-86A2-C4F6AABBEC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2014538"/>
            <a:ext cx="2519363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2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800" decel="5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800" decel="5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1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6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400" fill="hold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09865C-E917-4EB2-A5AB-B42442857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2400"/>
            <a:ext cx="8075613" cy="13716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/>
              <a:t>Ключевые компетентности</a:t>
            </a:r>
          </a:p>
        </p:txBody>
      </p:sp>
      <p:sp>
        <p:nvSpPr>
          <p:cNvPr id="12291" name="Объект 2">
            <a:extLst>
              <a:ext uri="{FF2B5EF4-FFF2-40B4-BE49-F238E27FC236}">
                <a16:creationId xmlns:a16="http://schemas.microsoft.com/office/drawing/2014/main" id="{71CD62C9-9C2A-4500-85A3-0AF76EAFBD7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57250" y="1320800"/>
            <a:ext cx="7429500" cy="3541713"/>
          </a:xfrm>
        </p:spPr>
        <p:txBody>
          <a:bodyPr/>
          <a:lstStyle/>
          <a:p>
            <a:pPr eaLnBrk="1" hangingPunct="1"/>
            <a:r>
              <a:rPr lang="ru-RU" altLang="ru-RU"/>
              <a:t>Готовность к разрешению проблем</a:t>
            </a:r>
          </a:p>
          <a:p>
            <a:pPr eaLnBrk="1" hangingPunct="1"/>
            <a:r>
              <a:rPr lang="ru-RU" altLang="ru-RU"/>
              <a:t>Готовность к самообразованию</a:t>
            </a:r>
          </a:p>
          <a:p>
            <a:pPr eaLnBrk="1" hangingPunct="1"/>
            <a:r>
              <a:rPr lang="ru-RU" altLang="ru-RU"/>
              <a:t>Готовность к использованию информационных ресурсов</a:t>
            </a:r>
          </a:p>
          <a:p>
            <a:pPr eaLnBrk="1" hangingPunct="1"/>
            <a:r>
              <a:rPr lang="ru-RU" altLang="ru-RU"/>
              <a:t>Готовность к социальному взаимодействию</a:t>
            </a:r>
          </a:p>
          <a:p>
            <a:pPr eaLnBrk="1" hangingPunct="1"/>
            <a:r>
              <a:rPr lang="ru-RU" altLang="ru-RU"/>
              <a:t>Коммуникативная компетентность</a:t>
            </a:r>
          </a:p>
          <a:p>
            <a:pPr eaLnBrk="1" hangingPunct="1"/>
            <a:endParaRPr lang="ru-RU" altLang="ru-RU"/>
          </a:p>
        </p:txBody>
      </p:sp>
      <p:pic>
        <p:nvPicPr>
          <p:cNvPr id="12292" name="Picture 13" descr="0000037">
            <a:extLst>
              <a:ext uri="{FF2B5EF4-FFF2-40B4-BE49-F238E27FC236}">
                <a16:creationId xmlns:a16="http://schemas.microsoft.com/office/drawing/2014/main" id="{E1321B2F-E66E-483A-8C81-3007C536A2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4581525"/>
            <a:ext cx="2352675" cy="1866900"/>
          </a:xfrm>
          <a:prstGeom prst="rect">
            <a:avLst/>
          </a:prstGeom>
          <a:solidFill>
            <a:schemeClr val="accent1">
              <a:alpha val="7097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F4E1B8-1C9D-406F-9929-733222DA0B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2400"/>
            <a:ext cx="8075613" cy="13716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/>
              <a:t>Формы взаимодействия</a:t>
            </a:r>
          </a:p>
        </p:txBody>
      </p:sp>
      <p:sp>
        <p:nvSpPr>
          <p:cNvPr id="13315" name="Объект 2">
            <a:extLst>
              <a:ext uri="{FF2B5EF4-FFF2-40B4-BE49-F238E27FC236}">
                <a16:creationId xmlns:a16="http://schemas.microsoft.com/office/drawing/2014/main" id="{6F2A585F-6A2B-4FC8-8A67-97294BB5135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23863" y="1509713"/>
            <a:ext cx="7429500" cy="3541712"/>
          </a:xfrm>
        </p:spPr>
        <p:txBody>
          <a:bodyPr/>
          <a:lstStyle/>
          <a:p>
            <a:pPr lvl="1" eaLnBrk="1" hangingPunct="1"/>
            <a:r>
              <a:rPr lang="ru-RU" altLang="ru-RU"/>
              <a:t>Электронная конференция</a:t>
            </a:r>
            <a:endParaRPr lang="ru-RU" altLang="ru-RU" sz="1800"/>
          </a:p>
          <a:p>
            <a:pPr lvl="1" eaLnBrk="1" hangingPunct="1"/>
            <a:r>
              <a:rPr lang="ru-RU" altLang="ru-RU"/>
              <a:t>Вебинар</a:t>
            </a:r>
            <a:endParaRPr lang="ru-RU" altLang="ru-RU" sz="1800"/>
          </a:p>
          <a:p>
            <a:pPr lvl="1" eaLnBrk="1" hangingPunct="1"/>
            <a:r>
              <a:rPr lang="ru-RU" altLang="ru-RU"/>
              <a:t>Электронная консультация</a:t>
            </a:r>
            <a:endParaRPr lang="ru-RU" altLang="ru-RU" sz="1800"/>
          </a:p>
          <a:p>
            <a:pPr lvl="1" eaLnBrk="1" hangingPunct="1"/>
            <a:r>
              <a:rPr lang="ru-RU" altLang="ru-RU"/>
              <a:t>Электронная переписка</a:t>
            </a:r>
            <a:endParaRPr lang="ru-RU" altLang="ru-RU" sz="1800"/>
          </a:p>
          <a:p>
            <a:pPr lvl="1" eaLnBrk="1" hangingPunct="1"/>
            <a:r>
              <a:rPr lang="ru-RU" altLang="ru-RU"/>
              <a:t>Форум</a:t>
            </a:r>
            <a:endParaRPr lang="ru-RU" altLang="ru-RU" sz="1800"/>
          </a:p>
          <a:p>
            <a:pPr lvl="1" eaLnBrk="1" hangingPunct="1"/>
            <a:r>
              <a:rPr lang="ru-RU" altLang="ru-RU"/>
              <a:t>Чат</a:t>
            </a:r>
            <a:endParaRPr lang="ru-RU" altLang="ru-RU" sz="1800"/>
          </a:p>
          <a:p>
            <a:pPr lvl="1" eaLnBrk="1" hangingPunct="1"/>
            <a:r>
              <a:rPr lang="ru-RU" altLang="ru-RU"/>
              <a:t>Обмен файлами</a:t>
            </a:r>
            <a:endParaRPr lang="ru-RU" altLang="ru-RU" sz="1800"/>
          </a:p>
          <a:p>
            <a:pPr lvl="1" eaLnBrk="1" hangingPunct="1"/>
            <a:r>
              <a:rPr lang="ru-RU" altLang="ru-RU"/>
              <a:t>Интерактивные опросы</a:t>
            </a:r>
            <a:endParaRPr lang="ru-RU" altLang="ru-RU" sz="1800"/>
          </a:p>
          <a:p>
            <a:pPr marL="0" indent="0" eaLnBrk="1" hangingPunct="1"/>
            <a:endParaRPr lang="ru-RU" altLang="ru-RU"/>
          </a:p>
        </p:txBody>
      </p:sp>
      <p:pic>
        <p:nvPicPr>
          <p:cNvPr id="13316" name="Рисунок 5" descr="Изображение выглядит как внутренний, ноутбук, стол, сидит&#10;&#10;Автоматически созданное описание">
            <a:extLst>
              <a:ext uri="{FF2B5EF4-FFF2-40B4-BE49-F238E27FC236}">
                <a16:creationId xmlns:a16="http://schemas.microsoft.com/office/drawing/2014/main" id="{DA46E9C1-30A9-4D9F-85A8-C8B6C57AAB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446213"/>
            <a:ext cx="3336925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Рисунок 7" descr="Изображение выглядит как внутренний, ноутбук, компьютер, электроника&#10;&#10;Автоматически созданное описание">
            <a:extLst>
              <a:ext uri="{FF2B5EF4-FFF2-40B4-BE49-F238E27FC236}">
                <a16:creationId xmlns:a16="http://schemas.microsoft.com/office/drawing/2014/main" id="{B3338C73-27FD-48BF-A036-613186EF22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4400" y="4879975"/>
            <a:ext cx="2081213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Рисунок 9" descr="Изображение выглядит как внутренний, стол, ноутбук, сидит&#10;&#10;Автоматически созданное описание">
            <a:extLst>
              <a:ext uri="{FF2B5EF4-FFF2-40B4-BE49-F238E27FC236}">
                <a16:creationId xmlns:a16="http://schemas.microsoft.com/office/drawing/2014/main" id="{A4F4BD5C-A427-46E2-95FC-B151DD3352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6713" y="2913063"/>
            <a:ext cx="3240087" cy="298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3" descr="Изображение выглядит как снимок экрана&#10;&#10;Автоматически созданное описание">
            <a:extLst>
              <a:ext uri="{FF2B5EF4-FFF2-40B4-BE49-F238E27FC236}">
                <a16:creationId xmlns:a16="http://schemas.microsoft.com/office/drawing/2014/main" id="{50215DD4-2D74-47E6-A07E-39C915182D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360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Объект 7" descr="Изображение выглядит как снимок экрана&#10;&#10;Автоматически созданное описание">
            <a:extLst>
              <a:ext uri="{FF2B5EF4-FFF2-40B4-BE49-F238E27FC236}">
                <a16:creationId xmlns:a16="http://schemas.microsoft.com/office/drawing/2014/main" id="{8277ACE2-D8E4-4754-B62B-C83CF734637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115888"/>
            <a:ext cx="5521325" cy="2881312"/>
          </a:xfrm>
        </p:spPr>
      </p:pic>
      <p:pic>
        <p:nvPicPr>
          <p:cNvPr id="15363" name="Рисунок 9" descr="Изображение выглядит как снимок экрана&#10;&#10;Автоматически созданное описание">
            <a:extLst>
              <a:ext uri="{FF2B5EF4-FFF2-40B4-BE49-F238E27FC236}">
                <a16:creationId xmlns:a16="http://schemas.microsoft.com/office/drawing/2014/main" id="{18FACA69-5BCE-4311-A43E-4106301CC2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5" y="2420938"/>
            <a:ext cx="8231188" cy="432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Рисунок 11" descr="Изображение выглядит как человек, внутренний, фотография, передний&#10;&#10;Автоматически созданное описание">
            <a:extLst>
              <a:ext uri="{FF2B5EF4-FFF2-40B4-BE49-F238E27FC236}">
                <a16:creationId xmlns:a16="http://schemas.microsoft.com/office/drawing/2014/main" id="{D3AD5E60-A51B-4812-9209-FE6E436B40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188913"/>
            <a:ext cx="942975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1123</TotalTime>
  <Words>562</Words>
  <Application>Microsoft Office PowerPoint</Application>
  <PresentationFormat>Экран (4:3)</PresentationFormat>
  <Paragraphs>59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Tw Cen MT</vt:lpstr>
      <vt:lpstr>Arial</vt:lpstr>
      <vt:lpstr>Calibri</vt:lpstr>
      <vt:lpstr>Trebuchet MS</vt:lpstr>
      <vt:lpstr>Times New Roman</vt:lpstr>
      <vt:lpstr>Wingdings</vt:lpstr>
      <vt:lpstr>Контур</vt:lpstr>
      <vt:lpstr>Дистанционное обучение</vt:lpstr>
      <vt:lpstr>Дистанционное образование позволяет реализовать два основных принципа современного образования – “образование для всех” и “образование через всю жизнь”</vt:lpstr>
      <vt:lpstr>Презентация PowerPoint</vt:lpstr>
      <vt:lpstr>Цели дистанционного обучения</vt:lpstr>
      <vt:lpstr>Основные особенности </vt:lpstr>
      <vt:lpstr>Ключевые компетентности</vt:lpstr>
      <vt:lpstr>Формы взаимодействия</vt:lpstr>
      <vt:lpstr>Презентация PowerPoint</vt:lpstr>
      <vt:lpstr>Презентация PowerPoint</vt:lpstr>
      <vt:lpstr>Презентация PowerPoint</vt:lpstr>
      <vt:lpstr>Презентация PowerPoint</vt:lpstr>
      <vt:lpstr>достоинства дистанционного обучения:</vt:lpstr>
      <vt:lpstr>недостатки дистанционного обучения:</vt:lpstr>
      <vt:lpstr>Презентация PowerPoint</vt:lpstr>
      <vt:lpstr>Спасибо за внимание 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ии</dc:title>
  <dc:creator>Maria</dc:creator>
  <cp:lastModifiedBy>46672</cp:lastModifiedBy>
  <cp:revision>39</cp:revision>
  <dcterms:created xsi:type="dcterms:W3CDTF">2014-01-06T09:34:40Z</dcterms:created>
  <dcterms:modified xsi:type="dcterms:W3CDTF">2020-05-26T13:31:03Z</dcterms:modified>
</cp:coreProperties>
</file>