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772E959-A5F2-4DF2-BD11-6BD669773333}" type="datetimeFigureOut">
              <a:rPr lang="ru-RU" smtClean="0"/>
              <a:t>06.02.2020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FE7FF42-DBF8-4B37-A20F-8AF965D681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8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76872"/>
            <a:ext cx="7543800" cy="1524000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навыков смыслового чтения</a:t>
            </a:r>
            <a:br>
              <a:rPr lang="ru-RU" sz="53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5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уроках математики</a:t>
            </a:r>
            <a:br>
              <a:rPr lang="ru-RU" sz="53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5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17032"/>
            <a:ext cx="8496944" cy="199796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Выполнили: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О.А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Голубева, учитель математики МБОУ «Школа № 89»,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Е.Н. Филиппова, учитель математики МАОУ «Гимназия № 37»,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В.М.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Спицина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учитель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математики МБОУ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«Лицей № 145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3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http://festival.1september.ru/articles/649078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0" t="7143" r="9525"/>
          <a:stretch>
            <a:fillRect/>
          </a:stretch>
        </p:blipFill>
        <p:spPr bwMode="auto">
          <a:xfrm>
            <a:off x="5555952" y="3207617"/>
            <a:ext cx="3560432" cy="3131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89668"/>
            <a:ext cx="5688632" cy="46805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"Признаки делимости на 3 и на 9":</a:t>
            </a:r>
          </a:p>
          <a:p>
            <a:r>
              <a:rPr lang="ru-RU" dirty="0"/>
              <a:t>Простые вопросы: -Какие числа делятся на 3? 9?</a:t>
            </a:r>
          </a:p>
          <a:p>
            <a:r>
              <a:rPr lang="ru-RU" dirty="0"/>
              <a:t>Уточняющие: Верно ли я тебя понял, что если сумма цифр числа делится на 9, то само число делится на 9?</a:t>
            </a:r>
          </a:p>
          <a:p>
            <a:r>
              <a:rPr lang="ru-RU" dirty="0"/>
              <a:t>Объяснительные: - Почему число, которое делится на 9, делится на 3?</a:t>
            </a:r>
          </a:p>
          <a:p>
            <a:r>
              <a:rPr lang="ru-RU" dirty="0"/>
              <a:t>Практические:- Где используются признаки делимости?</a:t>
            </a:r>
          </a:p>
          <a:p>
            <a:r>
              <a:rPr lang="ru-RU" dirty="0"/>
              <a:t>Творческие: -Что было бы, если бы не были известны признаки делимости?</a:t>
            </a:r>
          </a:p>
          <a:p>
            <a:r>
              <a:rPr lang="ru-RU" dirty="0"/>
              <a:t>Оценочные:- Сможешь ли ты из данных чисел 1239, 4258, 1581, 2589, 9963 выбрать те, которые делятся на 3? На 9?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99" y="116632"/>
            <a:ext cx="8569349" cy="1440160"/>
          </a:xfrm>
        </p:spPr>
        <p:txBody>
          <a:bodyPr>
            <a:normAutofit fontScale="90000"/>
          </a:bodyPr>
          <a:lstStyle/>
          <a:p>
            <a:r>
              <a:rPr lang="ru-RU" sz="4700" dirty="0">
                <a:solidFill>
                  <a:schemeClr val="tx1"/>
                </a:solidFill>
              </a:rPr>
              <a:t>Приём «Учимся задавать вопросы разных типов» – </a:t>
            </a:r>
            <a:r>
              <a:rPr lang="ru-RU" sz="4700" dirty="0" smtClean="0">
                <a:solidFill>
                  <a:schemeClr val="tx1"/>
                </a:solidFill>
              </a:rPr>
              <a:t>«Ромашка </a:t>
            </a:r>
            <a:r>
              <a:rPr lang="ru-RU" sz="4700" dirty="0" err="1">
                <a:solidFill>
                  <a:schemeClr val="tx1"/>
                </a:solidFill>
              </a:rPr>
              <a:t>Блума</a:t>
            </a:r>
            <a:r>
              <a:rPr lang="ru-RU" sz="4700" dirty="0">
                <a:solidFill>
                  <a:schemeClr val="tx1"/>
                </a:solidFill>
              </a:rPr>
              <a:t>»</a:t>
            </a:r>
            <a:endParaRPr lang="ru-RU" sz="47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244408" y="6339306"/>
            <a:ext cx="504056" cy="402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8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7543800" cy="41764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Найди и исправь ошибки:</a:t>
            </a:r>
          </a:p>
          <a:p>
            <a:r>
              <a:rPr lang="ru-RU" dirty="0"/>
              <a:t>1. Параллелограммом называется четырехугольник, у которого смежные стороны попарно перпендикулярны.</a:t>
            </a:r>
          </a:p>
          <a:p>
            <a:r>
              <a:rPr lang="ru-RU" dirty="0"/>
              <a:t>2. В параллелограмме соседние стороны равны и соседние углы параллельны</a:t>
            </a:r>
          </a:p>
          <a:p>
            <a:r>
              <a:rPr lang="ru-RU" dirty="0"/>
              <a:t>3. Если в четырехугольнике диагонали перпендикулярны и точкой пересечения делятся пополам, то этот четырехугольник не параллелограмм.</a:t>
            </a:r>
          </a:p>
          <a:p>
            <a:r>
              <a:rPr lang="ru-RU" dirty="0"/>
              <a:t>4. Биссектриса угла параллелограмма отсекает от него равносторонний треугольник.</a:t>
            </a:r>
          </a:p>
          <a:p>
            <a:r>
              <a:rPr lang="ru-RU" dirty="0"/>
              <a:t>5. В параллелограмме сумма углов, прилежащих к одной стороне равна 360⁰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73888" cy="1600200"/>
          </a:xfrm>
        </p:spPr>
        <p:txBody>
          <a:bodyPr>
            <a:noAutofit/>
          </a:bodyPr>
          <a:lstStyle/>
          <a:p>
            <a:r>
              <a:rPr lang="ru-RU" sz="4700" b="1" dirty="0">
                <a:solidFill>
                  <a:schemeClr val="tx1"/>
                </a:solidFill>
              </a:rPr>
              <a:t>Прием «Восстановление деформированного текста»</a:t>
            </a:r>
            <a:endParaRPr lang="ru-RU" sz="4700" b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7668344" y="6237312"/>
            <a:ext cx="79208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6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48880"/>
            <a:ext cx="7543800" cy="3886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6781800" cy="108701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Приём «Кластер»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4" t="42985" r="32015" b="17479"/>
          <a:stretch/>
        </p:blipFill>
        <p:spPr bwMode="auto">
          <a:xfrm>
            <a:off x="683568" y="1988840"/>
            <a:ext cx="7848872" cy="4397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16416" y="6386369"/>
            <a:ext cx="576064" cy="35499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76872"/>
            <a:ext cx="7543800" cy="3886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781800" cy="115212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Приём «</a:t>
            </a:r>
            <a:r>
              <a:rPr lang="ru-RU" b="1" dirty="0" err="1">
                <a:solidFill>
                  <a:schemeClr val="tx1"/>
                </a:solidFill>
              </a:rPr>
              <a:t>Инсерт</a:t>
            </a:r>
            <a:r>
              <a:rPr lang="ru-RU" b="1" dirty="0">
                <a:solidFill>
                  <a:schemeClr val="tx1"/>
                </a:solidFill>
              </a:rPr>
              <a:t>»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504862"/>
              </p:ext>
            </p:extLst>
          </p:nvPr>
        </p:nvGraphicFramePr>
        <p:xfrm>
          <a:off x="755576" y="1124744"/>
          <a:ext cx="7488832" cy="5399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6263819" imgH="6846052" progId="Word.Document.12">
                  <p:embed/>
                </p:oleObj>
              </mc:Choice>
              <mc:Fallback>
                <p:oleObj name="Документ" r:id="rId3" imgW="6263819" imgH="68460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124744"/>
                        <a:ext cx="7488832" cy="5399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Управляющая кнопка: далее 4">
            <a:hlinkClick r:id="rId5" action="ppaction://hlinksldjump" highlightClick="1"/>
          </p:cNvPr>
          <p:cNvSpPr/>
          <p:nvPr/>
        </p:nvSpPr>
        <p:spPr>
          <a:xfrm>
            <a:off x="8244408" y="6453336"/>
            <a:ext cx="50405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/>
          </a:bodyPr>
          <a:lstStyle/>
          <a:p>
            <a:r>
              <a:rPr lang="ru-RU" dirty="0"/>
              <a:t>На основе всего этого основной задачей школы становится целенаправленная работа по развитию навыков смыслового чтения, которая будет способствовать формированию и развитию читательской грамотности, которую мы будем трактовать,</a:t>
            </a:r>
            <a:r>
              <a:rPr lang="ru-RU" b="1" dirty="0"/>
              <a:t> </a:t>
            </a:r>
            <a:r>
              <a:rPr lang="ru-RU" dirty="0"/>
              <a:t>как 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ЗАКЛЮЧЕНИЕ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1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496944" cy="4318248"/>
          </a:xfrm>
        </p:spPr>
        <p:txBody>
          <a:bodyPr>
            <a:normAutofit/>
          </a:bodyPr>
          <a:lstStyle/>
          <a:p>
            <a:r>
              <a:rPr lang="ru-RU" dirty="0"/>
              <a:t>Техническая сторона предполагает оптическое восприятие, воспроизведение звуковой оболочки слова,  речевые движения, то есть декодирование текстов и перевод их в устно-речевую форму (Т. Г. Егоров, А. Н. Корнев, А. Р. </a:t>
            </a:r>
            <a:r>
              <a:rPr lang="ru-RU" dirty="0" err="1"/>
              <a:t>Лурия</a:t>
            </a:r>
            <a:r>
              <a:rPr lang="ru-RU" dirty="0"/>
              <a:t>, М. И. </a:t>
            </a:r>
            <a:r>
              <a:rPr lang="ru-RU" dirty="0" err="1"/>
              <a:t>Оморокова</a:t>
            </a:r>
            <a:r>
              <a:rPr lang="ru-RU" dirty="0"/>
              <a:t>, Л. С. Цветкова, Д. Б. </a:t>
            </a:r>
            <a:r>
              <a:rPr lang="ru-RU" dirty="0" err="1"/>
              <a:t>Эльконин</a:t>
            </a:r>
            <a:r>
              <a:rPr lang="ru-RU" dirty="0"/>
              <a:t>).</a:t>
            </a:r>
          </a:p>
          <a:p>
            <a:r>
              <a:rPr lang="ru-RU" dirty="0" smtClean="0"/>
              <a:t>Смысловая </a:t>
            </a:r>
            <a:r>
              <a:rPr lang="ru-RU" dirty="0"/>
              <a:t>сторона включает в себя понимание значения и смысла отдельных слов и целого высказывания (Т. Г Егоров, А. Н. Корнев,  А. Р.  </a:t>
            </a:r>
            <a:r>
              <a:rPr lang="ru-RU" dirty="0" err="1"/>
              <a:t>Лурия</a:t>
            </a:r>
            <a:r>
              <a:rPr lang="ru-RU" dirty="0"/>
              <a:t>,  Л. С. Цветкова,  Д.  Б.  </a:t>
            </a:r>
            <a:r>
              <a:rPr lang="ru-RU" dirty="0" err="1"/>
              <a:t>Эльконин</a:t>
            </a:r>
            <a:r>
              <a:rPr lang="ru-RU" dirty="0"/>
              <a:t>)  или перевод авторского кода на свой смысловой код (М. И. </a:t>
            </a:r>
            <a:r>
              <a:rPr lang="ru-RU" dirty="0" err="1"/>
              <a:t>Оморокова</a:t>
            </a:r>
            <a:r>
              <a:rPr lang="ru-RU" dirty="0"/>
              <a:t>). 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88424" cy="151216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Процесс чтения имеет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две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стороны: 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техническую 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смысловую</a:t>
            </a:r>
          </a:p>
        </p:txBody>
      </p:sp>
    </p:spTree>
    <p:extLst>
      <p:ext uri="{BB962C8B-B14F-4D97-AF65-F5344CB8AC3E}">
        <p14:creationId xmlns:p14="http://schemas.microsoft.com/office/powerpoint/2010/main" val="35396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92896"/>
            <a:ext cx="8352928" cy="3672408"/>
          </a:xfrm>
        </p:spPr>
        <p:txBody>
          <a:bodyPr/>
          <a:lstStyle/>
          <a:p>
            <a:r>
              <a:rPr lang="ru-RU" sz="3200" dirty="0" smtClean="0"/>
              <a:t>чтение </a:t>
            </a:r>
            <a:r>
              <a:rPr lang="ru-RU" sz="3200" dirty="0"/>
              <a:t>как формирование </a:t>
            </a:r>
            <a:r>
              <a:rPr lang="ru-RU" sz="3200" dirty="0" err="1"/>
              <a:t>homo</a:t>
            </a:r>
            <a:r>
              <a:rPr lang="ru-RU" sz="3200" dirty="0"/>
              <a:t> </a:t>
            </a:r>
            <a:r>
              <a:rPr lang="ru-RU" sz="3200" dirty="0" err="1"/>
              <a:t>moralis</a:t>
            </a:r>
            <a:endParaRPr lang="ru-RU" sz="3200" dirty="0"/>
          </a:p>
          <a:p>
            <a:r>
              <a:rPr lang="ru-RU" sz="3200" dirty="0" smtClean="0"/>
              <a:t>чтение </a:t>
            </a:r>
            <a:r>
              <a:rPr lang="ru-RU" sz="3200" dirty="0"/>
              <a:t>как </a:t>
            </a:r>
            <a:r>
              <a:rPr lang="ru-RU" sz="3200" dirty="0" err="1"/>
              <a:t>общеучебное</a:t>
            </a:r>
            <a:r>
              <a:rPr lang="ru-RU" sz="3200" dirty="0"/>
              <a:t> умение</a:t>
            </a:r>
          </a:p>
          <a:p>
            <a:r>
              <a:rPr lang="ru-RU" sz="3200" dirty="0" smtClean="0"/>
              <a:t>чтение </a:t>
            </a:r>
            <a:r>
              <a:rPr lang="ru-RU" sz="3200" dirty="0"/>
              <a:t>как работа с информацией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52928" cy="16002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Чтение, представленное в трех его миссиях-задачах:</a:t>
            </a:r>
          </a:p>
        </p:txBody>
      </p:sp>
    </p:spTree>
    <p:extLst>
      <p:ext uri="{BB962C8B-B14F-4D97-AF65-F5344CB8AC3E}">
        <p14:creationId xmlns:p14="http://schemas.microsoft.com/office/powerpoint/2010/main" val="37282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712968" cy="4174232"/>
          </a:xfrm>
        </p:spPr>
        <p:txBody>
          <a:bodyPr/>
          <a:lstStyle/>
          <a:p>
            <a:r>
              <a:rPr lang="ru-RU" dirty="0"/>
              <a:t>Обучение чтению должно строиться как обучение решению мыслительных задач, приводящих к пониманию текста. </a:t>
            </a:r>
          </a:p>
          <a:p>
            <a:r>
              <a:rPr lang="ru-RU" dirty="0"/>
              <a:t>Обучение медленному чтению является обязательным этапом на пути к обучению быстрому чтению.</a:t>
            </a:r>
          </a:p>
          <a:p>
            <a:r>
              <a:rPr lang="ru-RU" dirty="0"/>
              <a:t>Приемы обучения чтению должны быть в минимальной степени репродуктивными.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404664"/>
            <a:ext cx="8712968" cy="160020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А.А. Леонтьев сформулировал требования к обучению чтению</a:t>
            </a:r>
          </a:p>
        </p:txBody>
      </p:sp>
    </p:spTree>
    <p:extLst>
      <p:ext uri="{BB962C8B-B14F-4D97-AF65-F5344CB8AC3E}">
        <p14:creationId xmlns:p14="http://schemas.microsoft.com/office/powerpoint/2010/main" val="341944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212976"/>
            <a:ext cx="7543800" cy="259005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Анализ результатов ГИА.</a:t>
            </a:r>
          </a:p>
          <a:p>
            <a:pPr>
              <a:buNone/>
            </a:pPr>
            <a:r>
              <a:rPr lang="ru-RU" dirty="0" smtClean="0"/>
              <a:t>   «</a:t>
            </a:r>
            <a:r>
              <a:rPr lang="ru-RU" dirty="0"/>
              <a:t>Методические рекомендации для </a:t>
            </a:r>
            <a:r>
              <a:rPr lang="ru-RU" dirty="0" smtClean="0"/>
              <a:t>учителей, подготовленные </a:t>
            </a:r>
            <a:r>
              <a:rPr lang="ru-RU" dirty="0"/>
              <a:t>на основе анализа типичных ошибок участников ЕГЭ </a:t>
            </a:r>
            <a:r>
              <a:rPr lang="ru-RU" dirty="0" smtClean="0"/>
              <a:t>2019 </a:t>
            </a:r>
            <a:r>
              <a:rPr lang="ru-RU" dirty="0"/>
              <a:t>года»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764704"/>
            <a:ext cx="8784976" cy="160020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Актуальность смыслового чтения на уроках математики показывают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результаты </a:t>
            </a: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ГИА</a:t>
            </a:r>
          </a:p>
        </p:txBody>
      </p:sp>
    </p:spTree>
    <p:extLst>
      <p:ext uri="{BB962C8B-B14F-4D97-AF65-F5344CB8AC3E}">
        <p14:creationId xmlns:p14="http://schemas.microsoft.com/office/powerpoint/2010/main" val="332646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568952" cy="4462264"/>
          </a:xfrm>
        </p:spPr>
        <p:txBody>
          <a:bodyPr>
            <a:normAutofit/>
          </a:bodyPr>
          <a:lstStyle/>
          <a:p>
            <a:r>
              <a:rPr lang="ru-RU" dirty="0" smtClean="0"/>
              <a:t>Смысловое </a:t>
            </a:r>
            <a:r>
              <a:rPr lang="ru-RU" dirty="0"/>
              <a:t>чтение способствует развитию познавательной деятельности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Чтобы справиться с решением задачи, учащиеся должны: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осмысленно читать и воспринимать на слух текст задания;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уметь </a:t>
            </a:r>
            <a:r>
              <a:rPr lang="ru-RU" dirty="0"/>
              <a:t>извлекать и анализировать информацию, полученную из текста;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уметь </a:t>
            </a:r>
            <a:r>
              <a:rPr lang="ru-RU" dirty="0"/>
              <a:t>критически оценивать данную информацию;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уметь </a:t>
            </a:r>
            <a:r>
              <a:rPr lang="ru-RU" dirty="0"/>
              <a:t>читать таблицы, диаграммы, схемы, условные обозначения.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87424"/>
            <a:ext cx="8280920" cy="160020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Стратегии смыслового чтения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65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208912" cy="41764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5 </a:t>
            </a:r>
            <a:r>
              <a:rPr lang="ru-RU" dirty="0"/>
              <a:t>– 6 классы</a:t>
            </a:r>
          </a:p>
          <a:p>
            <a:pPr marL="0" indent="0">
              <a:buNone/>
            </a:pPr>
            <a:r>
              <a:rPr lang="ru-RU" dirty="0" smtClean="0"/>
              <a:t>выделение </a:t>
            </a:r>
            <a:r>
              <a:rPr lang="ru-RU" dirty="0"/>
              <a:t>главного в тексте;</a:t>
            </a:r>
          </a:p>
          <a:p>
            <a:pPr marL="0" indent="0">
              <a:buNone/>
            </a:pPr>
            <a:r>
              <a:rPr lang="ru-RU" dirty="0" smtClean="0"/>
              <a:t>составление </a:t>
            </a:r>
            <a:r>
              <a:rPr lang="ru-RU" dirty="0"/>
              <a:t>примеров, аналогичных приведенным в тексте;</a:t>
            </a:r>
          </a:p>
          <a:p>
            <a:pPr marL="0" indent="0">
              <a:buNone/>
            </a:pPr>
            <a:r>
              <a:rPr lang="ru-RU" dirty="0" smtClean="0"/>
              <a:t>умение </a:t>
            </a:r>
            <a:r>
              <a:rPr lang="ru-RU" dirty="0"/>
              <a:t>найти в тексте ответ на поставленный вопрос;</a:t>
            </a:r>
          </a:p>
          <a:p>
            <a:pPr marL="0" indent="0">
              <a:buNone/>
            </a:pPr>
            <a:r>
              <a:rPr lang="ru-RU" dirty="0" smtClean="0"/>
              <a:t>грамотно </a:t>
            </a:r>
            <a:r>
              <a:rPr lang="ru-RU" dirty="0"/>
              <a:t>пересказать прочитанный текст.</a:t>
            </a:r>
          </a:p>
          <a:p>
            <a:r>
              <a:rPr lang="ru-RU" dirty="0"/>
              <a:t>7 – 8 классы</a:t>
            </a:r>
          </a:p>
          <a:p>
            <a:pPr marL="0" indent="0">
              <a:buNone/>
            </a:pPr>
            <a:r>
              <a:rPr lang="ru-RU" dirty="0" smtClean="0"/>
              <a:t>умение </a:t>
            </a:r>
            <a:r>
              <a:rPr lang="ru-RU" dirty="0"/>
              <a:t>составить план прочитанного;</a:t>
            </a:r>
          </a:p>
          <a:p>
            <a:pPr marL="0" indent="0">
              <a:buNone/>
            </a:pPr>
            <a:r>
              <a:rPr lang="ru-RU" dirty="0" smtClean="0"/>
              <a:t> воспроизводить </a:t>
            </a:r>
            <a:r>
              <a:rPr lang="ru-RU" dirty="0"/>
              <a:t>текст по предложенному плану;</a:t>
            </a:r>
          </a:p>
          <a:p>
            <a:pPr marL="0" indent="0">
              <a:buNone/>
            </a:pPr>
            <a:r>
              <a:rPr lang="ru-RU" dirty="0" smtClean="0"/>
              <a:t>умение </a:t>
            </a:r>
            <a:r>
              <a:rPr lang="ru-RU" dirty="0"/>
              <a:t>пользоваться образцами решения задач;</a:t>
            </a:r>
          </a:p>
          <a:p>
            <a:pPr marL="0" indent="0">
              <a:buNone/>
            </a:pPr>
            <a:r>
              <a:rPr lang="ru-RU" dirty="0" smtClean="0"/>
              <a:t>запоминание </a:t>
            </a:r>
            <a:r>
              <a:rPr lang="ru-RU" dirty="0"/>
              <a:t>определений, формул, теорем.</a:t>
            </a:r>
          </a:p>
          <a:p>
            <a:r>
              <a:rPr lang="ru-RU" dirty="0"/>
              <a:t>9 – 11 классы</a:t>
            </a:r>
          </a:p>
          <a:p>
            <a:pPr marL="0" indent="0">
              <a:buNone/>
            </a:pPr>
            <a:r>
              <a:rPr lang="ru-RU" dirty="0" smtClean="0"/>
              <a:t>работа </a:t>
            </a:r>
            <a:r>
              <a:rPr lang="ru-RU" dirty="0"/>
              <a:t>с иллюстрациями (рисунками, чертежами, диаграммами);</a:t>
            </a:r>
          </a:p>
          <a:p>
            <a:pPr marL="0" indent="0">
              <a:buNone/>
            </a:pPr>
            <a:r>
              <a:rPr lang="ru-RU" dirty="0" smtClean="0"/>
              <a:t>использование </a:t>
            </a:r>
            <a:r>
              <a:rPr lang="ru-RU" dirty="0"/>
              <a:t>новой теории в различных учебных и жизненных ситуациях;</a:t>
            </a:r>
          </a:p>
          <a:p>
            <a:pPr marL="0" indent="0">
              <a:buNone/>
            </a:pPr>
            <a:r>
              <a:rPr lang="ru-RU" dirty="0" smtClean="0"/>
              <a:t>подтверждение </a:t>
            </a:r>
            <a:r>
              <a:rPr lang="ru-RU" dirty="0"/>
              <a:t>научных фактов;</a:t>
            </a:r>
          </a:p>
          <a:p>
            <a:pPr marL="0" indent="0">
              <a:buNone/>
            </a:pPr>
            <a:r>
              <a:rPr lang="ru-RU" dirty="0" smtClean="0"/>
              <a:t>конспектирование </a:t>
            </a:r>
            <a:r>
              <a:rPr lang="ru-RU" dirty="0"/>
              <a:t>новой темы.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836712"/>
            <a:ext cx="8856984" cy="1584176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Направления формирования умений работы с текстом:</a:t>
            </a:r>
            <a:b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3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352928" cy="43182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2" action="ppaction://hlinksldjump"/>
              </a:rPr>
              <a:t>Приём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hlinkClick r:id="rId2" action="ppaction://hlinksldjump"/>
              </a:rPr>
              <a:t>«Тонкие и толстые вопросы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2" action="ppaction://hlinksldjump"/>
              </a:rPr>
              <a:t>»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Приём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«Составление краткой записи задачи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Приём «Составление вопросов к задаче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Приём «Вопросы к тексту учебника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hlinkClick r:id="rId3" action="ppaction://hlinksldjump"/>
              </a:rPr>
              <a:t>Приём «Учимся задавать вопросы разных типов» – «Ромашка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  <a:hlinkClick r:id="rId3" action="ppaction://hlinksldjump"/>
              </a:rPr>
              <a:t>Блума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3" action="ppaction://hlinksldjump"/>
              </a:rPr>
              <a:t>»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Приём «Чтение с остановками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hlinkClick r:id="rId4" action="ppaction://hlinksldjump"/>
              </a:rPr>
              <a:t>Приём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  <a:hlinkClick r:id="rId4" action="ppaction://hlinksldjump"/>
              </a:rPr>
              <a:t>Инсерт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4" action="ppaction://hlinksldjump"/>
              </a:rPr>
              <a:t>»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hlinkClick r:id="rId5" action="ppaction://hlinksldjump"/>
              </a:rPr>
              <a:t>Приём «Кластер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5" action="ppaction://hlinksldjump"/>
              </a:rPr>
              <a:t>»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Приём «Ключевые слова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hlinkClick r:id="rId6" action="ppaction://hlinksldjump"/>
              </a:rPr>
              <a:t>Приём «Верные и неверные утверждения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hlinkClick r:id="rId6" action="ppaction://hlinksldjump"/>
              </a:rPr>
              <a:t>»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Приём «Верите ли вы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…»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Приём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Синквейн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7949"/>
            <a:ext cx="8852708" cy="1312757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Приёмы смыслового 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чтения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lastslide" highlightClick="1"/>
          </p:cNvPr>
          <p:cNvSpPr/>
          <p:nvPr/>
        </p:nvSpPr>
        <p:spPr>
          <a:xfrm>
            <a:off x="8172400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46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543800" cy="41044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Тема</a:t>
            </a:r>
            <a:r>
              <a:rPr lang="ru-RU" dirty="0"/>
              <a:t>: "Признаки делимости на 3 и на 9":</a:t>
            </a:r>
          </a:p>
          <a:p>
            <a:r>
              <a:rPr lang="ru-RU" dirty="0"/>
              <a:t>Число 1236 делится на 3? -тонкий вопрос;</a:t>
            </a:r>
          </a:p>
          <a:p>
            <a:r>
              <a:rPr lang="ru-RU" dirty="0"/>
              <a:t>Как вы думаете число 1236 будет делится на 9? -толстый вопрос.</a:t>
            </a:r>
          </a:p>
          <a:p>
            <a:r>
              <a:rPr lang="ru-RU" dirty="0"/>
              <a:t>Какую цифру можно подставить вместо звёздочки, чтобы число 26*53 делилось на 3 ? – толстый вопрос.</a:t>
            </a:r>
          </a:p>
          <a:p>
            <a:r>
              <a:rPr lang="ru-RU" dirty="0"/>
              <a:t>Подумайте, как определить, делится ли число на 6.- толстый вопрос.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16002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Приём «Тонкие и толстые вопросы»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previousslide" highlightClick="1"/>
          </p:cNvPr>
          <p:cNvSpPr/>
          <p:nvPr/>
        </p:nvSpPr>
        <p:spPr>
          <a:xfrm>
            <a:off x="8244408" y="6237312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210</TotalTime>
  <Words>748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Волна</vt:lpstr>
      <vt:lpstr>Microsoft Word Document</vt:lpstr>
      <vt:lpstr>Формирование навыков смыслового чтения на уроках математики </vt:lpstr>
      <vt:lpstr>Процесс чтения имеет две стороны:  техническую и смысловую</vt:lpstr>
      <vt:lpstr>Чтение, представленное в трех его миссиях-задачах:</vt:lpstr>
      <vt:lpstr>А.А. Леонтьев сформулировал требования к обучению чтению</vt:lpstr>
      <vt:lpstr>Актуальность смыслового чтения на уроках математики показывают результаты ГИА</vt:lpstr>
      <vt:lpstr>Стратегии смыслового чтения</vt:lpstr>
      <vt:lpstr>Направления формирования умений работы с текстом: </vt:lpstr>
      <vt:lpstr>Приёмы смыслового чтения</vt:lpstr>
      <vt:lpstr>Приём «Тонкие и толстые вопросы»</vt:lpstr>
      <vt:lpstr>Приём «Учимся задавать вопросы разных типов» – «Ромашка Блума»</vt:lpstr>
      <vt:lpstr>Прием «Восстановление деформированного текста»</vt:lpstr>
      <vt:lpstr>Приём «Кластер»</vt:lpstr>
      <vt:lpstr>Приём «Инсерт»</vt:lpstr>
      <vt:lpstr>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смыслового чтения на уроках математики</dc:title>
  <dc:creator>Пользователь Windows</dc:creator>
  <cp:lastModifiedBy>Пользователь Windows</cp:lastModifiedBy>
  <cp:revision>8</cp:revision>
  <dcterms:created xsi:type="dcterms:W3CDTF">2020-02-06T14:14:00Z</dcterms:created>
  <dcterms:modified xsi:type="dcterms:W3CDTF">2020-02-06T17:44:42Z</dcterms:modified>
</cp:coreProperties>
</file>