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4" r:id="rId3"/>
    <p:sldId id="262" r:id="rId4"/>
    <p:sldId id="257" r:id="rId5"/>
    <p:sldId id="263" r:id="rId6"/>
    <p:sldId id="275" r:id="rId7"/>
    <p:sldId id="276" r:id="rId8"/>
    <p:sldId id="277" r:id="rId9"/>
    <p:sldId id="258" r:id="rId10"/>
    <p:sldId id="264" r:id="rId11"/>
    <p:sldId id="259" r:id="rId12"/>
    <p:sldId id="278" r:id="rId13"/>
    <p:sldId id="280" r:id="rId14"/>
    <p:sldId id="279" r:id="rId15"/>
    <p:sldId id="281" r:id="rId16"/>
    <p:sldId id="282" r:id="rId17"/>
    <p:sldId id="283" r:id="rId18"/>
    <p:sldId id="267" r:id="rId19"/>
    <p:sldId id="269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30B39-E121-4BB7-AE26-517B64BF6EA5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8CC45-776D-47C3-AA60-4D5088D26B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224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8CC45-776D-47C3-AA60-4D5088D26B6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938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CB9B8-294E-4F30-ADFD-B7C82E1A6C14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A77C-7C04-4894-81FD-FB3E81654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657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CB9B8-294E-4F30-ADFD-B7C82E1A6C14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A77C-7C04-4894-81FD-FB3E81654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493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CB9B8-294E-4F30-ADFD-B7C82E1A6C14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A77C-7C04-4894-81FD-FB3E81654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920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CB9B8-294E-4F30-ADFD-B7C82E1A6C14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A77C-7C04-4894-81FD-FB3E81654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01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CB9B8-294E-4F30-ADFD-B7C82E1A6C14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A77C-7C04-4894-81FD-FB3E81654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194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CB9B8-294E-4F30-ADFD-B7C82E1A6C14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A77C-7C04-4894-81FD-FB3E81654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822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CB9B8-294E-4F30-ADFD-B7C82E1A6C14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A77C-7C04-4894-81FD-FB3E81654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580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CB9B8-294E-4F30-ADFD-B7C82E1A6C14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A77C-7C04-4894-81FD-FB3E81654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519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CB9B8-294E-4F30-ADFD-B7C82E1A6C14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A77C-7C04-4894-81FD-FB3E81654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183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CB9B8-294E-4F30-ADFD-B7C82E1A6C14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A77C-7C04-4894-81FD-FB3E81654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94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CB9B8-294E-4F30-ADFD-B7C82E1A6C14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A77C-7C04-4894-81FD-FB3E81654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099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CB9B8-294E-4F30-ADFD-B7C82E1A6C14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CA77C-7C04-4894-81FD-FB3E81654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49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17.jpe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19.png"/><Relationship Id="rId5" Type="http://schemas.openxmlformats.org/officeDocument/2006/relationships/image" Target="../media/image16.png"/><Relationship Id="rId10" Type="http://schemas.openxmlformats.org/officeDocument/2006/relationships/image" Target="../media/image18.jpeg"/><Relationship Id="rId4" Type="http://schemas.microsoft.com/office/2007/relationships/hdphoto" Target="../media/hdphoto1.wdp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19.pn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microsoft.com/office/2007/relationships/hdphoto" Target="../media/hdphoto1.wdp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microsoft.com/office/2007/relationships/hdphoto" Target="../media/hdphoto1.wdp"/><Relationship Id="rId7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1.wdp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628800"/>
            <a:ext cx="7772400" cy="1470025"/>
          </a:xfrm>
        </p:spPr>
        <p:txBody>
          <a:bodyPr/>
          <a:lstStyle/>
          <a:p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DE0000"/>
                </a:solidFill>
                <a:latin typeface="Century Gothic" panose="020B0502020202020204" pitchFamily="34" charset="0"/>
              </a:rPr>
              <a:t>Фотография – взгляд, сохранённый навсегда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212976"/>
            <a:ext cx="6400800" cy="1752600"/>
          </a:xfrm>
        </p:spPr>
        <p:txBody>
          <a:bodyPr/>
          <a:lstStyle/>
          <a:p>
            <a:pPr algn="r"/>
            <a:r>
              <a:rPr lang="ru-RU" i="1" dirty="0">
                <a:solidFill>
                  <a:srgbClr val="002060"/>
                </a:solidFill>
                <a:latin typeface="Comic Sans MS" panose="030F0702030302020204" pitchFamily="66" charset="0"/>
              </a:rPr>
              <a:t>Истоки фотоискусства</a:t>
            </a:r>
          </a:p>
        </p:txBody>
      </p:sp>
      <p:sp>
        <p:nvSpPr>
          <p:cNvPr id="4" name="AutoShape 6" descr="Картинки по запросу фотоаппарат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6" name="Picture 8" descr="Картинки по запросу фотоаппарат 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413" y="3201100"/>
            <a:ext cx="4415879" cy="365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498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1371599" y="166423"/>
            <a:ext cx="6400800" cy="77442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>
                <a:solidFill>
                  <a:srgbClr val="008000"/>
                </a:solidFill>
                <a:latin typeface="Comic Sans MS" panose="030F0702030302020204" pitchFamily="66" charset="0"/>
              </a:rPr>
              <a:t>Фото-позитив</a:t>
            </a:r>
          </a:p>
        </p:txBody>
      </p:sp>
      <p:pic>
        <p:nvPicPr>
          <p:cNvPr id="4100" name="Picture 4" descr="Картинки по запросу пар png"/>
          <p:cNvPicPr>
            <a:picLocks noChangeAspect="1" noChangeArrowheads="1"/>
          </p:cNvPicPr>
          <p:nvPr/>
        </p:nvPicPr>
        <p:blipFill>
          <a:blip r:embed="rId5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052736"/>
            <a:ext cx="794777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серебряная пластин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30731" y="1221139"/>
            <a:ext cx="1681735" cy="112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Похожее изображение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8809" y="1072968"/>
            <a:ext cx="1346379" cy="118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Двойные круглые скобки 9"/>
          <p:cNvSpPr/>
          <p:nvPr/>
        </p:nvSpPr>
        <p:spPr>
          <a:xfrm>
            <a:off x="539552" y="681375"/>
            <a:ext cx="3312368" cy="2075650"/>
          </a:xfrm>
          <a:prstGeom prst="bracketPair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14" descr="Картинки по запросу время 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5188" y="783947"/>
            <a:ext cx="419840" cy="419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Группа 11"/>
          <p:cNvGrpSpPr/>
          <p:nvPr/>
        </p:nvGrpSpPr>
        <p:grpSpPr>
          <a:xfrm>
            <a:off x="2346943" y="1393426"/>
            <a:ext cx="377728" cy="325774"/>
            <a:chOff x="3629201" y="4005064"/>
            <a:chExt cx="733469" cy="720080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3995936" y="4005064"/>
              <a:ext cx="0" cy="72008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3629201" y="4365104"/>
              <a:ext cx="733469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4"/>
          <p:cNvGrpSpPr/>
          <p:nvPr/>
        </p:nvGrpSpPr>
        <p:grpSpPr>
          <a:xfrm>
            <a:off x="5708166" y="1447042"/>
            <a:ext cx="377728" cy="325774"/>
            <a:chOff x="3629201" y="4005064"/>
            <a:chExt cx="733469" cy="720080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3995936" y="4005064"/>
              <a:ext cx="0" cy="72008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3629201" y="4365104"/>
              <a:ext cx="733469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04" name="Picture 8" descr="Картинки по запросу ртуть pn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0192" y="999148"/>
            <a:ext cx="2042972" cy="127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Картинки по запросу соль 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5339" y="3266112"/>
            <a:ext cx="1811921" cy="1114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622155" y="3660391"/>
            <a:ext cx="377728" cy="325774"/>
            <a:chOff x="3629201" y="4005064"/>
            <a:chExt cx="733469" cy="720080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3995936" y="4005064"/>
              <a:ext cx="0" cy="72008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3629201" y="4365104"/>
              <a:ext cx="733469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Группа 22"/>
          <p:cNvGrpSpPr/>
          <p:nvPr/>
        </p:nvGrpSpPr>
        <p:grpSpPr>
          <a:xfrm>
            <a:off x="3138386" y="3842149"/>
            <a:ext cx="470353" cy="144016"/>
            <a:chOff x="238941" y="4005064"/>
            <a:chExt cx="470353" cy="144016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>
              <a:off x="238941" y="4149080"/>
              <a:ext cx="468052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41242" y="4005064"/>
              <a:ext cx="468052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08" name="Picture 12" descr="Дагерротипы середины XIX века 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4895" y="2492896"/>
            <a:ext cx="3221653" cy="257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8209" y="5049621"/>
            <a:ext cx="886757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latin typeface="Comic Sans MS" panose="030F0702030302020204" pitchFamily="66" charset="0"/>
              </a:rPr>
              <a:t>Пластина, пропитанная парами йодида помещалась в камеру-обскуру и подвергалась экспозиции. Проявлялась парами ртути. Изображение фиксировалось раствором соли и горячей водой. </a:t>
            </a:r>
          </a:p>
        </p:txBody>
      </p:sp>
    </p:spTree>
    <p:extLst>
      <p:ext uri="{BB962C8B-B14F-4D97-AF65-F5344CB8AC3E}">
        <p14:creationId xmlns:p14="http://schemas.microsoft.com/office/powerpoint/2010/main" val="3974987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97730" y="3717032"/>
            <a:ext cx="4151888" cy="3214886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1547664" y="422325"/>
            <a:ext cx="6400800" cy="77442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rgbClr val="008000"/>
                </a:solidFill>
                <a:latin typeface="Comic Sans MS" panose="030F0702030302020204" pitchFamily="66" charset="0"/>
              </a:rPr>
              <a:t>Особенности дагерротипии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043608" y="1052736"/>
            <a:ext cx="7344816" cy="77442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latin typeface="Comic Sans MS" panose="030F0702030302020204" pitchFamily="66" charset="0"/>
              </a:rPr>
              <a:t>В результате получается единственное фото – позитив </a:t>
            </a:r>
          </a:p>
          <a:p>
            <a:r>
              <a:rPr lang="ru-RU" b="1" dirty="0">
                <a:latin typeface="Comic Sans MS" panose="030F0702030302020204" pitchFamily="66" charset="0"/>
              </a:rPr>
              <a:t>Время экспозиции – несколько минут</a:t>
            </a:r>
          </a:p>
          <a:p>
            <a:r>
              <a:rPr lang="ru-RU" b="1" dirty="0">
                <a:latin typeface="Comic Sans MS" panose="030F0702030302020204" pitchFamily="66" charset="0"/>
              </a:rPr>
              <a:t>Не нужны услуги ни художника, ни гравёра</a:t>
            </a:r>
          </a:p>
          <a:p>
            <a:r>
              <a:rPr lang="ru-RU" b="1" dirty="0">
                <a:latin typeface="Comic Sans MS" panose="030F0702030302020204" pitchFamily="66" charset="0"/>
              </a:rPr>
              <a:t>Невозможно сделать копию изображения</a:t>
            </a:r>
          </a:p>
        </p:txBody>
      </p:sp>
    </p:spTree>
    <p:extLst>
      <p:ext uri="{BB962C8B-B14F-4D97-AF65-F5344CB8AC3E}">
        <p14:creationId xmlns:p14="http://schemas.microsoft.com/office/powerpoint/2010/main" val="2994607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799" y="191368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err="1">
                <a:ln>
                  <a:solidFill>
                    <a:schemeClr val="tx1"/>
                  </a:solidFill>
                </a:ln>
                <a:solidFill>
                  <a:srgbClr val="DE0000"/>
                </a:solidFill>
                <a:latin typeface="Century Gothic" panose="020B0502020202020204" pitchFamily="34" charset="0"/>
              </a:rPr>
              <a:t>Калотипия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DE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547663" y="926381"/>
            <a:ext cx="7200801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i="1" dirty="0">
                <a:solidFill>
                  <a:srgbClr val="002060"/>
                </a:solidFill>
                <a:latin typeface="Comic Sans MS" panose="030F0702030302020204" pitchFamily="66" charset="0"/>
              </a:rPr>
              <a:t>Шаг навстречу современности</a:t>
            </a:r>
          </a:p>
        </p:txBody>
      </p:sp>
      <p:pic>
        <p:nvPicPr>
          <p:cNvPr id="23554" name="Picture 2" descr="Картинки по запросу тальбот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167" y="1988840"/>
            <a:ext cx="4202832" cy="42028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06290" y="1667357"/>
            <a:ext cx="423020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err="1">
                <a:latin typeface="Comic Sans MS" panose="030F0702030302020204" pitchFamily="66" charset="0"/>
              </a:rPr>
              <a:t>Тальбот</a:t>
            </a:r>
            <a:r>
              <a:rPr lang="ru-RU" sz="2400" u="sng" dirty="0">
                <a:latin typeface="Comic Sans MS" panose="030F0702030302020204" pitchFamily="66" charset="0"/>
              </a:rPr>
              <a:t> </a:t>
            </a:r>
            <a:r>
              <a:rPr lang="ru-RU" sz="2400" b="1" u="sng" dirty="0">
                <a:latin typeface="Comic Sans MS" panose="030F0702030302020204" pitchFamily="66" charset="0"/>
              </a:rPr>
              <a:t>Уильям Генри Фокс </a:t>
            </a:r>
            <a:r>
              <a:rPr lang="ru-RU" sz="2400" dirty="0">
                <a:latin typeface="Comic Sans MS" panose="030F0702030302020204" pitchFamily="66" charset="0"/>
              </a:rPr>
              <a:t>(1800-1877), английский физик, химик, изобретатель негативно-позитивного процесса в фотографии (</a:t>
            </a:r>
            <a:r>
              <a:rPr lang="ru-RU" sz="2400" i="1" dirty="0" err="1">
                <a:latin typeface="Comic Sans MS" panose="030F0702030302020204" pitchFamily="66" charset="0"/>
              </a:rPr>
              <a:t>калотипии</a:t>
            </a:r>
            <a:r>
              <a:rPr lang="ru-RU" sz="2400" dirty="0">
                <a:latin typeface="Comic Sans MS" panose="030F0702030302020204" pitchFamily="66" charset="0"/>
              </a:rPr>
              <a:t>). </a:t>
            </a:r>
          </a:p>
          <a:p>
            <a:r>
              <a:rPr lang="ru-RU" sz="2400" dirty="0">
                <a:latin typeface="Comic Sans MS" panose="030F0702030302020204" pitchFamily="66" charset="0"/>
              </a:rPr>
              <a:t>Занимался также математикой, спектроскопией, астрономией, археологией и лингвистикой.</a:t>
            </a:r>
          </a:p>
        </p:txBody>
      </p:sp>
    </p:spTree>
    <p:extLst>
      <p:ext uri="{BB962C8B-B14F-4D97-AF65-F5344CB8AC3E}">
        <p14:creationId xmlns:p14="http://schemas.microsoft.com/office/powerpoint/2010/main" val="3234243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2" name="Picture 2" descr="Картинки по запросу светочувствительная пластина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71599" y="3519264"/>
            <a:ext cx="2095500" cy="1508760"/>
          </a:xfrm>
          <a:prstGeom prst="plaque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1371599" y="166423"/>
            <a:ext cx="6400800" cy="77442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>
                <a:solidFill>
                  <a:srgbClr val="008000"/>
                </a:solidFill>
                <a:latin typeface="Comic Sans MS" panose="030F0702030302020204" pitchFamily="66" charset="0"/>
              </a:rPr>
              <a:t>Негатив + позитив = фотография</a:t>
            </a:r>
          </a:p>
        </p:txBody>
      </p:sp>
      <p:pic>
        <p:nvPicPr>
          <p:cNvPr id="9" name="Picture 10" descr="Картинки по запросу соль 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38" y="1795002"/>
            <a:ext cx="1811921" cy="1114331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6" name="Picture 6" descr="Картинки по запросу бумага 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424432"/>
            <a:ext cx="2309741" cy="1855473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8" name="Picture 8" descr="Картинки по запросу нитрат серебр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5920" y="1112451"/>
            <a:ext cx="2019847" cy="2153662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Группа 11"/>
          <p:cNvGrpSpPr/>
          <p:nvPr/>
        </p:nvGrpSpPr>
        <p:grpSpPr>
          <a:xfrm>
            <a:off x="2356720" y="2189282"/>
            <a:ext cx="377728" cy="325774"/>
            <a:chOff x="3629201" y="4005064"/>
            <a:chExt cx="733469" cy="720080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3995936" y="4005064"/>
              <a:ext cx="0" cy="72008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3629201" y="4365104"/>
              <a:ext cx="733469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4"/>
          <p:cNvGrpSpPr/>
          <p:nvPr/>
        </p:nvGrpSpPr>
        <p:grpSpPr>
          <a:xfrm>
            <a:off x="5364088" y="2189282"/>
            <a:ext cx="377728" cy="325774"/>
            <a:chOff x="3629201" y="4005064"/>
            <a:chExt cx="733469" cy="720080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3995936" y="4005064"/>
              <a:ext cx="0" cy="72008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3629201" y="4365104"/>
              <a:ext cx="733469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>
            <a:off x="8100392" y="2189282"/>
            <a:ext cx="470353" cy="144016"/>
            <a:chOff x="238941" y="4005064"/>
            <a:chExt cx="470353" cy="144016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238941" y="4149080"/>
              <a:ext cx="468052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241242" y="4005064"/>
              <a:ext cx="468052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755576" y="4221088"/>
            <a:ext cx="470353" cy="144016"/>
            <a:chOff x="238941" y="4005064"/>
            <a:chExt cx="470353" cy="144016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238941" y="4149080"/>
              <a:ext cx="468052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241242" y="4005064"/>
              <a:ext cx="468052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Прямоугольник 1"/>
          <p:cNvSpPr/>
          <p:nvPr/>
        </p:nvSpPr>
        <p:spPr>
          <a:xfrm>
            <a:off x="3779912" y="3319864"/>
            <a:ext cx="51845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>
                <a:latin typeface="Comic Sans MS" panose="030F0702030302020204" pitchFamily="66" charset="0"/>
              </a:rPr>
              <a:t>Тальбот</a:t>
            </a:r>
            <a:r>
              <a:rPr lang="ru-RU" sz="2400" dirty="0">
                <a:latin typeface="Comic Sans MS" panose="030F0702030302020204" pitchFamily="66" charset="0"/>
              </a:rPr>
              <a:t> изобрел светочувствительный материал. Он погружал лист бумаги в слабый раствор соли, а затем в раствор нитрата серебра. При этом в бумаге образовывался хлорид серебра, и она становилась светочувствительной.</a:t>
            </a:r>
          </a:p>
        </p:txBody>
      </p:sp>
    </p:spTree>
    <p:extLst>
      <p:ext uri="{BB962C8B-B14F-4D97-AF65-F5344CB8AC3E}">
        <p14:creationId xmlns:p14="http://schemas.microsoft.com/office/powerpoint/2010/main" val="35396016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Картинки по запросу тальбот первое фот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124744"/>
            <a:ext cx="6430243" cy="418622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68212" y="260648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8000"/>
                </a:solidFill>
                <a:latin typeface="Comic Sans MS" panose="030F0702030302020204" pitchFamily="66" charset="0"/>
              </a:rPr>
              <a:t>Первая </a:t>
            </a:r>
            <a:r>
              <a:rPr lang="ru-RU" sz="2800" dirty="0" err="1">
                <a:solidFill>
                  <a:srgbClr val="008000"/>
                </a:solidFill>
                <a:latin typeface="Comic Sans MS" panose="030F0702030302020204" pitchFamily="66" charset="0"/>
              </a:rPr>
              <a:t>калотипия</a:t>
            </a:r>
            <a:endParaRPr lang="ru-RU" sz="2800" dirty="0">
              <a:solidFill>
                <a:srgbClr val="008000"/>
              </a:solidFill>
              <a:latin typeface="Comic Sans MS" panose="030F0702030302020204" pitchFamily="66" charset="0"/>
            </a:endParaRPr>
          </a:p>
          <a:p>
            <a:endParaRPr lang="ru-RU" sz="2800" dirty="0">
              <a:solidFill>
                <a:srgbClr val="008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10361" y="5499784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Comic Sans MS" panose="030F0702030302020204" pitchFamily="66" charset="0"/>
              </a:rPr>
              <a:t>Решетчатое окно дома </a:t>
            </a:r>
            <a:r>
              <a:rPr lang="ru-RU" sz="2800" dirty="0" err="1">
                <a:solidFill>
                  <a:srgbClr val="C00000"/>
                </a:solidFill>
                <a:latin typeface="Comic Sans MS" panose="030F0702030302020204" pitchFamily="66" charset="0"/>
              </a:rPr>
              <a:t>Тальбота</a:t>
            </a:r>
            <a:endParaRPr lang="ru-RU" sz="28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074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68212" y="260648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8000"/>
                </a:solidFill>
                <a:latin typeface="Comic Sans MS" panose="030F0702030302020204" pitchFamily="66" charset="0"/>
              </a:rPr>
              <a:t>Первый альбом – «Карандаш природы»</a:t>
            </a:r>
          </a:p>
          <a:p>
            <a:endParaRPr lang="ru-RU" sz="2800" dirty="0">
              <a:solidFill>
                <a:srgbClr val="008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662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737701"/>
            <a:ext cx="2082168" cy="290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1398" y="3861048"/>
            <a:ext cx="477523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2" name="Picture 8" descr="Картинки по запросу карандаш природы тальбот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908720"/>
            <a:ext cx="2449374" cy="203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4" name="Picture 10" descr="Картинки по запросу карандаш природы тальбот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3861048"/>
            <a:ext cx="342895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6" name="Picture 12" descr="Картинки по запросу карандаш природы тальбот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8078" y="860865"/>
            <a:ext cx="3579811" cy="2660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189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140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469710" y="4005064"/>
            <a:ext cx="3779907" cy="292685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547664" y="539167"/>
            <a:ext cx="6400800" cy="77442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>
                <a:solidFill>
                  <a:srgbClr val="008000"/>
                </a:solidFill>
                <a:latin typeface="Comic Sans MS" panose="030F0702030302020204" pitchFamily="66" charset="0"/>
              </a:rPr>
              <a:t>Особенности </a:t>
            </a:r>
            <a:r>
              <a:rPr lang="ru-RU" b="1" dirty="0" err="1">
                <a:solidFill>
                  <a:srgbClr val="008000"/>
                </a:solidFill>
                <a:latin typeface="Comic Sans MS" panose="030F0702030302020204" pitchFamily="66" charset="0"/>
              </a:rPr>
              <a:t>калотипии</a:t>
            </a:r>
            <a:endParaRPr lang="ru-RU" b="1" dirty="0">
              <a:solidFill>
                <a:srgbClr val="008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83568" y="1289618"/>
            <a:ext cx="7848872" cy="77442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latin typeface="Comic Sans MS" panose="030F0702030302020204" pitchFamily="66" charset="0"/>
              </a:rPr>
              <a:t>Возможность делать фотографии за несколько минут, а впоследствии и мгновенно</a:t>
            </a:r>
          </a:p>
          <a:p>
            <a:r>
              <a:rPr lang="ru-RU" b="1" dirty="0">
                <a:latin typeface="Comic Sans MS" panose="030F0702030302020204" pitchFamily="66" charset="0"/>
              </a:rPr>
              <a:t>Сначала появляется негатив, с которого впоследствии можно сделать любое количество позитивных отпечатков</a:t>
            </a:r>
          </a:p>
        </p:txBody>
      </p:sp>
    </p:spTree>
    <p:extLst>
      <p:ext uri="{BB962C8B-B14F-4D97-AF65-F5344CB8AC3E}">
        <p14:creationId xmlns:p14="http://schemas.microsoft.com/office/powerpoint/2010/main" val="1392996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799" y="191368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DE0000"/>
                </a:solidFill>
                <a:latin typeface="Century Gothic" panose="020B0502020202020204" pitchFamily="34" charset="0"/>
              </a:rPr>
              <a:t>А что же в России?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547663" y="926381"/>
            <a:ext cx="7200801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i="1" dirty="0">
                <a:solidFill>
                  <a:srgbClr val="002060"/>
                </a:solidFill>
                <a:latin typeface="Comic Sans MS" panose="030F0702030302020204" pitchFamily="66" charset="0"/>
              </a:rPr>
              <a:t>Нет предела совершенству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392548" y="1484784"/>
            <a:ext cx="46085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Comic Sans MS" panose="030F0702030302020204" pitchFamily="66" charset="0"/>
              </a:rPr>
              <a:t>В России первые фотографические изображения получил выдающийся русский химик и ботаник, академик </a:t>
            </a:r>
            <a:r>
              <a:rPr lang="ru-RU" sz="2800" b="1" u="sng" dirty="0">
                <a:latin typeface="Comic Sans MS" panose="030F0702030302020204" pitchFamily="66" charset="0"/>
              </a:rPr>
              <a:t>Юлий Федорович </a:t>
            </a:r>
            <a:r>
              <a:rPr lang="ru-RU" sz="2800" b="1" u="sng" dirty="0" err="1">
                <a:latin typeface="Comic Sans MS" panose="030F0702030302020204" pitchFamily="66" charset="0"/>
              </a:rPr>
              <a:t>Фрицше</a:t>
            </a:r>
            <a:r>
              <a:rPr lang="ru-RU" sz="2800" b="1" dirty="0">
                <a:latin typeface="Comic Sans MS" panose="030F0702030302020204" pitchFamily="66" charset="0"/>
              </a:rPr>
              <a:t> </a:t>
            </a:r>
            <a:r>
              <a:rPr lang="ru-RU" sz="2800" dirty="0">
                <a:latin typeface="Comic Sans MS" panose="030F0702030302020204" pitchFamily="66" charset="0"/>
              </a:rPr>
              <a:t>(1802 - 1871). Это были </a:t>
            </a:r>
            <a:r>
              <a:rPr lang="ru-RU" sz="2800" dirty="0" err="1">
                <a:latin typeface="Comic Sans MS" panose="030F0702030302020204" pitchFamily="66" charset="0"/>
              </a:rPr>
              <a:t>фотограммы</a:t>
            </a:r>
            <a:r>
              <a:rPr lang="ru-RU" sz="2800" dirty="0">
                <a:latin typeface="Comic Sans MS" panose="030F0702030302020204" pitchFamily="66" charset="0"/>
              </a:rPr>
              <a:t> листьев растений, выполненные по способу </a:t>
            </a:r>
            <a:r>
              <a:rPr lang="ru-RU" sz="2800" dirty="0" err="1">
                <a:latin typeface="Comic Sans MS" panose="030F0702030302020204" pitchFamily="66" charset="0"/>
              </a:rPr>
              <a:t>Тальбота</a:t>
            </a:r>
            <a:r>
              <a:rPr lang="ru-RU" sz="2800" dirty="0">
                <a:latin typeface="Comic Sans MS" panose="030F0702030302020204" pitchFamily="66" charset="0"/>
              </a:rPr>
              <a:t>.</a:t>
            </a:r>
          </a:p>
        </p:txBody>
      </p:sp>
      <p:pic>
        <p:nvPicPr>
          <p:cNvPr id="27650" name="Picture 2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318" y="1777936"/>
            <a:ext cx="3314700" cy="39338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3736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25182"/>
            <a:ext cx="5796136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>
                <a:latin typeface="Comic Sans MS" panose="030F0702030302020204" pitchFamily="66" charset="0"/>
              </a:rPr>
              <a:t>	</a:t>
            </a:r>
            <a:r>
              <a:rPr lang="ru-RU" sz="2400" dirty="0">
                <a:latin typeface="Comic Sans MS" panose="030F0702030302020204" pitchFamily="66" charset="0"/>
              </a:rPr>
              <a:t>Русские ученые проявили живой интерес к факту открытия фотографических процессов и приняли плодотворное участие в их изучении и усовершенствовании.</a:t>
            </a:r>
            <a:r>
              <a:rPr kumimoji="0" lang="ru-RU" altLang="ru-RU" sz="2400" i="0" u="none" strike="noStrike" cap="none" normalizeH="0" baseline="0" dirty="0">
                <a:ln>
                  <a:noFill/>
                </a:ln>
                <a:effectLst/>
                <a:latin typeface="Comic Sans MS" panose="030F0702030302020204" pitchFamily="66" charset="0"/>
                <a:cs typeface="Arial" pitchFamily="34" charset="0"/>
              </a:rPr>
              <a:t> </a:t>
            </a:r>
          </a:p>
          <a:p>
            <a:pPr lvl="0"/>
            <a:r>
              <a:rPr lang="ru-RU" altLang="ru-RU" sz="2400" dirty="0">
                <a:latin typeface="Comic Sans MS" panose="030F0702030302020204" pitchFamily="66" charset="0"/>
                <a:cs typeface="Arial" pitchFamily="34" charset="0"/>
              </a:rPr>
              <a:t>	</a:t>
            </a:r>
            <a:r>
              <a:rPr kumimoji="0" lang="ru-RU" altLang="ru-RU" sz="2400" i="0" u="none" strike="noStrike" cap="none" normalizeH="0" baseline="0" dirty="0" err="1">
                <a:ln>
                  <a:noFill/>
                </a:ln>
                <a:effectLst/>
                <a:latin typeface="Comic Sans MS" panose="030F0702030302020204" pitchFamily="66" charset="0"/>
                <a:cs typeface="Arial" pitchFamily="34" charset="0"/>
              </a:rPr>
              <a:t>Фрицше</a:t>
            </a:r>
            <a:r>
              <a:rPr kumimoji="0" lang="ru-RU" altLang="ru-RU" sz="2400" i="0" u="none" strike="noStrike" cap="none" normalizeH="0" baseline="0" dirty="0">
                <a:ln>
                  <a:noFill/>
                </a:ln>
                <a:effectLst/>
                <a:latin typeface="Comic Sans MS" panose="030F0702030302020204" pitchFamily="66" charset="0"/>
                <a:cs typeface="Arial" pitchFamily="34" charset="0"/>
              </a:rPr>
              <a:t> нашел </a:t>
            </a:r>
            <a:r>
              <a:rPr kumimoji="0" lang="ru-RU" altLang="ru-RU" sz="2400" i="0" u="none" strike="noStrike" cap="none" normalizeH="0" baseline="0" dirty="0" err="1">
                <a:ln>
                  <a:noFill/>
                </a:ln>
                <a:effectLst/>
                <a:latin typeface="Comic Sans MS" panose="030F0702030302020204" pitchFamily="66" charset="0"/>
                <a:cs typeface="Arial" pitchFamily="34" charset="0"/>
              </a:rPr>
              <a:t>калотипию</a:t>
            </a:r>
            <a:r>
              <a:rPr kumimoji="0" lang="ru-RU" altLang="ru-RU" sz="2400" i="0" u="none" strike="noStrike" cap="none" normalizeH="0" baseline="0" dirty="0">
                <a:ln>
                  <a:noFill/>
                </a:ln>
                <a:effectLst/>
                <a:latin typeface="Comic Sans MS" panose="030F0702030302020204" pitchFamily="66" charset="0"/>
                <a:cs typeface="Arial" pitchFamily="34" charset="0"/>
              </a:rPr>
              <a:t> пригодной для выполнения научных снимков с плоских предметов: </a:t>
            </a:r>
          </a:p>
          <a:p>
            <a:pPr lvl="0"/>
            <a:r>
              <a:rPr lang="ru-RU" altLang="ru-RU" sz="2400" dirty="0">
                <a:latin typeface="Comic Sans MS" panose="030F0702030302020204" pitchFamily="66" charset="0"/>
                <a:cs typeface="Arial" pitchFamily="34" charset="0"/>
              </a:rPr>
              <a:t>	</a:t>
            </a:r>
            <a:r>
              <a:rPr kumimoji="0" lang="ru-RU" altLang="ru-RU" sz="2400" b="1" i="1" strike="noStrike" cap="none" normalizeH="0" baseline="0" dirty="0">
                <a:ln>
                  <a:noFill/>
                </a:ln>
                <a:effectLst/>
                <a:latin typeface="Comic Sans MS" panose="030F0702030302020204" pitchFamily="66" charset="0"/>
                <a:cs typeface="Arial" pitchFamily="34" charset="0"/>
              </a:rPr>
              <a:t>"Ботаник может пользоваться ей с выгодой, когда речь идет о том, чтобы сделать точный рисунок с оригинальных экземпляров гербария".</a:t>
            </a:r>
            <a:r>
              <a:rPr kumimoji="0" lang="ru-RU" altLang="ru-RU" sz="2400" i="0" u="none" strike="noStrike" cap="none" normalizeH="0" baseline="0" dirty="0">
                <a:ln>
                  <a:noFill/>
                </a:ln>
                <a:effectLst/>
                <a:latin typeface="Comic Sans MS" panose="030F0702030302020204" pitchFamily="66" charset="0"/>
                <a:cs typeface="Arial" pitchFamily="34" charset="0"/>
              </a:rPr>
              <a:t> </a:t>
            </a:r>
          </a:p>
          <a:p>
            <a:pPr lvl="0"/>
            <a:r>
              <a:rPr lang="ru-RU" altLang="ru-RU" sz="2400" dirty="0">
                <a:latin typeface="Comic Sans MS" panose="030F0702030302020204" pitchFamily="66" charset="0"/>
                <a:cs typeface="Arial" pitchFamily="34" charset="0"/>
              </a:rPr>
              <a:t>	</a:t>
            </a:r>
            <a:r>
              <a:rPr kumimoji="0" lang="ru-RU" altLang="ru-RU" sz="2400" i="0" u="none" strike="noStrike" cap="none" normalizeH="0" baseline="0" dirty="0">
                <a:ln>
                  <a:noFill/>
                </a:ln>
                <a:effectLst/>
                <a:latin typeface="Comic Sans MS" panose="030F0702030302020204" pitchFamily="66" charset="0"/>
                <a:cs typeface="Arial" pitchFamily="34" charset="0"/>
              </a:rPr>
              <a:t>Одновременно </a:t>
            </a:r>
            <a:r>
              <a:rPr kumimoji="0" lang="ru-RU" altLang="ru-RU" sz="2400" i="0" u="none" strike="noStrike" cap="none" normalizeH="0" baseline="0" dirty="0" err="1">
                <a:ln>
                  <a:noFill/>
                </a:ln>
                <a:effectLst/>
                <a:latin typeface="Comic Sans MS" panose="030F0702030302020204" pitchFamily="66" charset="0"/>
                <a:cs typeface="Arial" pitchFamily="34" charset="0"/>
              </a:rPr>
              <a:t>Фрицше</a:t>
            </a:r>
            <a:r>
              <a:rPr kumimoji="0" lang="ru-RU" altLang="ru-RU" sz="2400" i="0" u="none" strike="noStrike" cap="none" normalizeH="0" baseline="0" dirty="0">
                <a:ln>
                  <a:noFill/>
                </a:ln>
                <a:effectLst/>
                <a:latin typeface="Comic Sans MS" panose="030F0702030302020204" pitchFamily="66" charset="0"/>
                <a:cs typeface="Arial" pitchFamily="34" charset="0"/>
              </a:rPr>
              <a:t> рекомендовал заменить во время проявления тиосульфат натрия аммиаком и на практике доказал, насколько это улучшает изображение.</a:t>
            </a:r>
          </a:p>
          <a:p>
            <a:endParaRPr lang="ru-RU" dirty="0"/>
          </a:p>
        </p:txBody>
      </p:sp>
      <p:pic>
        <p:nvPicPr>
          <p:cNvPr id="6146" name="Picture 2" descr="Один из снимков, выполненных в России академиком Фрицше, - фотограмма листьев растений. Май 1839 г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960" y="116632"/>
            <a:ext cx="2864323" cy="195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Похожее изображени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7116">
            <a:off x="996659" y="4081712"/>
            <a:ext cx="2160240" cy="271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Похожее изображени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73920"/>
            <a:ext cx="1946444" cy="243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5624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799" y="191368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DE0000"/>
                </a:solidFill>
                <a:latin typeface="Century Gothic" panose="020B0502020202020204" pitchFamily="34" charset="0"/>
              </a:rPr>
              <a:t>И наконец…</a:t>
            </a:r>
          </a:p>
        </p:txBody>
      </p:sp>
      <p:pic>
        <p:nvPicPr>
          <p:cNvPr id="13314" name="Picture 2" descr="Картинки по запросу фотографи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92392">
            <a:off x="124121" y="1121773"/>
            <a:ext cx="4762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Картинки по запросу фотографи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69061">
            <a:off x="4740746" y="3563135"/>
            <a:ext cx="4403254" cy="278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Картинки по запросу лето фото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8499">
            <a:off x="4700049" y="986972"/>
            <a:ext cx="4163754" cy="260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0" descr="Картинки по запросу national geographic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4" name="Picture 12" descr="Картинки по запросу national geographic фото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713" y="3429000"/>
            <a:ext cx="4387036" cy="292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Картинки по запросу фотоаппарат 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231" y="1725600"/>
            <a:ext cx="4088491" cy="338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616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85799" y="191368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DE0000"/>
                </a:solidFill>
                <a:latin typeface="Century Gothic" panose="020B0502020202020204" pitchFamily="34" charset="0"/>
              </a:rPr>
              <a:t>Камера-обскура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043608" y="926381"/>
            <a:ext cx="6400800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i="1" dirty="0">
                <a:solidFill>
                  <a:srgbClr val="002060"/>
                </a:solidFill>
                <a:latin typeface="Comic Sans MS" panose="030F0702030302020204" pitchFamily="66" charset="0"/>
              </a:rPr>
              <a:t>Фотография до фотографии</a:t>
            </a:r>
          </a:p>
        </p:txBody>
      </p:sp>
      <p:pic>
        <p:nvPicPr>
          <p:cNvPr id="5" name="Picture 2" descr="Картинки по запросу камера обскур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73052"/>
            <a:ext cx="4761539" cy="344418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63500"/>
          </a:effectLst>
          <a:scene3d>
            <a:camera prst="perspective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88023" y="1484784"/>
            <a:ext cx="388842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Светонепроницаемый ящик с линзой в одной из стенок и экраном на противоположной стене. Такой прибор надежно служил для механической зарисовки предметов внешнего мира. Перевернутое изображение достаточно было с помощью зеркала поставить прямо и обвести карандашом на листе бумаги.</a:t>
            </a:r>
          </a:p>
        </p:txBody>
      </p:sp>
    </p:spTree>
    <p:extLst>
      <p:ext uri="{BB962C8B-B14F-4D97-AF65-F5344CB8AC3E}">
        <p14:creationId xmlns:p14="http://schemas.microsoft.com/office/powerpoint/2010/main" val="20689285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7384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85799" y="191368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DE0000"/>
                </a:solidFill>
                <a:latin typeface="Century Gothic" panose="020B0502020202020204" pitchFamily="34" charset="0"/>
              </a:rPr>
              <a:t>Домашнее задание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487176" y="926380"/>
            <a:ext cx="6336704" cy="120374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i="1" dirty="0">
                <a:solidFill>
                  <a:srgbClr val="002060"/>
                </a:solidFill>
                <a:latin typeface="Comic Sans MS" panose="030F0702030302020204" pitchFamily="66" charset="0"/>
              </a:rPr>
              <a:t>Погружение в мир фотографии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2117129"/>
            <a:ext cx="69847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3200" dirty="0"/>
              <a:t>Прочитать главу 1 (часть, вторая, стр. 60)</a:t>
            </a:r>
          </a:p>
          <a:p>
            <a:pPr marL="457200" indent="-457200">
              <a:buAutoNum type="arabicPeriod"/>
            </a:pPr>
            <a:r>
              <a:rPr lang="ru-RU" sz="3200" dirty="0"/>
              <a:t>Фотосъёмка несложного объекта (по собственному выбору) – объясните, почему вы решили сфотографировать именно эту вещь именно таким образом</a:t>
            </a:r>
          </a:p>
        </p:txBody>
      </p:sp>
    </p:spTree>
    <p:extLst>
      <p:ext uri="{BB962C8B-B14F-4D97-AF65-F5344CB8AC3E}">
        <p14:creationId xmlns:p14="http://schemas.microsoft.com/office/powerpoint/2010/main" val="1641446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51502" y="362086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omic Sans MS" panose="030F0702030302020204" pitchFamily="66" charset="0"/>
              </a:rPr>
              <a:t>С ее помощью были документально запечатлены виды Петербурга, Петергофа, </a:t>
            </a:r>
            <a:r>
              <a:rPr lang="ru-RU" sz="2800" dirty="0" err="1">
                <a:latin typeface="Comic Sans MS" panose="030F0702030302020204" pitchFamily="66" charset="0"/>
              </a:rPr>
              <a:t>Крондштата</a:t>
            </a:r>
            <a:r>
              <a:rPr lang="ru-RU" sz="2800" dirty="0">
                <a:latin typeface="Comic Sans MS" panose="030F0702030302020204" pitchFamily="66" charset="0"/>
              </a:rPr>
              <a:t> и других русских городов.</a:t>
            </a:r>
          </a:p>
        </p:txBody>
      </p:sp>
      <p:pic>
        <p:nvPicPr>
          <p:cNvPr id="19458" name="Picture 2" descr="Картинки по запросу камера обскур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328" y="3196278"/>
            <a:ext cx="4702427" cy="3526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Картинки по запросу камера обскура 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3777" y="-171400"/>
            <a:ext cx="5419725" cy="390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-12407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800" dirty="0">
                <a:latin typeface="Comic Sans MS" panose="030F0702030302020204" pitchFamily="66" charset="0"/>
              </a:rPr>
              <a:t>В середине XVIII века в России была камера-обскура, носившая название «махина для снимания </a:t>
            </a:r>
            <a:r>
              <a:rPr lang="ru-RU" sz="2800" dirty="0" err="1">
                <a:latin typeface="Comic Sans MS" panose="030F0702030302020204" pitchFamily="66" charset="0"/>
              </a:rPr>
              <a:t>першпектив</a:t>
            </a:r>
            <a:r>
              <a:rPr lang="ru-RU" sz="2800" dirty="0">
                <a:latin typeface="Comic Sans MS" panose="030F0702030302020204" pitchFamily="66" charset="0"/>
              </a:rPr>
              <a:t>», сделанная в виде походной палатки. </a:t>
            </a:r>
          </a:p>
        </p:txBody>
      </p:sp>
    </p:spTree>
    <p:extLst>
      <p:ext uri="{BB962C8B-B14F-4D97-AF65-F5344CB8AC3E}">
        <p14:creationId xmlns:p14="http://schemas.microsoft.com/office/powerpoint/2010/main" val="1798260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140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97730" y="3717032"/>
            <a:ext cx="4151888" cy="3214886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547664" y="539167"/>
            <a:ext cx="6400800" cy="77442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rgbClr val="008000"/>
                </a:solidFill>
                <a:latin typeface="Comic Sans MS" panose="030F0702030302020204" pitchFamily="66" charset="0"/>
              </a:rPr>
              <a:t>Особенности камеры-обскуры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763688" y="1484784"/>
            <a:ext cx="6400800" cy="77442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latin typeface="Comic Sans MS" panose="030F0702030302020204" pitchFamily="66" charset="0"/>
              </a:rPr>
              <a:t>Труд рисовальщика упрощён</a:t>
            </a:r>
          </a:p>
          <a:p>
            <a:r>
              <a:rPr lang="ru-RU" b="1" dirty="0">
                <a:latin typeface="Comic Sans MS" panose="030F0702030302020204" pitchFamily="66" charset="0"/>
              </a:rPr>
              <a:t>Полученное изображение, в отличие от картины, объективно отражает реальность</a:t>
            </a:r>
          </a:p>
          <a:p>
            <a:r>
              <a:rPr lang="ru-RU" b="1" dirty="0">
                <a:latin typeface="Comic Sans MS" panose="030F0702030302020204" pitchFamily="66" charset="0"/>
              </a:rPr>
              <a:t>Изображение нельзя закрепить</a:t>
            </a:r>
          </a:p>
        </p:txBody>
      </p:sp>
    </p:spTree>
    <p:extLst>
      <p:ext uri="{BB962C8B-B14F-4D97-AF65-F5344CB8AC3E}">
        <p14:creationId xmlns:p14="http://schemas.microsoft.com/office/powerpoint/2010/main" val="2220651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85799" y="191368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err="1">
                <a:ln>
                  <a:solidFill>
                    <a:schemeClr val="tx1"/>
                  </a:solidFill>
                </a:ln>
                <a:solidFill>
                  <a:srgbClr val="DE0000"/>
                </a:solidFill>
                <a:latin typeface="Century Gothic" panose="020B0502020202020204" pitchFamily="34" charset="0"/>
              </a:rPr>
              <a:t>Гелиография</a:t>
            </a: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DE0000"/>
                </a:solidFill>
                <a:latin typeface="Century Gothic" panose="020B0502020202020204" pitchFamily="34" charset="0"/>
              </a:rPr>
              <a:t> </a:t>
            </a:r>
            <a:r>
              <a:rPr lang="ru-RU" b="1" dirty="0" err="1">
                <a:ln>
                  <a:solidFill>
                    <a:schemeClr val="tx1"/>
                  </a:solidFill>
                </a:ln>
                <a:solidFill>
                  <a:srgbClr val="DE0000"/>
                </a:solidFill>
                <a:latin typeface="Century Gothic" panose="020B0502020202020204" pitchFamily="34" charset="0"/>
              </a:rPr>
              <a:t>Ньепса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DE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547664" y="926381"/>
            <a:ext cx="6400800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i="1" dirty="0">
                <a:solidFill>
                  <a:srgbClr val="002060"/>
                </a:solidFill>
                <a:latin typeface="Comic Sans MS" panose="030F0702030302020204" pitchFamily="66" charset="0"/>
              </a:rPr>
              <a:t>Нарисованное светом</a:t>
            </a:r>
          </a:p>
        </p:txBody>
      </p:sp>
      <p:pic>
        <p:nvPicPr>
          <p:cNvPr id="18434" name="Picture 2" descr="Картинки по запросу ньепс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61393"/>
            <a:ext cx="3586656" cy="35866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74780" y="1661393"/>
            <a:ext cx="49685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latin typeface="Comic Sans MS" panose="030F0702030302020204" pitchFamily="66" charset="0"/>
              </a:rPr>
              <a:t>НЬЕПС Жозеф </a:t>
            </a:r>
            <a:r>
              <a:rPr lang="ru-RU" sz="2800" b="1" u="sng" dirty="0" err="1">
                <a:latin typeface="Comic Sans MS" panose="030F0702030302020204" pitchFamily="66" charset="0"/>
              </a:rPr>
              <a:t>Нисефор</a:t>
            </a:r>
            <a:r>
              <a:rPr lang="ru-RU" sz="2800" b="1" u="sng" dirty="0">
                <a:latin typeface="Comic Sans MS" panose="030F0702030302020204" pitchFamily="66" charset="0"/>
              </a:rPr>
              <a:t> </a:t>
            </a:r>
            <a:r>
              <a:rPr lang="ru-RU" sz="2800" dirty="0">
                <a:latin typeface="Comic Sans MS" panose="030F0702030302020204" pitchFamily="66" charset="0"/>
              </a:rPr>
              <a:t>(1765 – 1833), французский изобретатель, один из создателей фотографии. Впервые (1820-е гг.) нашел способ закрепления изображения, получаемого в камере-обскуре, используя в качестве светочувствительного вещества асфальтовый лак</a:t>
            </a:r>
          </a:p>
        </p:txBody>
      </p:sp>
    </p:spTree>
    <p:extLst>
      <p:ext uri="{BB962C8B-B14F-4D97-AF65-F5344CB8AC3E}">
        <p14:creationId xmlns:p14="http://schemas.microsoft.com/office/powerpoint/2010/main" val="3875500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02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дзаголовок 2"/>
          <p:cNvSpPr txBox="1">
            <a:spLocks/>
          </p:cNvSpPr>
          <p:nvPr/>
        </p:nvSpPr>
        <p:spPr>
          <a:xfrm>
            <a:off x="1547664" y="166423"/>
            <a:ext cx="6400800" cy="77442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rgbClr val="008000"/>
                </a:solidFill>
                <a:latin typeface="Comic Sans MS" panose="030F0702030302020204" pitchFamily="66" charset="0"/>
              </a:rPr>
              <a:t>Как заставить свет рисовать?</a:t>
            </a:r>
          </a:p>
        </p:txBody>
      </p:sp>
      <p:pic>
        <p:nvPicPr>
          <p:cNvPr id="20482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5815" y="867028"/>
            <a:ext cx="1656184" cy="1378570"/>
          </a:xfrm>
          <a:prstGeom prst="plaqu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Картинки по запросу битум 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941" y="793544"/>
            <a:ext cx="1953986" cy="182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Похожее изображени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0" name="Picture 10" descr="Похожее изображени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1063430"/>
            <a:ext cx="1034065" cy="138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2" name="Picture 12" descr="Похожее изображени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1805" y="1093817"/>
            <a:ext cx="1346379" cy="118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Двойные круглые скобки 5"/>
          <p:cNvSpPr/>
          <p:nvPr/>
        </p:nvSpPr>
        <p:spPr>
          <a:xfrm>
            <a:off x="187829" y="681375"/>
            <a:ext cx="4675485" cy="2075650"/>
          </a:xfrm>
          <a:prstGeom prst="bracketPair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94" name="Picture 14" descr="Картинки по запросу время 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2280" y="783947"/>
            <a:ext cx="419840" cy="419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2346943" y="1393426"/>
            <a:ext cx="377728" cy="325774"/>
            <a:chOff x="3629201" y="4005064"/>
            <a:chExt cx="733469" cy="720080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3995936" y="4005064"/>
              <a:ext cx="0" cy="72008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3629201" y="4365104"/>
              <a:ext cx="733469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6586544" y="1523258"/>
            <a:ext cx="377728" cy="325774"/>
            <a:chOff x="3629201" y="4005064"/>
            <a:chExt cx="733469" cy="720080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>
              <a:off x="3995936" y="4005064"/>
              <a:ext cx="0" cy="72008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3629201" y="4365104"/>
              <a:ext cx="733469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Группа 22"/>
          <p:cNvGrpSpPr/>
          <p:nvPr/>
        </p:nvGrpSpPr>
        <p:grpSpPr>
          <a:xfrm>
            <a:off x="238941" y="4005064"/>
            <a:ext cx="470353" cy="144016"/>
            <a:chOff x="238941" y="4005064"/>
            <a:chExt cx="470353" cy="144016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238941" y="4149080"/>
              <a:ext cx="468052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41242" y="4005064"/>
              <a:ext cx="468052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496" name="Picture 16" descr="Картинки по запросу гелиография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018" y="2946477"/>
            <a:ext cx="3416464" cy="2354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377253" y="2794493"/>
            <a:ext cx="479630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omic Sans MS" panose="030F0702030302020204" pitchFamily="66" charset="0"/>
              </a:rPr>
              <a:t>Битум наносился на пластину из стекла или меди и помещался в камеру-обскуру на несколько часов. Затем пластина обрабатывалась кислотой. Гравер четко гравировал линии, покрывал пластину чернилами и отпечатывал необходимое количество экземпляров. </a:t>
            </a:r>
          </a:p>
        </p:txBody>
      </p:sp>
    </p:spTree>
    <p:extLst>
      <p:ext uri="{BB962C8B-B14F-4D97-AF65-F5344CB8AC3E}">
        <p14:creationId xmlns:p14="http://schemas.microsoft.com/office/powerpoint/2010/main" val="1643061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02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3648" y="883588"/>
            <a:ext cx="683509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68212" y="260648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8000"/>
                </a:solidFill>
                <a:latin typeface="Comic Sans MS" panose="030F0702030302020204" pitchFamily="66" charset="0"/>
              </a:rPr>
              <a:t>Сохранилась </a:t>
            </a:r>
            <a:r>
              <a:rPr lang="ru-RU" sz="2800" dirty="0" err="1">
                <a:solidFill>
                  <a:srgbClr val="008000"/>
                </a:solidFill>
                <a:latin typeface="Comic Sans MS" panose="030F0702030302020204" pitchFamily="66" charset="0"/>
              </a:rPr>
              <a:t>гелиография</a:t>
            </a:r>
            <a:r>
              <a:rPr lang="ru-RU" sz="2800" dirty="0">
                <a:solidFill>
                  <a:srgbClr val="008000"/>
                </a:solidFill>
                <a:latin typeface="Comic Sans MS" panose="030F0702030302020204" pitchFamily="66" charset="0"/>
              </a:rPr>
              <a:t> 1826 года</a:t>
            </a:r>
          </a:p>
          <a:p>
            <a:endParaRPr lang="ru-RU" sz="2800" dirty="0">
              <a:solidFill>
                <a:srgbClr val="008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5661248"/>
            <a:ext cx="49215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Comic Sans MS" panose="030F0702030302020204" pitchFamily="66" charset="0"/>
              </a:rPr>
              <a:t>«Вид из окна». </a:t>
            </a:r>
            <a:r>
              <a:rPr lang="ru-RU" sz="2800" dirty="0" err="1">
                <a:solidFill>
                  <a:srgbClr val="C00000"/>
                </a:solidFill>
                <a:latin typeface="Comic Sans MS" panose="030F0702030302020204" pitchFamily="66" charset="0"/>
              </a:rPr>
              <a:t>Ньепс</a:t>
            </a:r>
            <a:r>
              <a:rPr lang="ru-RU" sz="2800" dirty="0">
                <a:solidFill>
                  <a:srgbClr val="C00000"/>
                </a:solidFill>
                <a:latin typeface="Comic Sans MS" panose="030F0702030302020204" pitchFamily="66" charset="0"/>
              </a:rPr>
              <a:t>. 1826</a:t>
            </a:r>
          </a:p>
        </p:txBody>
      </p:sp>
    </p:spTree>
    <p:extLst>
      <p:ext uri="{BB962C8B-B14F-4D97-AF65-F5344CB8AC3E}">
        <p14:creationId xmlns:p14="http://schemas.microsoft.com/office/powerpoint/2010/main" val="1060165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140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97730" y="3717032"/>
            <a:ext cx="4151888" cy="3214886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547664" y="539167"/>
            <a:ext cx="6400800" cy="77442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rgbClr val="008000"/>
                </a:solidFill>
                <a:latin typeface="Comic Sans MS" panose="030F0702030302020204" pitchFamily="66" charset="0"/>
              </a:rPr>
              <a:t>Особенности </a:t>
            </a:r>
            <a:r>
              <a:rPr lang="ru-RU" b="1" dirty="0" err="1">
                <a:solidFill>
                  <a:srgbClr val="008000"/>
                </a:solidFill>
                <a:latin typeface="Comic Sans MS" panose="030F0702030302020204" pitchFamily="66" charset="0"/>
              </a:rPr>
              <a:t>гелиографии</a:t>
            </a:r>
            <a:endParaRPr lang="ru-RU" b="1" dirty="0">
              <a:solidFill>
                <a:srgbClr val="008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554550" y="1289618"/>
            <a:ext cx="6400800" cy="77442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latin typeface="Comic Sans MS" panose="030F0702030302020204" pitchFamily="66" charset="0"/>
              </a:rPr>
              <a:t>Плохая чёткость</a:t>
            </a:r>
          </a:p>
          <a:p>
            <a:r>
              <a:rPr lang="ru-RU" b="1" dirty="0">
                <a:latin typeface="Comic Sans MS" panose="030F0702030302020204" pitchFamily="66" charset="0"/>
              </a:rPr>
              <a:t>Длительная экспозиция (8 часов)</a:t>
            </a:r>
          </a:p>
          <a:p>
            <a:r>
              <a:rPr lang="ru-RU" b="1" dirty="0">
                <a:latin typeface="Comic Sans MS" panose="030F0702030302020204" pitchFamily="66" charset="0"/>
              </a:rPr>
              <a:t>Изобретённая диафрагма исправляла дефекты изображения, полученные при открытой линзе камеры-обскуры</a:t>
            </a:r>
          </a:p>
        </p:txBody>
      </p:sp>
    </p:spTree>
    <p:extLst>
      <p:ext uri="{BB962C8B-B14F-4D97-AF65-F5344CB8AC3E}">
        <p14:creationId xmlns:p14="http://schemas.microsoft.com/office/powerpoint/2010/main" val="2307069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799" y="191368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DE0000"/>
                </a:solidFill>
                <a:latin typeface="Century Gothic" panose="020B0502020202020204" pitchFamily="34" charset="0"/>
              </a:rPr>
              <a:t>Дагерротипия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547663" y="926381"/>
            <a:ext cx="7200801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i="1" dirty="0">
                <a:solidFill>
                  <a:srgbClr val="002060"/>
                </a:solidFill>
                <a:latin typeface="Comic Sans MS" panose="030F0702030302020204" pitchFamily="66" charset="0"/>
              </a:rPr>
              <a:t>Первый практически пригодный способ фотографии</a:t>
            </a:r>
          </a:p>
        </p:txBody>
      </p:sp>
      <p:pic>
        <p:nvPicPr>
          <p:cNvPr id="1028" name="Picture 4" descr="Картинки по запросу дагер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4918348" cy="35769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36096" y="2132856"/>
            <a:ext cx="34563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latin typeface="Comic Sans MS" panose="030F0702030302020204" pitchFamily="66" charset="0"/>
              </a:rPr>
              <a:t>ДАГЕР Луи Жак Манде</a:t>
            </a:r>
            <a:r>
              <a:rPr lang="ru-RU" sz="2400" dirty="0">
                <a:latin typeface="Comic Sans MS" panose="030F0702030302020204" pitchFamily="66" charset="0"/>
              </a:rPr>
              <a:t> (1787 —1851), французский художник и изобретатель, один из создателей фотографии. Разработал первый практически пригодный способ фотографии — дагеротипию (1839).</a:t>
            </a:r>
          </a:p>
        </p:txBody>
      </p:sp>
    </p:spTree>
    <p:extLst>
      <p:ext uri="{BB962C8B-B14F-4D97-AF65-F5344CB8AC3E}">
        <p14:creationId xmlns:p14="http://schemas.microsoft.com/office/powerpoint/2010/main" val="34341599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</TotalTime>
  <Words>444</Words>
  <Application>Microsoft Office PowerPoint</Application>
  <PresentationFormat>Экран (4:3)</PresentationFormat>
  <Paragraphs>57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Century Gothic</vt:lpstr>
      <vt:lpstr>Comic Sans MS</vt:lpstr>
      <vt:lpstr>Тема Office</vt:lpstr>
      <vt:lpstr>Фотография – взгляд, сохранённый навсегда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RePack by Diakov</cp:lastModifiedBy>
  <cp:revision>42</cp:revision>
  <dcterms:created xsi:type="dcterms:W3CDTF">2017-11-09T13:22:08Z</dcterms:created>
  <dcterms:modified xsi:type="dcterms:W3CDTF">2020-05-26T14:12:01Z</dcterms:modified>
</cp:coreProperties>
</file>