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77" r:id="rId4"/>
    <p:sldId id="257" r:id="rId5"/>
    <p:sldId id="260" r:id="rId6"/>
    <p:sldId id="261" r:id="rId7"/>
    <p:sldId id="275" r:id="rId8"/>
    <p:sldId id="264" r:id="rId9"/>
    <p:sldId id="265" r:id="rId10"/>
    <p:sldId id="266" r:id="rId11"/>
    <p:sldId id="262" r:id="rId12"/>
    <p:sldId id="267" r:id="rId13"/>
    <p:sldId id="276" r:id="rId14"/>
    <p:sldId id="271" r:id="rId15"/>
    <p:sldId id="270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histrf.ru/ru/lenta-vremeni/event/view/kniazhieniie-ol-ghi" TargetMode="External"/><Relationship Id="rId3" Type="http://schemas.openxmlformats.org/officeDocument/2006/relationships/hyperlink" Target="http://rushist.com/index.php/platonov-lectures/2163-knyazya-ryurik-oleg-igor-olga" TargetMode="External"/><Relationship Id="rId7" Type="http://schemas.openxmlformats.org/officeDocument/2006/relationships/hyperlink" Target="http://www.hram-feodosy.kiev.ua/img_main/96_1.jpg" TargetMode="External"/><Relationship Id="rId2" Type="http://schemas.openxmlformats.org/officeDocument/2006/relationships/hyperlink" Target="http://hram-troicy.prihod.ru/zhitie_svjatykh_razdel/view/id/113384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chool.xvatit.com/images/8/82/IstUkr7-povni-7-chto10v.jpg" TargetMode="External"/><Relationship Id="rId5" Type="http://schemas.openxmlformats.org/officeDocument/2006/relationships/hyperlink" Target="http://stat18.privet.ru/lr/0b1d4c2300a01f390032c728b936b518" TargetMode="External"/><Relationship Id="rId4" Type="http://schemas.openxmlformats.org/officeDocument/2006/relationships/hyperlink" Target="http://www.olga-pskov.ru/olga1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Княгиня Ольга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подготовили воспитатели ГБУЗ «МНПЦ борьбы с туберкулезом ДЗМ»:</a:t>
            </a:r>
          </a:p>
          <a:p>
            <a:r>
              <a:rPr lang="ru-RU" dirty="0" smtClean="0"/>
              <a:t>Куляшова Лилия Владимировна;</a:t>
            </a:r>
          </a:p>
          <a:p>
            <a:r>
              <a:rPr lang="ru-RU" dirty="0" smtClean="0"/>
              <a:t>Попова Светлана Александровна;</a:t>
            </a:r>
          </a:p>
          <a:p>
            <a:r>
              <a:rPr lang="ru-RU" dirty="0" smtClean="0"/>
              <a:t>Пшеничнова Марина Павловна.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197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Затем княгиня Ольга отправила своих послов в </a:t>
            </a:r>
            <a:r>
              <a:rPr lang="ru-RU" dirty="0" err="1" smtClean="0"/>
              <a:t>древлянскую</a:t>
            </a:r>
            <a:r>
              <a:rPr lang="ru-RU" dirty="0" smtClean="0"/>
              <a:t> землю с требованием прислать за ней лучших мужей, чтобы прийти к ним с великой честью. Новым послам была затоплена баня, куда их заперли, а потом сожгли.</a:t>
            </a:r>
            <a:endParaRPr lang="ru-RU" dirty="0"/>
          </a:p>
        </p:txBody>
      </p:sp>
      <p:pic>
        <p:nvPicPr>
          <p:cNvPr id="22530" name="Picture 2" descr="Легенда о княгине Ольге (198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157" y="1844824"/>
            <a:ext cx="4320480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638132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Кадр из кинофильма «Легенда о княгине Ольге», режиссёр Ю.Ильенко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И вновь Ольга отправила послов и потребовала приготовить мед, чтобы справить тризну на могиле мужа. Княгиня прибыла с небольшой дружиной. Во время тризны древляне опьянели, и Ольгина дружина перерубила их мечами.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    Потом Ольга  собрала войско и на следующий год пошла на </a:t>
            </a:r>
            <a:r>
              <a:rPr lang="ru-RU" dirty="0" err="1" smtClean="0"/>
              <a:t>древлянскую</a:t>
            </a:r>
            <a:r>
              <a:rPr lang="ru-RU" dirty="0" smtClean="0"/>
              <a:t> землю. Древляне были разбиты, но их главный город Коростень не был взят.</a:t>
            </a:r>
          </a:p>
          <a:p>
            <a:pPr fontAlgn="base"/>
            <a:r>
              <a:rPr lang="ru-RU" dirty="0" smtClean="0"/>
              <a:t>Тогда Ольга потребовала с них дань в размере трех голубей и трех воробьев с каждого двора. Осажденные жители города обрадовались столь малой платой и исполнили ее желание. Ольга приказала воинам привязать к ногам птиц куски трута (трут – легковоспламеняющийся материал, такой как трава, опилки, кора, бумага) и выпустить их на волю. Птицы полетели к своим гнездам, и вскоре Коростень охватил пожар</a:t>
            </a:r>
            <a:endParaRPr lang="ru-RU" dirty="0"/>
          </a:p>
        </p:txBody>
      </p:sp>
      <p:pic>
        <p:nvPicPr>
          <p:cNvPr id="3074" name="Picture 2" descr="http://school.xvatit.com/images/8/82/IstUkr7-povni-7-chto10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1490" y="1556792"/>
            <a:ext cx="4276725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92080" y="2276873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   В 957 г. она предприняла поездку в Царьград, чтобы принять крещение .</a:t>
            </a:r>
          </a:p>
          <a:p>
            <a:endParaRPr lang="ru-RU" dirty="0"/>
          </a:p>
        </p:txBody>
      </p:sp>
      <p:pic>
        <p:nvPicPr>
          <p:cNvPr id="23554" name="Picture 2" descr="Крещение Оль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4762500" cy="58688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436096" y="3573016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При крещении киевская княгиня получила имя Елена.</a:t>
            </a:r>
          </a:p>
          <a:p>
            <a:endParaRPr lang="ru-RU" dirty="0" smtClean="0"/>
          </a:p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437112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Крещение княгини Ольги не привело к установлению христианства на Руси, но она оказала большое влияние на внука Владимира, который продолжил ее дело.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sz="2800" dirty="0" smtClean="0"/>
              <a:t>При </a:t>
            </a:r>
            <a:r>
              <a:rPr lang="ru-RU" sz="2800" dirty="0"/>
              <a:t>княгине Ольге в Киеве стали строиться первые каменные сооружения, появились новые города, окруженные прочными каменными стенами.</a:t>
            </a:r>
          </a:p>
          <a:p>
            <a:pPr marL="0" indent="0" fontAlgn="base">
              <a:buNone/>
            </a:pPr>
            <a:r>
              <a:rPr lang="ru-RU" sz="2800" dirty="0"/>
              <a:t>Внешняя политика княгини</a:t>
            </a:r>
          </a:p>
          <a:p>
            <a:pPr marL="0" indent="0" fontAlgn="base">
              <a:buNone/>
            </a:pPr>
            <a:r>
              <a:rPr lang="ru-RU" sz="2800" dirty="0"/>
              <a:t> Ольги осуществлялась не военными методами, а при помощи дипломатии. Она укрепила международные </a:t>
            </a:r>
          </a:p>
          <a:p>
            <a:pPr marL="0" indent="0" fontAlgn="base">
              <a:buNone/>
            </a:pPr>
            <a:r>
              <a:rPr lang="ru-RU" sz="2800" dirty="0"/>
              <a:t>связи с Германией и Византией</a:t>
            </a:r>
          </a:p>
          <a:p>
            <a:endParaRPr lang="ru-RU" dirty="0"/>
          </a:p>
        </p:txBody>
      </p:sp>
      <p:pic>
        <p:nvPicPr>
          <p:cNvPr id="6" name="Picture 2" descr="Святая равноапостольная великая княгиня Ольг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3109119"/>
            <a:ext cx="2743200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8112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247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24 июля - память Святой равноапостольной великой княгини Российской Ольги</a:t>
            </a:r>
            <a:endParaRPr lang="ru-RU" sz="2400" b="1" dirty="0"/>
          </a:p>
        </p:txBody>
      </p:sp>
      <p:pic>
        <p:nvPicPr>
          <p:cNvPr id="4" name="Picture 4" descr="Святая равноапостольная великая княгиня Оль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0" y="980728"/>
            <a:ext cx="4212468" cy="56166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78092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   Святая равноапостольная Ольга стала духовной матерью русского народа, через нее началось его просвещение светом Христовой веры.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Внешняя и внутренняя политика Оль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480720" cy="6231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2">
                <a:tint val="80000"/>
                <a:satMod val="400000"/>
                <a:alpha val="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40760" cy="3577952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 Слайд1, 3,6,10: </a:t>
            </a:r>
            <a:r>
              <a:rPr lang="en-US" sz="1400" dirty="0" smtClean="0">
                <a:solidFill>
                  <a:schemeClr val="bg1"/>
                </a:solidFill>
                <a:hlinkClick r:id="rId2"/>
              </a:rPr>
              <a:t>http://hram-troicy.prihod.ru/zhitie_svjatykh_razdel/view/id/1133842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Слайд4: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hlinkClick r:id="rId3"/>
              </a:rPr>
              <a:t>http://rushist.com/index.php/platonov-lectures/2163-knyazya-ryurik-oleg-igor-olga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 5:</a:t>
            </a:r>
            <a:r>
              <a:rPr lang="en-US" sz="1400" dirty="0" smtClean="0">
                <a:solidFill>
                  <a:schemeClr val="bg1"/>
                </a:solidFill>
              </a:rPr>
              <a:t> http://www.kino-teatr.ru/kino/movie/sov/8442/annot/ </a:t>
            </a:r>
            <a:r>
              <a:rPr lang="en-US" sz="1400" dirty="0" smtClean="0">
                <a:solidFill>
                  <a:schemeClr val="bg1"/>
                </a:solidFill>
                <a:hlinkClick r:id="rId4"/>
              </a:rPr>
              <a:t>http://www.olga-pskov.ru/olga1.php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 7: </a:t>
            </a:r>
            <a:r>
              <a:rPr lang="en-US" sz="1400" dirty="0" smtClean="0">
                <a:solidFill>
                  <a:schemeClr val="bg1"/>
                </a:solidFill>
                <a:hlinkClick r:id="rId5"/>
              </a:rPr>
              <a:t>http://stat18.privet.ru/lr/0b1d4c2300a01f390032c728b936b518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 9: </a:t>
            </a:r>
            <a:r>
              <a:rPr lang="en-US" sz="1400" dirty="0" smtClean="0">
                <a:solidFill>
                  <a:schemeClr val="bg1"/>
                </a:solidFill>
                <a:hlinkClick r:id="rId6"/>
              </a:rPr>
              <a:t>http://school.xvatit.com/images/8/82/IstUkr7-povni-7-chto10v.jpg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 11, 12: </a:t>
            </a:r>
            <a:r>
              <a:rPr lang="en-US" sz="1400" dirty="0" smtClean="0">
                <a:solidFill>
                  <a:schemeClr val="bg1"/>
                </a:solidFill>
                <a:hlinkClick r:id="rId7"/>
              </a:rPr>
              <a:t>http://www.hram-feodosy.kiev.ua/img_main/96_1.jpg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ru-RU" sz="1400" dirty="0" smtClean="0">
                <a:solidFill>
                  <a:schemeClr val="bg1"/>
                </a:solidFill>
              </a:rPr>
              <a:t>Слайд13:</a:t>
            </a:r>
            <a:r>
              <a:rPr lang="en-US" sz="1400" dirty="0" smtClean="0">
                <a:solidFill>
                  <a:schemeClr val="bg1"/>
                </a:solidFill>
              </a:rPr>
              <a:t> http://fb.ru/misc/i/gallery/21144/545500.jpg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en-US" sz="1400" dirty="0" smtClean="0">
                <a:solidFill>
                  <a:schemeClr val="bg1"/>
                </a:solidFill>
                <a:hlinkClick r:id="rId8"/>
              </a:rPr>
              <a:t>http://histrf.ru/ru/lenta-vremeni/event/view/kniazhieniie-ol-ghi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l"/>
            <a:r>
              <a:rPr lang="en-US" sz="1400" dirty="0" smtClean="0">
                <a:solidFill>
                  <a:schemeClr val="bg1"/>
                </a:solidFill>
              </a:rPr>
              <a:t>http://www.hram-feodosy.kiev.ua/news/96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620688"/>
            <a:ext cx="320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Использованные источники: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Княгиня Ольга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dirty="0"/>
              <a:t>Цель: познакомить детей с историей России.</a:t>
            </a:r>
          </a:p>
          <a:p>
            <a:pPr marL="0" indent="0">
              <a:buNone/>
            </a:pPr>
            <a:r>
              <a:rPr lang="ru-RU" sz="2800" dirty="0"/>
              <a:t>Задачи: </a:t>
            </a:r>
          </a:p>
          <a:p>
            <a:r>
              <a:rPr lang="ru-RU" sz="2800" dirty="0"/>
              <a:t>образовательная: формировать представления о деятельности русской княгини Ольги, целях и результатах ее деятельности в процессе складывания и развития Древнерусского государства;</a:t>
            </a:r>
          </a:p>
          <a:p>
            <a:r>
              <a:rPr lang="ru-RU" sz="2800" dirty="0"/>
              <a:t>- развивающая: систематизировать и обобщить на основе изучения различных источников знания о Вещем Олеге, Игоре Старом, Ольге и Святославе; развивать широкий спектр аналитических умений, критического сопоставления источников, коллективного обсуждения результатов самостоятельной предварительной работы, личностных оценок и суждений; </a:t>
            </a:r>
          </a:p>
          <a:p>
            <a:r>
              <a:rPr lang="ru-RU" sz="2800" dirty="0"/>
              <a:t>воспитательная: подвести учащихся к осмыслению нравственных понятий «честь», «добро», «вера», «раскаянье»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92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ru-RU" dirty="0" smtClean="0"/>
              <a:t>Святая равноапостольная великая княгиня Ольга, в крещении Елена (ок.890-969)</a:t>
            </a:r>
            <a:endParaRPr lang="ru-RU" dirty="0"/>
          </a:p>
        </p:txBody>
      </p:sp>
      <p:pic>
        <p:nvPicPr>
          <p:cNvPr id="8" name="Picture 2" descr="http://hram-troicy.prihod.ru/users/67/1167/editor_files/image/image_4d5cd266787d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805" y="1920875"/>
            <a:ext cx="3413389" cy="4433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6998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692696"/>
            <a:ext cx="864096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400" dirty="0" smtClean="0"/>
              <a:t>Точное место рождения и происхождение Ольги не известно. </a:t>
            </a:r>
          </a:p>
          <a:p>
            <a:r>
              <a:rPr lang="ru-RU" sz="2400" dirty="0" smtClean="0"/>
              <a:t>По одним источникам Ольга происходила из славного рода Гостомысла. Родилась в Псковской земле, в селе </a:t>
            </a:r>
            <a:r>
              <a:rPr lang="ru-RU" sz="2400" dirty="0" err="1" smtClean="0"/>
              <a:t>Выбуты</a:t>
            </a:r>
            <a:r>
              <a:rPr lang="ru-RU" sz="2400" dirty="0" smtClean="0"/>
              <a:t>, в 12 км от Пскова выше по реке Великой, в языческой семье из династии князей </a:t>
            </a:r>
            <a:r>
              <a:rPr lang="ru-RU" sz="2400" dirty="0" err="1" smtClean="0"/>
              <a:t>Изборских</a:t>
            </a:r>
            <a:r>
              <a:rPr lang="ru-RU" sz="2400" dirty="0" smtClean="0"/>
              <a:t>. Другие источники говорят о незнатном происхождении Ольги. </a:t>
            </a:r>
          </a:p>
          <a:p>
            <a:r>
              <a:rPr lang="ru-RU" sz="2400" dirty="0" smtClean="0"/>
              <a:t>      Автор «Повести временных лет», говорит, что в 903 г. «Игорь вырос и собирал дань после Олега, и слушались его, и привели к нему жену из Пскова, именем Ольгу».</a:t>
            </a:r>
          </a:p>
          <a:p>
            <a:r>
              <a:rPr lang="ru-RU" sz="2400" dirty="0" smtClean="0"/>
              <a:t>     В рукописном сборнике </a:t>
            </a:r>
            <a:r>
              <a:rPr lang="en-US" sz="2400" dirty="0" smtClean="0"/>
              <a:t>XV </a:t>
            </a:r>
            <a:r>
              <a:rPr lang="ru-RU" sz="2400" dirty="0" smtClean="0"/>
              <a:t>в. имеется  известие, согласно которому Ольга была болгарской княжной из города Плиски и  приведена на Русь Олегом Вещим в качестве невесты для кн. Игоря.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    </a:t>
            </a:r>
            <a:r>
              <a:rPr lang="ru-RU" sz="2000" dirty="0" smtClean="0"/>
              <a:t>По одной из легенд князь  Игорь  познакомился с Ольгой в лесу во время охоты. </a:t>
            </a:r>
          </a:p>
          <a:p>
            <a:r>
              <a:rPr lang="ru-RU" sz="2000" dirty="0" smtClean="0"/>
              <a:t>     Решив переправиться через реку, он попросил проходящую мимо на лодке Ольгу перевезти его, приняв ее за юношу. Девушка оказалась очень красивой, умной и чистой помыслами. Позднее князь Игорь женился на Ольге.</a:t>
            </a:r>
            <a:endParaRPr lang="ru-RU" sz="20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нязь Иго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16832"/>
            <a:ext cx="3348233" cy="4525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sz="2000" dirty="0" smtClean="0"/>
              <a:t>      Князь Игорь и княгиня Ольга были не только счастливой супружеской парой, но и вместе управляли страной, разделив управленческие обязанности.</a:t>
            </a:r>
          </a:p>
          <a:p>
            <a:pPr fontAlgn="base"/>
            <a:r>
              <a:rPr lang="ru-RU" sz="2000" dirty="0" smtClean="0"/>
              <a:t>Игорь предводительствовал на войне и решал межплеменные вопросы, а Ольга занималась внутренней жизнью страны.</a:t>
            </a:r>
          </a:p>
          <a:p>
            <a:pPr fontAlgn="base"/>
            <a:endParaRPr lang="ru-RU" sz="2000" dirty="0" smtClean="0"/>
          </a:p>
          <a:p>
            <a:r>
              <a:rPr lang="ru-RU" sz="2000" dirty="0" smtClean="0"/>
              <a:t>    В 945 г. князь Игорь был убит древлянами за повторный сбор дани.</a:t>
            </a:r>
          </a:p>
          <a:p>
            <a:r>
              <a:rPr lang="ru-RU" sz="2000" dirty="0"/>
              <a:t>Князь Игорь собирает дань с древлян в 945 году. Картина К. Лебедева, 1901-1908</a:t>
            </a:r>
          </a:p>
          <a:p>
            <a:endParaRPr lang="ru-RU" sz="2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8434" name="Picture 2" descr="Князь Игорь собирает дань с древля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579966"/>
            <a:ext cx="4248472" cy="4801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</a:rPr>
              <a:t>Наследнику престола Святославу тогда было только 3 года, поэтому фактическим правителем Киевской Руси в 945 году стала Ольга. Дружина Игоря подчинилась ей, признав Ольгу представителем законного наследника престола. Решительный образ действий княгини в отношении древлян также мог склонить дружинников в её пользу.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97691"/>
            <a:ext cx="4038600" cy="188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4008" y="551723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Кадр из кинофильма «Легенда </a:t>
            </a:r>
            <a:r>
              <a:rPr lang="ru-RU" dirty="0" smtClean="0"/>
              <a:t>о</a:t>
            </a:r>
          </a:p>
          <a:p>
            <a:r>
              <a:rPr lang="ru-RU" dirty="0" smtClean="0"/>
              <a:t> </a:t>
            </a:r>
            <a:r>
              <a:rPr lang="ru-RU" dirty="0"/>
              <a:t>княгине Ольге», режиссёр </a:t>
            </a:r>
            <a:r>
              <a:rPr lang="ru-RU" dirty="0" err="1" smtClean="0"/>
              <a:t>Ю.Ильенко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28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052736"/>
            <a:ext cx="3213993" cy="5073427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  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Древляне </a:t>
            </a:r>
            <a:r>
              <a:rPr lang="ru-RU" sz="2400" dirty="0" smtClean="0"/>
              <a:t>после убийства Игоря прислали к его вдове Ольге сватов звать её замуж за своего князя Мала. Княгиня жестоко отомстила древлянам, проявив хитрость и сильную волю. Месть Ольги древлянам описана обстоятельно и подробно в "Повести временных лет".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hram-troicy.prihod.ru/users/67/1167/editor_files/image/%D0%95%D0%BB%D0%B5%D0%BD%D0%B0%20%D0%94%D0%BE%D0%B2%D0%B5%D0%B4%D0%BE%D0%B2%D0%B0.%20%D0%9A%D0%BD%D1%8F%D0%B3%D0%B8%D0%BD%D1%8F%20%D0%9E%D0%BB%D1%8C%D0%B3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12776"/>
            <a:ext cx="518457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7890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2800" dirty="0" smtClean="0"/>
              <a:t>Древляне отправили к Ольге 20 мужей с предложением выйти замуж за их князя Мала.</a:t>
            </a:r>
          </a:p>
          <a:p>
            <a:pPr>
              <a:buNone/>
            </a:pPr>
            <a:r>
              <a:rPr lang="ru-RU" sz="2800" dirty="0" smtClean="0"/>
              <a:t>            По Ольгиному приказу их встретили и с честью понесли прямо в лодках, а на месте прибытия бросили в заранее приготовленную яму и закопали живьем.</a:t>
            </a:r>
            <a:endParaRPr lang="ru-RU" sz="2800" dirty="0"/>
          </a:p>
        </p:txBody>
      </p:sp>
      <p:pic>
        <p:nvPicPr>
          <p:cNvPr id="1026" name="Picture 2" descr="http://stat18.privet.ru/lr/0b1d4c2300a01f390032c728b936b5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11256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685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Княгиня Ольга</vt:lpstr>
      <vt:lpstr>Княгиня Ольга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Святая равноапостольная великая княгиня Ольга,  в крещении Елена (ок. 890 — 969)</dc:title>
  <dc:creator>Лилия</dc:creator>
  <cp:lastModifiedBy>Мила</cp:lastModifiedBy>
  <cp:revision>25</cp:revision>
  <dcterms:created xsi:type="dcterms:W3CDTF">2015-07-24T15:46:03Z</dcterms:created>
  <dcterms:modified xsi:type="dcterms:W3CDTF">2020-05-26T09:38:38Z</dcterms:modified>
</cp:coreProperties>
</file>