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12"/>
  </p:notesMasterIdLst>
  <p:sldIdLst>
    <p:sldId id="280" r:id="rId2"/>
    <p:sldId id="279" r:id="rId3"/>
    <p:sldId id="256" r:id="rId4"/>
    <p:sldId id="260" r:id="rId5"/>
    <p:sldId id="268" r:id="rId6"/>
    <p:sldId id="278" r:id="rId7"/>
    <p:sldId id="277" r:id="rId8"/>
    <p:sldId id="281" r:id="rId9"/>
    <p:sldId id="266" r:id="rId10"/>
    <p:sldId id="27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F19"/>
    <a:srgbClr val="112D35"/>
    <a:srgbClr val="21291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098D1-EFA9-4B24-B0D4-E046A2BC60A1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807C6C-1BC0-435B-BD15-79A8AC36C9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9932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DA12DD2-6D2E-4A0B-8C25-E0471DBF55E6}" type="datetimeFigureOut">
              <a:rPr lang="ru-RU" smtClean="0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A2C792D-A352-44B6-99AC-D37B6B35BC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D9FC5BD-82A1-46D9-B00E-2A8457866126}" type="datetimeFigureOut">
              <a:rPr lang="ru-RU" smtClean="0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AD3899B-642F-42BD-B4F0-F8F5661023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674557F-7E7F-41D1-8129-544DC5FE6A2B}" type="datetimeFigureOut">
              <a:rPr lang="ru-RU" smtClean="0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4FE118C-9F11-4752-8C95-FB0090B22F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E52432C-50CE-4E64-8002-5B040302CC2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7248948"/>
      </p:ext>
    </p:extLst>
  </p:cSld>
  <p:clrMapOvr>
    <a:masterClrMapping/>
  </p:clrMapOvr>
  <p:transition spd="slow"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298259A-77B7-4688-8E5A-8FDED278E249}" type="datetimeFigureOut">
              <a:rPr lang="ru-RU" smtClean="0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A58A9BD-2576-4604-8096-DD2D4F0AD7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A8FE7B4-E63E-41E2-9529-0231D561DBB2}" type="datetimeFigureOut">
              <a:rPr lang="ru-RU" smtClean="0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071DA44-6F7A-4275-9712-A201883596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F033C13-46F3-43EF-89B4-581BCA04FEAC}" type="datetimeFigureOut">
              <a:rPr lang="ru-RU" smtClean="0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07D35A7-0778-44A4-B9A0-DE57E379B9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2ECFADB-1D12-4023-A71B-7393F5935A4D}" type="datetimeFigureOut">
              <a:rPr lang="ru-RU" smtClean="0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E0E6766-5BEF-4DFC-9259-C1BA5FE760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6BDD5BE-B777-4501-8A95-408D175E6D27}" type="datetimeFigureOut">
              <a:rPr lang="ru-RU" smtClean="0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BE31A36-D216-4604-99BF-F073155053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80FA774-8471-4262-9A87-2A9C54FE5EB5}" type="datetimeFigureOut">
              <a:rPr lang="ru-RU" smtClean="0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4EFAFD0-5CC6-4DE9-A682-EBAE198994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C314A73-39B9-47CC-BBA0-01C3CEDE1182}" type="datetimeFigureOut">
              <a:rPr lang="ru-RU" smtClean="0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39A4A8B-1C07-4C58-BDF1-1625F79CC4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F86FBDD-B72B-4AB9-968D-6213ED92E7D0}" type="datetimeFigureOut">
              <a:rPr lang="ru-RU" smtClean="0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69125B-3E34-42B0-B2D9-ACD4D33ECF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48E67BFD-864A-4D81-8285-78762676440B}" type="datetimeFigureOut">
              <a:rPr lang="ru-RU" smtClean="0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C243918B-2A75-483D-8095-6639E54E70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transition spd="slow">
    <p:pull dir="lu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«Знания, которые не пополняются ежедневно, убывают с каждым днем»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052736"/>
            <a:ext cx="8021639" cy="4248472"/>
          </a:xfrm>
        </p:spPr>
        <p:txBody>
          <a:bodyPr>
            <a:noAutofit/>
          </a:bodyPr>
          <a:lstStyle/>
          <a:p>
            <a:pPr algn="ctr"/>
            <a:r>
              <a:rPr lang="ru-RU" sz="11500" dirty="0">
                <a:solidFill>
                  <a:srgbClr val="323F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Спасибо за работу!</a:t>
            </a:r>
          </a:p>
        </p:txBody>
      </p:sp>
    </p:spTree>
    <p:extLst>
      <p:ext uri="{BB962C8B-B14F-4D97-AF65-F5344CB8AC3E}">
        <p14:creationId xmlns:p14="http://schemas.microsoft.com/office/powerpoint/2010/main" xmlns="" val="3712182504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2214554"/>
            <a:ext cx="5857916" cy="3571900"/>
          </a:xfrm>
        </p:spPr>
        <p:txBody>
          <a:bodyPr/>
          <a:lstStyle/>
          <a:p>
            <a:pPr lvl="0" eaLnBrk="1" hangingPunct="1">
              <a:spcBef>
                <a:spcPct val="0"/>
              </a:spcBef>
            </a:pPr>
            <a:endParaRPr lang="ru-RU" sz="4000" u="sng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>
              <a:spcBef>
                <a:spcPct val="0"/>
              </a:spcBef>
            </a:pPr>
            <a:r>
              <a:rPr lang="ru-RU" sz="4000" dirty="0" smtClean="0">
                <a:solidFill>
                  <a:schemeClr val="tx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</a:t>
            </a:r>
            <a:r>
              <a:rPr lang="ru-RU" sz="4000" baseline="300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+10х&gt;0</a:t>
            </a:r>
            <a:endParaRPr lang="ru-RU" sz="40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>
              <a:spcBef>
                <a:spcPct val="0"/>
              </a:spcBef>
            </a:pPr>
            <a:r>
              <a:rPr lang="ru-RU" sz="4000" dirty="0" smtClean="0">
                <a:solidFill>
                  <a:schemeClr val="tx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</a:t>
            </a:r>
            <a:r>
              <a:rPr lang="ru-RU" sz="4000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4000" baseline="300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+7х+20&lt;0.</a:t>
            </a:r>
            <a:endParaRPr lang="ru-RU" sz="40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>
              <a:spcBef>
                <a:spcPct val="0"/>
              </a:spcBef>
            </a:pP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(х-3)(х+7)(х-4)&gt;0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1214422"/>
            <a:ext cx="6711453" cy="64633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prstTxWarp prst="textPlain">
              <a:avLst/>
            </a:prstTxWarp>
            <a:spAutoFit/>
          </a:bodyPr>
          <a:lstStyle/>
          <a:p>
            <a:pPr lvl="0"/>
            <a:r>
              <a:rPr lang="ru-RU" sz="3600" u="sng" dirty="0" smtClean="0">
                <a:solidFill>
                  <a:schemeClr val="accent3">
                    <a:lumMod val="50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Решим  следующие неравенства:</a:t>
            </a:r>
            <a:endParaRPr lang="ru-RU" sz="3600" u="sng" dirty="0" smtClean="0">
              <a:solidFill>
                <a:schemeClr val="accent3">
                  <a:lumMod val="50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7772400" cy="233811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 ИНТЕРВАЛОВ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7115175" cy="864096"/>
          </a:xfrm>
        </p:spPr>
        <p:txBody>
          <a:bodyPr>
            <a:normAutofit fontScale="90000"/>
          </a:bodyPr>
          <a:lstStyle/>
          <a:p>
            <a:r>
              <a:rPr lang="ru-RU" sz="3600" i="1" u="sng" dirty="0" smtClean="0"/>
              <a:t>Алгоритм решения методом  интервала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1142984"/>
            <a:ext cx="7200800" cy="5361981"/>
          </a:xfrm>
        </p:spPr>
        <p:txBody>
          <a:bodyPr/>
          <a:lstStyle/>
          <a:p>
            <a:pPr marL="0" indent="0">
              <a:buNone/>
            </a:pPr>
            <a:r>
              <a:rPr lang="ru-RU" sz="28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решения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lvl="1"/>
            <a:r>
              <a:rPr lang="ru-RU" sz="2000" dirty="0" smtClean="0">
                <a:solidFill>
                  <a:schemeClr val="tx2"/>
                </a:solidFill>
              </a:rPr>
              <a:t>Рассматриваем функцию</a:t>
            </a:r>
          </a:p>
          <a:p>
            <a:pPr lvl="1"/>
            <a:r>
              <a:rPr lang="ru-RU" sz="2000" dirty="0" smtClean="0">
                <a:solidFill>
                  <a:schemeClr val="tx2"/>
                </a:solidFill>
              </a:rPr>
              <a:t>Находим нули функции</a:t>
            </a:r>
          </a:p>
          <a:p>
            <a:pPr lvl="1"/>
            <a:r>
              <a:rPr lang="ru-RU" sz="2000" dirty="0" smtClean="0">
                <a:solidFill>
                  <a:schemeClr val="tx2"/>
                </a:solidFill>
              </a:rPr>
              <a:t>Отмечаем найденные значения на координатной прямой</a:t>
            </a:r>
          </a:p>
          <a:p>
            <a:pPr lvl="1"/>
            <a:r>
              <a:rPr lang="ru-RU" sz="2000" dirty="0" smtClean="0">
                <a:solidFill>
                  <a:schemeClr val="tx2"/>
                </a:solidFill>
              </a:rPr>
              <a:t>Показываем  интервалы.</a:t>
            </a:r>
          </a:p>
          <a:p>
            <a:pPr lvl="1"/>
            <a:r>
              <a:rPr lang="ru-RU" sz="2000" dirty="0" smtClean="0">
                <a:solidFill>
                  <a:schemeClr val="tx2"/>
                </a:solidFill>
              </a:rPr>
              <a:t> Находим  знак функции в крайнем правом промежутке, взяв любое число из этого промежутка и подставив в функцию  определяем  знак в этом промежутке.</a:t>
            </a:r>
          </a:p>
          <a:p>
            <a:pPr lvl="1"/>
            <a:r>
              <a:rPr lang="ru-RU" sz="2000" dirty="0" smtClean="0">
                <a:solidFill>
                  <a:schemeClr val="tx2"/>
                </a:solidFill>
              </a:rPr>
              <a:t>Пользуясь свойством чередования знаков в промежутках, определяем  знаки в остальных промежутках.</a:t>
            </a:r>
          </a:p>
          <a:p>
            <a:pPr lvl="1"/>
            <a:r>
              <a:rPr lang="ru-RU" sz="2000" dirty="0" smtClean="0">
                <a:solidFill>
                  <a:schemeClr val="tx2"/>
                </a:solidFill>
              </a:rPr>
              <a:t>Выбираем  промежуток, соответствующий знаку неравенства</a:t>
            </a:r>
          </a:p>
          <a:p>
            <a:pPr marL="0" indent="0">
              <a:buNone/>
            </a:pPr>
            <a:endParaRPr lang="ru-RU" sz="2400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6998840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620712"/>
            <a:ext cx="8229600" cy="1584151"/>
          </a:xfrm>
        </p:spPr>
        <p:txBody>
          <a:bodyPr>
            <a:normAutofit/>
          </a:bodyPr>
          <a:lstStyle/>
          <a:p>
            <a:pPr marL="838200" indent="-838200">
              <a:buFontTx/>
              <a:buAutoNum type="arabicPeriod"/>
            </a:pP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</a:rPr>
              <a:t>Решите неравенство:</a:t>
            </a:r>
            <a:br>
              <a:rPr lang="ru-RU" sz="4000" b="1" i="1" dirty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i="1" dirty="0">
                <a:latin typeface="Times New Roman" pitchFamily="18" charset="0"/>
              </a:rPr>
              <a:t>(х+</a:t>
            </a:r>
            <a:r>
              <a:rPr lang="ru-RU" dirty="0">
                <a:latin typeface="Times New Roman" pitchFamily="18" charset="0"/>
              </a:rPr>
              <a:t>2</a:t>
            </a:r>
            <a:r>
              <a:rPr lang="ru-RU" i="1" dirty="0">
                <a:latin typeface="Times New Roman" pitchFamily="18" charset="0"/>
              </a:rPr>
              <a:t>)(х-</a:t>
            </a:r>
            <a:r>
              <a:rPr lang="ru-RU" dirty="0">
                <a:latin typeface="Times New Roman" pitchFamily="18" charset="0"/>
              </a:rPr>
              <a:t>3</a:t>
            </a:r>
            <a:r>
              <a:rPr lang="ru-RU" i="1" dirty="0">
                <a:latin typeface="Times New Roman" pitchFamily="18" charset="0"/>
              </a:rPr>
              <a:t>)   0.</a:t>
            </a:r>
          </a:p>
        </p:txBody>
      </p:sp>
      <p:graphicFrame>
        <p:nvGraphicFramePr>
          <p:cNvPr id="5160" name="Object 40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3346132490"/>
              </p:ext>
            </p:extLst>
          </p:nvPr>
        </p:nvGraphicFramePr>
        <p:xfrm>
          <a:off x="457200" y="3132138"/>
          <a:ext cx="4038600" cy="1460500"/>
        </p:xfrm>
        <a:graphic>
          <a:graphicData uri="http://schemas.openxmlformats.org/presentationml/2006/ole">
            <p:oleObj spid="_x0000_s19460" name="Формула" r:id="rId3" imgW="14325600" imgH="5181600" progId="Equation.3">
              <p:embed/>
            </p:oleObj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61417540"/>
              </p:ext>
            </p:extLst>
          </p:nvPr>
        </p:nvGraphicFramePr>
        <p:xfrm>
          <a:off x="5317672" y="1484784"/>
          <a:ext cx="1260475" cy="527050"/>
        </p:xfrm>
        <a:graphic>
          <a:graphicData uri="http://schemas.openxmlformats.org/presentationml/2006/ole">
            <p:oleObj spid="_x0000_s19457" name="Формула" r:id="rId4" imgW="3048000" imgH="3048000" progId="Equation.3">
              <p:embed/>
            </p:oleObj>
          </a:graphicData>
        </a:graphic>
      </p:graphicFrame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794269" y="2406677"/>
            <a:ext cx="23288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</a:rPr>
              <a:t>Решение: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552892" y="314096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635125" y="5326929"/>
            <a:ext cx="20478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</a:rPr>
              <a:t>Ответ: 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3661348" y="5204691"/>
            <a:ext cx="45402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6600" i="1" dirty="0">
              <a:latin typeface="Times New Roman" pitchFamily="18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067175" y="3644900"/>
            <a:ext cx="2222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1100"/>
              <a:t> </a:t>
            </a:r>
            <a:endParaRPr lang="ru-RU"/>
          </a:p>
        </p:txBody>
      </p:sp>
      <p:grpSp>
        <p:nvGrpSpPr>
          <p:cNvPr id="5130" name="Group 10"/>
          <p:cNvGrpSpPr>
            <a:grpSpLocks/>
          </p:cNvGrpSpPr>
          <p:nvPr/>
        </p:nvGrpSpPr>
        <p:grpSpPr bwMode="auto">
          <a:xfrm>
            <a:off x="2228660" y="3505665"/>
            <a:ext cx="6574012" cy="1350962"/>
            <a:chOff x="793" y="2094"/>
            <a:chExt cx="4333" cy="755"/>
          </a:xfrm>
        </p:grpSpPr>
        <p:graphicFrame>
          <p:nvGraphicFramePr>
            <p:cNvPr id="5131" name="Object 11"/>
            <p:cNvGraphicFramePr>
              <a:graphicFrameLocks noChangeAspect="1"/>
            </p:cNvGraphicFramePr>
            <p:nvPr/>
          </p:nvGraphicFramePr>
          <p:xfrm>
            <a:off x="3334" y="2387"/>
            <a:ext cx="136" cy="136"/>
          </p:xfrm>
          <a:graphic>
            <a:graphicData uri="http://schemas.openxmlformats.org/presentationml/2006/ole">
              <p:oleObj spid="_x0000_s19458" name="Equation" r:id="rId5" imgW="2438400" imgH="2438400" progId="Equation.3">
                <p:embed/>
              </p:oleObj>
            </a:graphicData>
          </a:graphic>
        </p:graphicFrame>
        <p:graphicFrame>
          <p:nvGraphicFramePr>
            <p:cNvPr id="5132" name="Object 12"/>
            <p:cNvGraphicFramePr>
              <a:graphicFrameLocks noChangeAspect="1"/>
            </p:cNvGraphicFramePr>
            <p:nvPr/>
          </p:nvGraphicFramePr>
          <p:xfrm>
            <a:off x="1837" y="2387"/>
            <a:ext cx="136" cy="136"/>
          </p:xfrm>
          <a:graphic>
            <a:graphicData uri="http://schemas.openxmlformats.org/presentationml/2006/ole">
              <p:oleObj spid="_x0000_s19459" name="Equation" r:id="rId6" imgW="2438400" imgH="2438400" progId="Equation.3">
                <p:embed/>
              </p:oleObj>
            </a:graphicData>
          </a:graphic>
        </p:graphicFrame>
        <p:grpSp>
          <p:nvGrpSpPr>
            <p:cNvPr id="5133" name="Group 13"/>
            <p:cNvGrpSpPr>
              <a:grpSpLocks noChangeAspect="1"/>
            </p:cNvGrpSpPr>
            <p:nvPr/>
          </p:nvGrpSpPr>
          <p:grpSpPr bwMode="auto">
            <a:xfrm>
              <a:off x="839" y="2296"/>
              <a:ext cx="4287" cy="544"/>
              <a:chOff x="2269" y="2875"/>
              <a:chExt cx="6543" cy="4320"/>
            </a:xfrm>
          </p:grpSpPr>
          <p:sp>
            <p:nvSpPr>
              <p:cNvPr id="5134" name="AutoShape 14"/>
              <p:cNvSpPr>
                <a:spLocks noChangeAspect="1" noChangeArrowheads="1"/>
              </p:cNvSpPr>
              <p:nvPr/>
            </p:nvSpPr>
            <p:spPr bwMode="auto">
              <a:xfrm>
                <a:off x="2269" y="2875"/>
                <a:ext cx="6543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5" name="Line 15"/>
              <p:cNvSpPr>
                <a:spLocks noChangeShapeType="1"/>
              </p:cNvSpPr>
              <p:nvPr/>
            </p:nvSpPr>
            <p:spPr bwMode="auto">
              <a:xfrm flipV="1">
                <a:off x="2353" y="4311"/>
                <a:ext cx="6071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36" name="Rectangle 16"/>
            <p:cNvSpPr>
              <a:spLocks noChangeArrowheads="1"/>
            </p:cNvSpPr>
            <p:nvPr/>
          </p:nvSpPr>
          <p:spPr bwMode="auto">
            <a:xfrm>
              <a:off x="4604" y="2367"/>
              <a:ext cx="304" cy="4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dirty="0"/>
                <a:t> </a:t>
              </a:r>
              <a:r>
                <a:rPr lang="ru-RU" sz="4400" i="1" dirty="0">
                  <a:latin typeface="Times New Roman" pitchFamily="18" charset="0"/>
                </a:rPr>
                <a:t>х</a:t>
              </a:r>
            </a:p>
          </p:txBody>
        </p:sp>
        <p:sp>
          <p:nvSpPr>
            <p:cNvPr id="5137" name="Rectangle 17"/>
            <p:cNvSpPr>
              <a:spLocks noChangeArrowheads="1"/>
            </p:cNvSpPr>
            <p:nvPr/>
          </p:nvSpPr>
          <p:spPr bwMode="auto">
            <a:xfrm>
              <a:off x="1701" y="2457"/>
              <a:ext cx="411" cy="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4000" dirty="0">
                  <a:solidFill>
                    <a:srgbClr val="0000FF"/>
                  </a:solidFill>
                  <a:latin typeface="Times New Roman" pitchFamily="18" charset="0"/>
                </a:rPr>
                <a:t>-2</a:t>
              </a:r>
              <a:r>
                <a:rPr lang="ru-RU" dirty="0"/>
                <a:t> </a:t>
              </a:r>
            </a:p>
          </p:txBody>
        </p:sp>
        <p:sp>
          <p:nvSpPr>
            <p:cNvPr id="5138" name="Rectangle 18"/>
            <p:cNvSpPr>
              <a:spLocks noChangeArrowheads="1"/>
            </p:cNvSpPr>
            <p:nvPr/>
          </p:nvSpPr>
          <p:spPr bwMode="auto">
            <a:xfrm>
              <a:off x="3288" y="2457"/>
              <a:ext cx="394" cy="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ru-RU" sz="4000" dirty="0">
                  <a:solidFill>
                    <a:srgbClr val="0000FF"/>
                  </a:solidFill>
                  <a:latin typeface="Times New Roman" pitchFamily="18" charset="0"/>
                </a:rPr>
                <a:t>3</a:t>
              </a:r>
              <a:r>
                <a:rPr lang="ru-RU" sz="3600" b="1" dirty="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5139" name="AutoShape 19"/>
            <p:cNvSpPr>
              <a:spLocks/>
            </p:cNvSpPr>
            <p:nvPr/>
          </p:nvSpPr>
          <p:spPr bwMode="auto">
            <a:xfrm rot="-16200000">
              <a:off x="2562" y="1570"/>
              <a:ext cx="182" cy="1452"/>
            </a:xfrm>
            <a:prstGeom prst="leftBracket">
              <a:avLst>
                <a:gd name="adj" fmla="val 66484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cxnSp>
          <p:nvCxnSpPr>
            <p:cNvPr id="5140" name="AutoShape 20"/>
            <p:cNvCxnSpPr>
              <a:cxnSpLocks noChangeShapeType="1"/>
            </p:cNvCxnSpPr>
            <p:nvPr/>
          </p:nvCxnSpPr>
          <p:spPr bwMode="auto">
            <a:xfrm flipV="1">
              <a:off x="3379" y="2160"/>
              <a:ext cx="1314" cy="227"/>
            </a:xfrm>
            <a:prstGeom prst="curvedConnector3">
              <a:avLst>
                <a:gd name="adj1" fmla="val 175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41" name="AutoShape 21"/>
            <p:cNvCxnSpPr>
              <a:cxnSpLocks noChangeShapeType="1"/>
            </p:cNvCxnSpPr>
            <p:nvPr/>
          </p:nvCxnSpPr>
          <p:spPr bwMode="auto">
            <a:xfrm rot="10800000">
              <a:off x="793" y="2160"/>
              <a:ext cx="1134" cy="226"/>
            </a:xfrm>
            <a:prstGeom prst="curvedConnector3">
              <a:avLst>
                <a:gd name="adj1" fmla="val 1583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142" name="Rectangle 22"/>
            <p:cNvSpPr>
              <a:spLocks noChangeArrowheads="1"/>
            </p:cNvSpPr>
            <p:nvPr/>
          </p:nvSpPr>
          <p:spPr bwMode="auto">
            <a:xfrm>
              <a:off x="1066" y="2137"/>
              <a:ext cx="315" cy="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3600" i="1" dirty="0">
                  <a:solidFill>
                    <a:srgbClr val="0000FF"/>
                  </a:solidFill>
                </a:rPr>
                <a:t>+</a:t>
              </a:r>
              <a:r>
                <a:rPr lang="ru-RU" dirty="0">
                  <a:solidFill>
                    <a:srgbClr val="0000FF"/>
                  </a:solidFill>
                </a:rPr>
                <a:t> </a:t>
              </a:r>
            </a:p>
          </p:txBody>
        </p:sp>
        <p:sp>
          <p:nvSpPr>
            <p:cNvPr id="5143" name="Rectangle 23"/>
            <p:cNvSpPr>
              <a:spLocks noChangeArrowheads="1"/>
            </p:cNvSpPr>
            <p:nvPr/>
          </p:nvSpPr>
          <p:spPr bwMode="auto">
            <a:xfrm>
              <a:off x="3969" y="2137"/>
              <a:ext cx="315" cy="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sz="3600" i="1" dirty="0">
                  <a:solidFill>
                    <a:srgbClr val="0000FF"/>
                  </a:solidFill>
                </a:rPr>
                <a:t>+</a:t>
              </a:r>
              <a:r>
                <a:rPr lang="ru-RU" dirty="0"/>
                <a:t> </a:t>
              </a:r>
            </a:p>
          </p:txBody>
        </p:sp>
        <p:sp>
          <p:nvSpPr>
            <p:cNvPr id="5144" name="Rectangle 24"/>
            <p:cNvSpPr>
              <a:spLocks noChangeArrowheads="1"/>
            </p:cNvSpPr>
            <p:nvPr/>
          </p:nvSpPr>
          <p:spPr bwMode="auto">
            <a:xfrm>
              <a:off x="2517" y="2094"/>
              <a:ext cx="312" cy="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ru-RU" sz="4000" dirty="0">
                  <a:solidFill>
                    <a:srgbClr val="0000FF"/>
                  </a:solidFill>
                </a:rPr>
                <a:t>- </a:t>
              </a: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4289424" y="188640"/>
            <a:ext cx="15787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Устно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7466438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5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51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1428736"/>
            <a:ext cx="5757853" cy="2643198"/>
          </a:xfrm>
        </p:spPr>
        <p:txBody>
          <a:bodyPr>
            <a:normAutofit/>
          </a:bodyPr>
          <a:lstStyle/>
          <a:p>
            <a:r>
              <a:rPr lang="ru-RU" dirty="0" smtClean="0"/>
              <a:t>Задания :</a:t>
            </a:r>
            <a:br>
              <a:rPr lang="ru-RU" dirty="0" smtClean="0"/>
            </a:br>
            <a:r>
              <a:rPr lang="ru-RU" dirty="0" smtClean="0"/>
              <a:t>№311,312,313(</a:t>
            </a:r>
            <a:r>
              <a:rPr lang="ru-RU" dirty="0" err="1" smtClean="0"/>
              <a:t>а,г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0177" name="Object 1"/>
          <p:cNvGraphicFramePr>
            <a:graphicFrameLocks noChangeAspect="1"/>
          </p:cNvGraphicFramePr>
          <p:nvPr/>
        </p:nvGraphicFramePr>
        <p:xfrm>
          <a:off x="1785918" y="428604"/>
          <a:ext cx="6849970" cy="5072098"/>
        </p:xfrm>
        <a:graphic>
          <a:graphicData uri="http://schemas.openxmlformats.org/presentationml/2006/ole">
            <p:oleObj spid="_x0000_s50177" name="Слайд" r:id="rId3" imgW="4166519" imgH="3125817" progId="PowerPoint.Slide.12">
              <p:embed/>
            </p:oleObj>
          </a:graphicData>
        </a:graphic>
      </p:graphicFrame>
      <p:pic>
        <p:nvPicPr>
          <p:cNvPr id="4" name="Picture 28" descr="12121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7290" y="5568950"/>
            <a:ext cx="1800225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14942" y="5857892"/>
            <a:ext cx="29979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Georgia"/>
              </a:rPr>
              <a:t>Желаю удачи!</a:t>
            </a:r>
            <a:endParaRPr lang="ru-RU" sz="28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Georgia"/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85794"/>
            <a:ext cx="335758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Arial" charset="0"/>
              <a:buNone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1 вариант :</a:t>
            </a:r>
          </a:p>
          <a:p>
            <a:pPr marL="0" indent="0">
              <a:buFont typeface="Arial" charset="0"/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«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7)(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+ 2)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&lt; 0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 (-2;7)</a:t>
            </a:r>
          </a:p>
          <a:p>
            <a:pPr marL="0" indent="0">
              <a:buFont typeface="Arial" charset="0"/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«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+ 3)(3х – 6 )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&gt; 0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Ответ:(-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∞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 -3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 (2;+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∞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Font typeface="Arial" charset="0"/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«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(2-х)(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+ 1)(4х + 8)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 0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reeform 97"/>
          <p:cNvSpPr>
            <a:spLocks/>
          </p:cNvSpPr>
          <p:nvPr/>
        </p:nvSpPr>
        <p:spPr bwMode="auto">
          <a:xfrm>
            <a:off x="2395519" y="1787513"/>
            <a:ext cx="1368425" cy="360363"/>
          </a:xfrm>
          <a:custGeom>
            <a:avLst/>
            <a:gdLst>
              <a:gd name="T0" fmla="*/ 0 w 862"/>
              <a:gd name="T1" fmla="*/ 360363 h 227"/>
              <a:gd name="T2" fmla="*/ 1368425 w 862"/>
              <a:gd name="T3" fmla="*/ 360363 h 227"/>
              <a:gd name="T4" fmla="*/ 1295400 w 862"/>
              <a:gd name="T5" fmla="*/ 215900 h 227"/>
              <a:gd name="T6" fmla="*/ 1260475 w 862"/>
              <a:gd name="T7" fmla="*/ 155575 h 227"/>
              <a:gd name="T8" fmla="*/ 1196975 w 862"/>
              <a:gd name="T9" fmla="*/ 85725 h 227"/>
              <a:gd name="T10" fmla="*/ 1079500 w 862"/>
              <a:gd name="T11" fmla="*/ 0 h 227"/>
              <a:gd name="T12" fmla="*/ 287338 w 862"/>
              <a:gd name="T13" fmla="*/ 0 h 227"/>
              <a:gd name="T14" fmla="*/ 149225 w 862"/>
              <a:gd name="T15" fmla="*/ 92075 h 227"/>
              <a:gd name="T16" fmla="*/ 71438 w 862"/>
              <a:gd name="T17" fmla="*/ 215900 h 227"/>
              <a:gd name="T18" fmla="*/ 0 w 862"/>
              <a:gd name="T19" fmla="*/ 360363 h 22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62" h="227">
                <a:moveTo>
                  <a:pt x="0" y="227"/>
                </a:moveTo>
                <a:lnTo>
                  <a:pt x="862" y="227"/>
                </a:lnTo>
                <a:lnTo>
                  <a:pt x="816" y="136"/>
                </a:lnTo>
                <a:lnTo>
                  <a:pt x="794" y="98"/>
                </a:lnTo>
                <a:lnTo>
                  <a:pt x="754" y="54"/>
                </a:lnTo>
                <a:lnTo>
                  <a:pt x="680" y="0"/>
                </a:lnTo>
                <a:lnTo>
                  <a:pt x="181" y="0"/>
                </a:lnTo>
                <a:lnTo>
                  <a:pt x="94" y="58"/>
                </a:lnTo>
                <a:lnTo>
                  <a:pt x="45" y="136"/>
                </a:lnTo>
                <a:lnTo>
                  <a:pt x="0" y="227"/>
                </a:lnTo>
                <a:close/>
              </a:path>
            </a:pathLst>
          </a:custGeom>
          <a:solidFill>
            <a:srgbClr val="4299A0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" name="Freeform 96"/>
          <p:cNvSpPr>
            <a:spLocks/>
          </p:cNvSpPr>
          <p:nvPr/>
        </p:nvSpPr>
        <p:spPr bwMode="auto">
          <a:xfrm>
            <a:off x="4071934" y="5357826"/>
            <a:ext cx="785817" cy="392113"/>
          </a:xfrm>
          <a:custGeom>
            <a:avLst/>
            <a:gdLst>
              <a:gd name="T0" fmla="*/ 993775 w 626"/>
              <a:gd name="T1" fmla="*/ 387350 h 247"/>
              <a:gd name="T2" fmla="*/ 987425 w 626"/>
              <a:gd name="T3" fmla="*/ 0 h 247"/>
              <a:gd name="T4" fmla="*/ 431800 w 626"/>
              <a:gd name="T5" fmla="*/ 31750 h 247"/>
              <a:gd name="T6" fmla="*/ 144463 w 626"/>
              <a:gd name="T7" fmla="*/ 174625 h 247"/>
              <a:gd name="T8" fmla="*/ 0 w 626"/>
              <a:gd name="T9" fmla="*/ 392113 h 247"/>
              <a:gd name="T10" fmla="*/ 993775 w 626"/>
              <a:gd name="T11" fmla="*/ 387350 h 24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6" h="247">
                <a:moveTo>
                  <a:pt x="626" y="244"/>
                </a:moveTo>
                <a:lnTo>
                  <a:pt x="622" y="0"/>
                </a:lnTo>
                <a:lnTo>
                  <a:pt x="272" y="20"/>
                </a:lnTo>
                <a:lnTo>
                  <a:pt x="91" y="110"/>
                </a:lnTo>
                <a:lnTo>
                  <a:pt x="0" y="247"/>
                </a:lnTo>
                <a:lnTo>
                  <a:pt x="626" y="244"/>
                </a:lnTo>
                <a:close/>
              </a:path>
            </a:pathLst>
          </a:custGeom>
          <a:solidFill>
            <a:srgbClr val="4299A0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Arc 40"/>
          <p:cNvSpPr>
            <a:spLocks/>
          </p:cNvSpPr>
          <p:nvPr/>
        </p:nvSpPr>
        <p:spPr bwMode="auto">
          <a:xfrm rot="11177921" flipV="1">
            <a:off x="3950206" y="3475414"/>
            <a:ext cx="869950" cy="433388"/>
          </a:xfrm>
          <a:custGeom>
            <a:avLst/>
            <a:gdLst>
              <a:gd name="T0" fmla="*/ 0 w 21600"/>
              <a:gd name="T1" fmla="*/ 0 h 21600"/>
              <a:gd name="T2" fmla="*/ 869950 w 21600"/>
              <a:gd name="T3" fmla="*/ 433388 h 21600"/>
              <a:gd name="T4" fmla="*/ 0 w 21600"/>
              <a:gd name="T5" fmla="*/ 433388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Oval 30"/>
          <p:cNvSpPr>
            <a:spLocks noChangeArrowheads="1"/>
          </p:cNvSpPr>
          <p:nvPr/>
        </p:nvSpPr>
        <p:spPr bwMode="auto">
          <a:xfrm>
            <a:off x="4071934" y="5643578"/>
            <a:ext cx="107950" cy="1079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Text Box 49"/>
          <p:cNvSpPr txBox="1">
            <a:spLocks noChangeArrowheads="1"/>
          </p:cNvSpPr>
          <p:nvPr/>
        </p:nvSpPr>
        <p:spPr bwMode="auto">
          <a:xfrm>
            <a:off x="4214810" y="5286388"/>
            <a:ext cx="50323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 dirty="0"/>
              <a:t> – </a:t>
            </a:r>
          </a:p>
        </p:txBody>
      </p:sp>
      <p:sp>
        <p:nvSpPr>
          <p:cNvPr id="23" name="Arc 78"/>
          <p:cNvSpPr>
            <a:spLocks/>
          </p:cNvSpPr>
          <p:nvPr/>
        </p:nvSpPr>
        <p:spPr bwMode="auto">
          <a:xfrm rot="10422079" flipH="1" flipV="1">
            <a:off x="1592580" y="5326473"/>
            <a:ext cx="754063" cy="423863"/>
          </a:xfrm>
          <a:custGeom>
            <a:avLst/>
            <a:gdLst>
              <a:gd name="T0" fmla="*/ 0 w 22587"/>
              <a:gd name="T1" fmla="*/ 451 h 21600"/>
              <a:gd name="T2" fmla="*/ 754063 w 22587"/>
              <a:gd name="T3" fmla="*/ 423863 h 21600"/>
              <a:gd name="T4" fmla="*/ 32951 w 22587"/>
              <a:gd name="T5" fmla="*/ 423863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2587" h="21600" fill="none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</a:path>
              <a:path w="22587" h="21600" stroke="0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  <a:lnTo>
                  <a:pt x="987" y="21600"/>
                </a:lnTo>
                <a:lnTo>
                  <a:pt x="-1" y="22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rc 79"/>
          <p:cNvSpPr>
            <a:spLocks/>
          </p:cNvSpPr>
          <p:nvPr/>
        </p:nvSpPr>
        <p:spPr bwMode="auto">
          <a:xfrm rot="11177921" flipV="1">
            <a:off x="4161118" y="5321062"/>
            <a:ext cx="662442" cy="359941"/>
          </a:xfrm>
          <a:custGeom>
            <a:avLst/>
            <a:gdLst>
              <a:gd name="T0" fmla="*/ 0 w 21600"/>
              <a:gd name="T1" fmla="*/ 0 h 21600"/>
              <a:gd name="T2" fmla="*/ 869950 w 21600"/>
              <a:gd name="T3" fmla="*/ 433387 h 21600"/>
              <a:gd name="T4" fmla="*/ 0 w 21600"/>
              <a:gd name="T5" fmla="*/ 43338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80"/>
          <p:cNvSpPr>
            <a:spLocks/>
          </p:cNvSpPr>
          <p:nvPr/>
        </p:nvSpPr>
        <p:spPr bwMode="auto">
          <a:xfrm rot="5400000">
            <a:off x="2589198" y="5094295"/>
            <a:ext cx="360362" cy="890597"/>
          </a:xfrm>
          <a:prstGeom prst="leftBracket">
            <a:avLst>
              <a:gd name="adj" fmla="val 10409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Oval 81"/>
          <p:cNvSpPr>
            <a:spLocks noChangeArrowheads="1"/>
          </p:cNvSpPr>
          <p:nvPr/>
        </p:nvSpPr>
        <p:spPr bwMode="auto">
          <a:xfrm>
            <a:off x="2290742" y="5646750"/>
            <a:ext cx="107950" cy="107950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Oval 82"/>
          <p:cNvSpPr>
            <a:spLocks noChangeArrowheads="1"/>
          </p:cNvSpPr>
          <p:nvPr/>
        </p:nvSpPr>
        <p:spPr bwMode="auto">
          <a:xfrm>
            <a:off x="3143240" y="5643578"/>
            <a:ext cx="71438" cy="179388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Text Box 84"/>
          <p:cNvSpPr txBox="1">
            <a:spLocks noChangeArrowheads="1"/>
          </p:cNvSpPr>
          <p:nvPr/>
        </p:nvSpPr>
        <p:spPr bwMode="auto">
          <a:xfrm>
            <a:off x="3428992" y="5357826"/>
            <a:ext cx="50323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 dirty="0"/>
              <a:t>+</a:t>
            </a:r>
          </a:p>
        </p:txBody>
      </p:sp>
      <p:sp>
        <p:nvSpPr>
          <p:cNvPr id="30" name="Text Box 85"/>
          <p:cNvSpPr txBox="1">
            <a:spLocks noChangeArrowheads="1"/>
          </p:cNvSpPr>
          <p:nvPr/>
        </p:nvSpPr>
        <p:spPr bwMode="auto">
          <a:xfrm>
            <a:off x="1643042" y="5286388"/>
            <a:ext cx="5032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/>
              <a:t>+</a:t>
            </a:r>
          </a:p>
        </p:txBody>
      </p:sp>
      <p:sp>
        <p:nvSpPr>
          <p:cNvPr id="31" name="Text Box 86"/>
          <p:cNvSpPr txBox="1">
            <a:spLocks noChangeArrowheads="1"/>
          </p:cNvSpPr>
          <p:nvPr/>
        </p:nvSpPr>
        <p:spPr bwMode="auto">
          <a:xfrm>
            <a:off x="2500298" y="5286388"/>
            <a:ext cx="5032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 dirty="0"/>
              <a:t> – </a:t>
            </a:r>
          </a:p>
        </p:txBody>
      </p:sp>
      <p:sp>
        <p:nvSpPr>
          <p:cNvPr id="34" name="Line 26"/>
          <p:cNvSpPr>
            <a:spLocks noChangeShapeType="1"/>
          </p:cNvSpPr>
          <p:nvPr/>
        </p:nvSpPr>
        <p:spPr bwMode="auto">
          <a:xfrm>
            <a:off x="1643042" y="2143116"/>
            <a:ext cx="3071834" cy="4571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" name="Freeform 96"/>
          <p:cNvSpPr>
            <a:spLocks/>
          </p:cNvSpPr>
          <p:nvPr/>
        </p:nvSpPr>
        <p:spPr bwMode="auto">
          <a:xfrm>
            <a:off x="3857620" y="3500438"/>
            <a:ext cx="993775" cy="392113"/>
          </a:xfrm>
          <a:custGeom>
            <a:avLst/>
            <a:gdLst>
              <a:gd name="T0" fmla="*/ 993775 w 626"/>
              <a:gd name="T1" fmla="*/ 387350 h 247"/>
              <a:gd name="T2" fmla="*/ 987425 w 626"/>
              <a:gd name="T3" fmla="*/ 0 h 247"/>
              <a:gd name="T4" fmla="*/ 431800 w 626"/>
              <a:gd name="T5" fmla="*/ 31750 h 247"/>
              <a:gd name="T6" fmla="*/ 144463 w 626"/>
              <a:gd name="T7" fmla="*/ 174625 h 247"/>
              <a:gd name="T8" fmla="*/ 0 w 626"/>
              <a:gd name="T9" fmla="*/ 392113 h 247"/>
              <a:gd name="T10" fmla="*/ 993775 w 626"/>
              <a:gd name="T11" fmla="*/ 387350 h 24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6" h="247">
                <a:moveTo>
                  <a:pt x="626" y="244"/>
                </a:moveTo>
                <a:lnTo>
                  <a:pt x="622" y="0"/>
                </a:lnTo>
                <a:lnTo>
                  <a:pt x="272" y="20"/>
                </a:lnTo>
                <a:lnTo>
                  <a:pt x="91" y="110"/>
                </a:lnTo>
                <a:lnTo>
                  <a:pt x="0" y="247"/>
                </a:lnTo>
                <a:lnTo>
                  <a:pt x="626" y="244"/>
                </a:lnTo>
                <a:close/>
              </a:path>
            </a:pathLst>
          </a:custGeom>
          <a:solidFill>
            <a:srgbClr val="4299A0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" name="Arc 78"/>
          <p:cNvSpPr>
            <a:spLocks/>
          </p:cNvSpPr>
          <p:nvPr/>
        </p:nvSpPr>
        <p:spPr bwMode="auto">
          <a:xfrm rot="10422079" flipH="1" flipV="1">
            <a:off x="1664018" y="1754573"/>
            <a:ext cx="754063" cy="423863"/>
          </a:xfrm>
          <a:custGeom>
            <a:avLst/>
            <a:gdLst>
              <a:gd name="T0" fmla="*/ 0 w 22587"/>
              <a:gd name="T1" fmla="*/ 451 h 21600"/>
              <a:gd name="T2" fmla="*/ 754063 w 22587"/>
              <a:gd name="T3" fmla="*/ 423863 h 21600"/>
              <a:gd name="T4" fmla="*/ 32951 w 22587"/>
              <a:gd name="T5" fmla="*/ 423863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2587" h="21600" fill="none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</a:path>
              <a:path w="22587" h="21600" stroke="0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  <a:lnTo>
                  <a:pt x="987" y="21600"/>
                </a:lnTo>
                <a:lnTo>
                  <a:pt x="-1" y="22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" name="Arc 79"/>
          <p:cNvSpPr>
            <a:spLocks/>
          </p:cNvSpPr>
          <p:nvPr/>
        </p:nvSpPr>
        <p:spPr bwMode="auto">
          <a:xfrm rot="10800000" flipV="1">
            <a:off x="3722668" y="1720838"/>
            <a:ext cx="869950" cy="433387"/>
          </a:xfrm>
          <a:custGeom>
            <a:avLst/>
            <a:gdLst>
              <a:gd name="T0" fmla="*/ 0 w 21600"/>
              <a:gd name="T1" fmla="*/ 0 h 21600"/>
              <a:gd name="T2" fmla="*/ 869950 w 21600"/>
              <a:gd name="T3" fmla="*/ 433387 h 21600"/>
              <a:gd name="T4" fmla="*/ 0 w 21600"/>
              <a:gd name="T5" fmla="*/ 43338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9" name="AutoShape 80"/>
          <p:cNvSpPr>
            <a:spLocks/>
          </p:cNvSpPr>
          <p:nvPr/>
        </p:nvSpPr>
        <p:spPr bwMode="auto">
          <a:xfrm rot="5400000">
            <a:off x="2863831" y="1319200"/>
            <a:ext cx="360362" cy="1296987"/>
          </a:xfrm>
          <a:prstGeom prst="leftBracket">
            <a:avLst>
              <a:gd name="adj" fmla="val 10409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" name="Oval 81"/>
          <p:cNvSpPr>
            <a:spLocks noChangeArrowheads="1"/>
          </p:cNvSpPr>
          <p:nvPr/>
        </p:nvSpPr>
        <p:spPr bwMode="auto">
          <a:xfrm>
            <a:off x="2362180" y="2074850"/>
            <a:ext cx="107950" cy="107950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1" name="Oval 82"/>
          <p:cNvSpPr>
            <a:spLocks noChangeArrowheads="1"/>
          </p:cNvSpPr>
          <p:nvPr/>
        </p:nvSpPr>
        <p:spPr bwMode="auto">
          <a:xfrm>
            <a:off x="3657580" y="2074850"/>
            <a:ext cx="107950" cy="107950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" name="Text Box 84"/>
          <p:cNvSpPr txBox="1">
            <a:spLocks noChangeArrowheads="1"/>
          </p:cNvSpPr>
          <p:nvPr/>
        </p:nvSpPr>
        <p:spPr bwMode="auto">
          <a:xfrm>
            <a:off x="4110031" y="1716075"/>
            <a:ext cx="50323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 dirty="0"/>
              <a:t>+</a:t>
            </a:r>
          </a:p>
        </p:txBody>
      </p:sp>
      <p:sp>
        <p:nvSpPr>
          <p:cNvPr id="43" name="Text Box 85"/>
          <p:cNvSpPr txBox="1">
            <a:spLocks noChangeArrowheads="1"/>
          </p:cNvSpPr>
          <p:nvPr/>
        </p:nvSpPr>
        <p:spPr bwMode="auto">
          <a:xfrm>
            <a:off x="1714480" y="1714488"/>
            <a:ext cx="5032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 dirty="0"/>
              <a:t>+</a:t>
            </a:r>
          </a:p>
        </p:txBody>
      </p:sp>
      <p:sp>
        <p:nvSpPr>
          <p:cNvPr id="44" name="Text Box 86"/>
          <p:cNvSpPr txBox="1">
            <a:spLocks noChangeArrowheads="1"/>
          </p:cNvSpPr>
          <p:nvPr/>
        </p:nvSpPr>
        <p:spPr bwMode="auto">
          <a:xfrm>
            <a:off x="2793980" y="1714488"/>
            <a:ext cx="5032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/>
              <a:t> – </a:t>
            </a:r>
          </a:p>
        </p:txBody>
      </p:sp>
      <p:sp>
        <p:nvSpPr>
          <p:cNvPr id="45" name="Text Box 83"/>
          <p:cNvSpPr txBox="1">
            <a:spLocks noChangeArrowheads="1"/>
          </p:cNvSpPr>
          <p:nvPr/>
        </p:nvSpPr>
        <p:spPr bwMode="auto">
          <a:xfrm>
            <a:off x="2214546" y="2214554"/>
            <a:ext cx="500066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/>
              <a:t>-</a:t>
            </a:r>
            <a:r>
              <a:rPr lang="en-US" b="1" dirty="0" smtClean="0"/>
              <a:t>2</a:t>
            </a:r>
            <a:endParaRPr lang="ru-RU" b="1" dirty="0"/>
          </a:p>
        </p:txBody>
      </p:sp>
      <p:sp>
        <p:nvSpPr>
          <p:cNvPr id="46" name="Text Box 83"/>
          <p:cNvSpPr txBox="1">
            <a:spLocks noChangeArrowheads="1"/>
          </p:cNvSpPr>
          <p:nvPr/>
        </p:nvSpPr>
        <p:spPr bwMode="auto">
          <a:xfrm>
            <a:off x="3571868" y="2285992"/>
            <a:ext cx="500066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dirty="0" smtClean="0"/>
              <a:t>7</a:t>
            </a:r>
            <a:endParaRPr lang="ru-RU" b="1" dirty="0"/>
          </a:p>
        </p:txBody>
      </p:sp>
      <p:grpSp>
        <p:nvGrpSpPr>
          <p:cNvPr id="47" name="Group 25"/>
          <p:cNvGrpSpPr>
            <a:grpSpLocks/>
          </p:cNvGrpSpPr>
          <p:nvPr/>
        </p:nvGrpSpPr>
        <p:grpSpPr bwMode="auto">
          <a:xfrm>
            <a:off x="1643042" y="3857628"/>
            <a:ext cx="3429024" cy="396875"/>
            <a:chOff x="748" y="1955"/>
            <a:chExt cx="2177" cy="250"/>
          </a:xfrm>
        </p:grpSpPr>
        <p:sp>
          <p:nvSpPr>
            <p:cNvPr id="48" name="Line 26"/>
            <p:cNvSpPr>
              <a:spLocks noChangeShapeType="1"/>
            </p:cNvSpPr>
            <p:nvPr/>
          </p:nvSpPr>
          <p:spPr bwMode="auto">
            <a:xfrm>
              <a:off x="748" y="1979"/>
              <a:ext cx="19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Text Box 27"/>
            <p:cNvSpPr txBox="1">
              <a:spLocks noChangeArrowheads="1"/>
            </p:cNvSpPr>
            <p:nvPr/>
          </p:nvSpPr>
          <p:spPr bwMode="auto">
            <a:xfrm>
              <a:off x="2562" y="1955"/>
              <a:ext cx="36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000" b="1" i="1">
                  <a:latin typeface="Times New Roman" pitchFamily="18" charset="0"/>
                </a:rPr>
                <a:t>x</a:t>
              </a:r>
              <a:endParaRPr lang="ru-RU" sz="2000" b="1" i="1">
                <a:latin typeface="Times New Roman" pitchFamily="18" charset="0"/>
              </a:endParaRPr>
            </a:p>
          </p:txBody>
        </p:sp>
      </p:grpSp>
      <p:sp>
        <p:nvSpPr>
          <p:cNvPr id="51" name="Text Box 35"/>
          <p:cNvSpPr txBox="1">
            <a:spLocks noChangeArrowheads="1"/>
          </p:cNvSpPr>
          <p:nvPr/>
        </p:nvSpPr>
        <p:spPr bwMode="auto">
          <a:xfrm>
            <a:off x="3714744" y="3929066"/>
            <a:ext cx="40642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52" name="Arc 39"/>
          <p:cNvSpPr>
            <a:spLocks/>
          </p:cNvSpPr>
          <p:nvPr/>
        </p:nvSpPr>
        <p:spPr bwMode="auto">
          <a:xfrm rot="10422079" flipH="1" flipV="1">
            <a:off x="1868462" y="3424243"/>
            <a:ext cx="754062" cy="423862"/>
          </a:xfrm>
          <a:custGeom>
            <a:avLst/>
            <a:gdLst>
              <a:gd name="T0" fmla="*/ 0 w 22587"/>
              <a:gd name="T1" fmla="*/ 451 h 21600"/>
              <a:gd name="T2" fmla="*/ 754062 w 22587"/>
              <a:gd name="T3" fmla="*/ 423862 h 21600"/>
              <a:gd name="T4" fmla="*/ 32951 w 22587"/>
              <a:gd name="T5" fmla="*/ 423862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2587" h="21600" fill="none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</a:path>
              <a:path w="22587" h="21600" stroke="0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  <a:lnTo>
                  <a:pt x="987" y="21600"/>
                </a:lnTo>
                <a:lnTo>
                  <a:pt x="-1" y="22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3" name="AutoShape 41"/>
          <p:cNvSpPr>
            <a:spLocks/>
          </p:cNvSpPr>
          <p:nvPr/>
        </p:nvSpPr>
        <p:spPr bwMode="auto">
          <a:xfrm rot="5400000">
            <a:off x="3111486" y="2960688"/>
            <a:ext cx="360363" cy="1296988"/>
          </a:xfrm>
          <a:prstGeom prst="leftBracket">
            <a:avLst>
              <a:gd name="adj" fmla="val 10409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4" name="Oval 30"/>
          <p:cNvSpPr>
            <a:spLocks noChangeArrowheads="1"/>
          </p:cNvSpPr>
          <p:nvPr/>
        </p:nvSpPr>
        <p:spPr bwMode="auto">
          <a:xfrm>
            <a:off x="2549499" y="3783018"/>
            <a:ext cx="107950" cy="1079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" name="Oval 31"/>
          <p:cNvSpPr>
            <a:spLocks noChangeArrowheads="1"/>
          </p:cNvSpPr>
          <p:nvPr/>
        </p:nvSpPr>
        <p:spPr bwMode="auto">
          <a:xfrm>
            <a:off x="3844899" y="3783018"/>
            <a:ext cx="107950" cy="1079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6" name="Text Box 34"/>
          <p:cNvSpPr txBox="1">
            <a:spLocks noChangeArrowheads="1"/>
          </p:cNvSpPr>
          <p:nvPr/>
        </p:nvSpPr>
        <p:spPr bwMode="auto">
          <a:xfrm>
            <a:off x="2428860" y="3857628"/>
            <a:ext cx="431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 smtClean="0"/>
              <a:t>-</a:t>
            </a:r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57" name="Text Box 47"/>
          <p:cNvSpPr txBox="1">
            <a:spLocks noChangeArrowheads="1"/>
          </p:cNvSpPr>
          <p:nvPr/>
        </p:nvSpPr>
        <p:spPr bwMode="auto">
          <a:xfrm>
            <a:off x="4286248" y="3429000"/>
            <a:ext cx="5032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 dirty="0"/>
              <a:t>+</a:t>
            </a:r>
          </a:p>
        </p:txBody>
      </p:sp>
      <p:sp>
        <p:nvSpPr>
          <p:cNvPr id="58" name="Text Box 48"/>
          <p:cNvSpPr txBox="1">
            <a:spLocks noChangeArrowheads="1"/>
          </p:cNvSpPr>
          <p:nvPr/>
        </p:nvSpPr>
        <p:spPr bwMode="auto">
          <a:xfrm>
            <a:off x="1928794" y="3357562"/>
            <a:ext cx="50323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 dirty="0"/>
              <a:t>+</a:t>
            </a:r>
          </a:p>
        </p:txBody>
      </p:sp>
      <p:sp>
        <p:nvSpPr>
          <p:cNvPr id="59" name="Text Box 49"/>
          <p:cNvSpPr txBox="1">
            <a:spLocks noChangeArrowheads="1"/>
          </p:cNvSpPr>
          <p:nvPr/>
        </p:nvSpPr>
        <p:spPr bwMode="auto">
          <a:xfrm>
            <a:off x="3000364" y="3357562"/>
            <a:ext cx="50323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 dirty="0"/>
              <a:t> – </a:t>
            </a:r>
          </a:p>
        </p:txBody>
      </p:sp>
      <p:sp>
        <p:nvSpPr>
          <p:cNvPr id="60" name="Freeform 95"/>
          <p:cNvSpPr>
            <a:spLocks/>
          </p:cNvSpPr>
          <p:nvPr/>
        </p:nvSpPr>
        <p:spPr bwMode="auto">
          <a:xfrm>
            <a:off x="1857356" y="3500438"/>
            <a:ext cx="781050" cy="392113"/>
          </a:xfrm>
          <a:custGeom>
            <a:avLst/>
            <a:gdLst>
              <a:gd name="T0" fmla="*/ 0 w 492"/>
              <a:gd name="T1" fmla="*/ 392113 h 247"/>
              <a:gd name="T2" fmla="*/ 0 w 492"/>
              <a:gd name="T3" fmla="*/ 0 h 247"/>
              <a:gd name="T4" fmla="*/ 190500 w 492"/>
              <a:gd name="T5" fmla="*/ 0 h 247"/>
              <a:gd name="T6" fmla="*/ 431800 w 492"/>
              <a:gd name="T7" fmla="*/ 31750 h 247"/>
              <a:gd name="T8" fmla="*/ 635000 w 492"/>
              <a:gd name="T9" fmla="*/ 114300 h 247"/>
              <a:gd name="T10" fmla="*/ 698500 w 492"/>
              <a:gd name="T11" fmla="*/ 196850 h 247"/>
              <a:gd name="T12" fmla="*/ 768350 w 492"/>
              <a:gd name="T13" fmla="*/ 317500 h 247"/>
              <a:gd name="T14" fmla="*/ 781050 w 492"/>
              <a:gd name="T15" fmla="*/ 374650 h 247"/>
              <a:gd name="T16" fmla="*/ 0 w 492"/>
              <a:gd name="T17" fmla="*/ 392113 h 24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92" h="247">
                <a:moveTo>
                  <a:pt x="0" y="247"/>
                </a:moveTo>
                <a:lnTo>
                  <a:pt x="0" y="0"/>
                </a:lnTo>
                <a:lnTo>
                  <a:pt x="120" y="0"/>
                </a:lnTo>
                <a:lnTo>
                  <a:pt x="272" y="20"/>
                </a:lnTo>
                <a:lnTo>
                  <a:pt x="400" y="72"/>
                </a:lnTo>
                <a:lnTo>
                  <a:pt x="440" y="124"/>
                </a:lnTo>
                <a:lnTo>
                  <a:pt x="484" y="200"/>
                </a:lnTo>
                <a:lnTo>
                  <a:pt x="492" y="236"/>
                </a:lnTo>
                <a:lnTo>
                  <a:pt x="0" y="247"/>
                </a:lnTo>
                <a:close/>
              </a:path>
            </a:pathLst>
          </a:custGeom>
          <a:solidFill>
            <a:srgbClr val="4299A0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63" name="Group 25"/>
          <p:cNvGrpSpPr>
            <a:grpSpLocks/>
          </p:cNvGrpSpPr>
          <p:nvPr/>
        </p:nvGrpSpPr>
        <p:grpSpPr bwMode="auto">
          <a:xfrm>
            <a:off x="1500166" y="5715016"/>
            <a:ext cx="3455988" cy="396875"/>
            <a:chOff x="748" y="1955"/>
            <a:chExt cx="2177" cy="250"/>
          </a:xfrm>
        </p:grpSpPr>
        <p:sp>
          <p:nvSpPr>
            <p:cNvPr id="64" name="Line 26"/>
            <p:cNvSpPr>
              <a:spLocks noChangeShapeType="1"/>
            </p:cNvSpPr>
            <p:nvPr/>
          </p:nvSpPr>
          <p:spPr bwMode="auto">
            <a:xfrm>
              <a:off x="748" y="1979"/>
              <a:ext cx="19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Text Box 27"/>
            <p:cNvSpPr txBox="1">
              <a:spLocks noChangeArrowheads="1"/>
            </p:cNvSpPr>
            <p:nvPr/>
          </p:nvSpPr>
          <p:spPr bwMode="auto">
            <a:xfrm>
              <a:off x="2562" y="1955"/>
              <a:ext cx="36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000" b="1" i="1">
                  <a:latin typeface="Times New Roman" pitchFamily="18" charset="0"/>
                </a:rPr>
                <a:t>x</a:t>
              </a:r>
              <a:endParaRPr lang="ru-RU" sz="2000" b="1" i="1">
                <a:latin typeface="Times New Roman" pitchFamily="18" charset="0"/>
              </a:endParaRPr>
            </a:p>
          </p:txBody>
        </p:sp>
      </p:grpSp>
      <p:sp>
        <p:nvSpPr>
          <p:cNvPr id="66" name="AutoShape 80"/>
          <p:cNvSpPr>
            <a:spLocks/>
          </p:cNvSpPr>
          <p:nvPr/>
        </p:nvSpPr>
        <p:spPr bwMode="auto">
          <a:xfrm rot="5400000">
            <a:off x="3479795" y="5092709"/>
            <a:ext cx="360362" cy="890597"/>
          </a:xfrm>
          <a:prstGeom prst="leftBracket">
            <a:avLst>
              <a:gd name="adj" fmla="val 10409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7" name="Freeform 97"/>
          <p:cNvSpPr>
            <a:spLocks/>
          </p:cNvSpPr>
          <p:nvPr/>
        </p:nvSpPr>
        <p:spPr bwMode="auto">
          <a:xfrm>
            <a:off x="2285984" y="5357826"/>
            <a:ext cx="928694" cy="360363"/>
          </a:xfrm>
          <a:custGeom>
            <a:avLst/>
            <a:gdLst>
              <a:gd name="T0" fmla="*/ 0 w 862"/>
              <a:gd name="T1" fmla="*/ 360363 h 227"/>
              <a:gd name="T2" fmla="*/ 1368425 w 862"/>
              <a:gd name="T3" fmla="*/ 360363 h 227"/>
              <a:gd name="T4" fmla="*/ 1295400 w 862"/>
              <a:gd name="T5" fmla="*/ 215900 h 227"/>
              <a:gd name="T6" fmla="*/ 1260475 w 862"/>
              <a:gd name="T7" fmla="*/ 155575 h 227"/>
              <a:gd name="T8" fmla="*/ 1196975 w 862"/>
              <a:gd name="T9" fmla="*/ 85725 h 227"/>
              <a:gd name="T10" fmla="*/ 1079500 w 862"/>
              <a:gd name="T11" fmla="*/ 0 h 227"/>
              <a:gd name="T12" fmla="*/ 287338 w 862"/>
              <a:gd name="T13" fmla="*/ 0 h 227"/>
              <a:gd name="T14" fmla="*/ 149225 w 862"/>
              <a:gd name="T15" fmla="*/ 92075 h 227"/>
              <a:gd name="T16" fmla="*/ 71438 w 862"/>
              <a:gd name="T17" fmla="*/ 215900 h 227"/>
              <a:gd name="T18" fmla="*/ 0 w 862"/>
              <a:gd name="T19" fmla="*/ 360363 h 22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62" h="227">
                <a:moveTo>
                  <a:pt x="0" y="227"/>
                </a:moveTo>
                <a:lnTo>
                  <a:pt x="862" y="227"/>
                </a:lnTo>
                <a:lnTo>
                  <a:pt x="816" y="136"/>
                </a:lnTo>
                <a:lnTo>
                  <a:pt x="794" y="98"/>
                </a:lnTo>
                <a:lnTo>
                  <a:pt x="754" y="54"/>
                </a:lnTo>
                <a:lnTo>
                  <a:pt x="680" y="0"/>
                </a:lnTo>
                <a:lnTo>
                  <a:pt x="181" y="0"/>
                </a:lnTo>
                <a:lnTo>
                  <a:pt x="94" y="58"/>
                </a:lnTo>
                <a:lnTo>
                  <a:pt x="45" y="136"/>
                </a:lnTo>
                <a:lnTo>
                  <a:pt x="0" y="227"/>
                </a:lnTo>
                <a:close/>
              </a:path>
            </a:pathLst>
          </a:custGeom>
          <a:solidFill>
            <a:srgbClr val="4299A0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1571604" y="6286520"/>
            <a:ext cx="2475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Font typeface="Arial" charset="0"/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-2;-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(2;+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∞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69" name="Text Box 35"/>
          <p:cNvSpPr txBox="1">
            <a:spLocks noChangeArrowheads="1"/>
          </p:cNvSpPr>
          <p:nvPr/>
        </p:nvSpPr>
        <p:spPr bwMode="auto">
          <a:xfrm>
            <a:off x="3929058" y="5786454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70" name="Text Box 35"/>
          <p:cNvSpPr txBox="1">
            <a:spLocks noChangeArrowheads="1"/>
          </p:cNvSpPr>
          <p:nvPr/>
        </p:nvSpPr>
        <p:spPr bwMode="auto">
          <a:xfrm>
            <a:off x="3000364" y="5786454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dirty="0" smtClean="0"/>
              <a:t>-1</a:t>
            </a:r>
            <a:endParaRPr lang="ru-RU" b="1" dirty="0"/>
          </a:p>
        </p:txBody>
      </p:sp>
      <p:sp>
        <p:nvSpPr>
          <p:cNvPr id="71" name="Text Box 35"/>
          <p:cNvSpPr txBox="1">
            <a:spLocks noChangeArrowheads="1"/>
          </p:cNvSpPr>
          <p:nvPr/>
        </p:nvSpPr>
        <p:spPr bwMode="auto">
          <a:xfrm>
            <a:off x="2143108" y="5786454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dirty="0" smtClean="0"/>
              <a:t>-2</a:t>
            </a:r>
            <a:endParaRPr lang="ru-RU" b="1" dirty="0"/>
          </a:p>
        </p:txBody>
      </p:sp>
      <p:sp>
        <p:nvSpPr>
          <p:cNvPr id="72" name="Объект 5"/>
          <p:cNvSpPr txBox="1">
            <a:spLocks/>
          </p:cNvSpPr>
          <p:nvPr/>
        </p:nvSpPr>
        <p:spPr>
          <a:xfrm>
            <a:off x="5000628" y="785794"/>
            <a:ext cx="3686172" cy="5340369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2 вариант</a:t>
            </a:r>
            <a:r>
              <a:rPr kumimoji="0" lang="ru-RU" b="1" i="1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 «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</a:t>
            </a:r>
            <a:r>
              <a:rPr kumimoji="0" lang="ru-RU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х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– 6)(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х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+ 1)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&lt; 0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Ответ:</a:t>
            </a:r>
            <a:r>
              <a:rPr kumimoji="0" lang="ru-RU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(-1;6)</a:t>
            </a:r>
            <a:endParaRPr kumimoji="0" lang="ru-RU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 « 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</a:t>
            </a:r>
            <a:r>
              <a:rPr kumimoji="0" lang="ru-RU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(2х + 4)(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х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– 3 )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&gt; 0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eaLnBrk="0" hangingPunct="0">
              <a:spcBef>
                <a:spcPct val="20000"/>
              </a:spcBef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Ответ:(-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∞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 -2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 (3;+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∞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 «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5</a:t>
            </a:r>
            <a:r>
              <a:rPr kumimoji="0" lang="ru-RU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(1-х)(2х + 6)(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х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+ 4)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&lt; 0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3" name="Group 25"/>
          <p:cNvGrpSpPr>
            <a:grpSpLocks/>
          </p:cNvGrpSpPr>
          <p:nvPr/>
        </p:nvGrpSpPr>
        <p:grpSpPr bwMode="auto">
          <a:xfrm>
            <a:off x="5072066" y="2143116"/>
            <a:ext cx="3455988" cy="396875"/>
            <a:chOff x="748" y="1955"/>
            <a:chExt cx="2177" cy="250"/>
          </a:xfrm>
        </p:grpSpPr>
        <p:sp>
          <p:nvSpPr>
            <p:cNvPr id="74" name="Line 26"/>
            <p:cNvSpPr>
              <a:spLocks noChangeShapeType="1"/>
            </p:cNvSpPr>
            <p:nvPr/>
          </p:nvSpPr>
          <p:spPr bwMode="auto">
            <a:xfrm>
              <a:off x="748" y="1979"/>
              <a:ext cx="19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Text Box 27"/>
            <p:cNvSpPr txBox="1">
              <a:spLocks noChangeArrowheads="1"/>
            </p:cNvSpPr>
            <p:nvPr/>
          </p:nvSpPr>
          <p:spPr bwMode="auto">
            <a:xfrm>
              <a:off x="2562" y="1955"/>
              <a:ext cx="36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000" b="1" i="1">
                  <a:latin typeface="Times New Roman" pitchFamily="18" charset="0"/>
                </a:rPr>
                <a:t>x</a:t>
              </a:r>
              <a:endParaRPr lang="ru-RU" sz="2000" b="1" i="1">
                <a:latin typeface="Times New Roman" pitchFamily="18" charset="0"/>
              </a:endParaRPr>
            </a:p>
          </p:txBody>
        </p:sp>
      </p:grpSp>
      <p:sp>
        <p:nvSpPr>
          <p:cNvPr id="84" name="Text Box 35"/>
          <p:cNvSpPr txBox="1">
            <a:spLocks noChangeArrowheads="1"/>
          </p:cNvSpPr>
          <p:nvPr/>
        </p:nvSpPr>
        <p:spPr bwMode="auto">
          <a:xfrm>
            <a:off x="7143768" y="2143116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85" name="AutoShape 41"/>
          <p:cNvSpPr>
            <a:spLocks/>
          </p:cNvSpPr>
          <p:nvPr/>
        </p:nvSpPr>
        <p:spPr bwMode="auto">
          <a:xfrm rot="5400000">
            <a:off x="6397634" y="1317614"/>
            <a:ext cx="360363" cy="1296988"/>
          </a:xfrm>
          <a:prstGeom prst="leftBracket">
            <a:avLst>
              <a:gd name="adj" fmla="val 10409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6" name="Oval 30"/>
          <p:cNvSpPr>
            <a:spLocks noChangeArrowheads="1"/>
          </p:cNvSpPr>
          <p:nvPr/>
        </p:nvSpPr>
        <p:spPr bwMode="auto">
          <a:xfrm>
            <a:off x="5859472" y="2079614"/>
            <a:ext cx="107950" cy="1079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7" name="Oval 31"/>
          <p:cNvSpPr>
            <a:spLocks noChangeArrowheads="1"/>
          </p:cNvSpPr>
          <p:nvPr/>
        </p:nvSpPr>
        <p:spPr bwMode="auto">
          <a:xfrm>
            <a:off x="7154872" y="2079614"/>
            <a:ext cx="107950" cy="1079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8" name="Text Box 34"/>
          <p:cNvSpPr txBox="1">
            <a:spLocks noChangeArrowheads="1"/>
          </p:cNvSpPr>
          <p:nvPr/>
        </p:nvSpPr>
        <p:spPr bwMode="auto">
          <a:xfrm>
            <a:off x="5680085" y="2152639"/>
            <a:ext cx="431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 smtClean="0"/>
              <a:t>-</a:t>
            </a:r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89" name="Text Box 47"/>
          <p:cNvSpPr txBox="1">
            <a:spLocks noChangeArrowheads="1"/>
          </p:cNvSpPr>
          <p:nvPr/>
        </p:nvSpPr>
        <p:spPr bwMode="auto">
          <a:xfrm>
            <a:off x="7478722" y="1719251"/>
            <a:ext cx="5032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/>
              <a:t>+</a:t>
            </a:r>
          </a:p>
        </p:txBody>
      </p:sp>
      <p:sp>
        <p:nvSpPr>
          <p:cNvPr id="90" name="Text Box 48"/>
          <p:cNvSpPr txBox="1">
            <a:spLocks noChangeArrowheads="1"/>
          </p:cNvSpPr>
          <p:nvPr/>
        </p:nvSpPr>
        <p:spPr bwMode="auto">
          <a:xfrm>
            <a:off x="5175260" y="1719251"/>
            <a:ext cx="50323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/>
              <a:t>+</a:t>
            </a:r>
          </a:p>
        </p:txBody>
      </p:sp>
      <p:sp>
        <p:nvSpPr>
          <p:cNvPr id="91" name="Text Box 49"/>
          <p:cNvSpPr txBox="1">
            <a:spLocks noChangeArrowheads="1"/>
          </p:cNvSpPr>
          <p:nvPr/>
        </p:nvSpPr>
        <p:spPr bwMode="auto">
          <a:xfrm>
            <a:off x="6254760" y="1719251"/>
            <a:ext cx="50323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 dirty="0"/>
              <a:t> – </a:t>
            </a:r>
          </a:p>
        </p:txBody>
      </p:sp>
      <p:sp>
        <p:nvSpPr>
          <p:cNvPr id="92" name="Arc 39"/>
          <p:cNvSpPr>
            <a:spLocks/>
          </p:cNvSpPr>
          <p:nvPr/>
        </p:nvSpPr>
        <p:spPr bwMode="auto">
          <a:xfrm rot="10422079" flipH="1" flipV="1">
            <a:off x="5169907" y="1781807"/>
            <a:ext cx="754062" cy="324891"/>
          </a:xfrm>
          <a:custGeom>
            <a:avLst/>
            <a:gdLst>
              <a:gd name="T0" fmla="*/ 0 w 22587"/>
              <a:gd name="T1" fmla="*/ 451 h 21600"/>
              <a:gd name="T2" fmla="*/ 754062 w 22587"/>
              <a:gd name="T3" fmla="*/ 423862 h 21600"/>
              <a:gd name="T4" fmla="*/ 32951 w 22587"/>
              <a:gd name="T5" fmla="*/ 423862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2587" h="21600" fill="none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</a:path>
              <a:path w="22587" h="21600" stroke="0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  <a:lnTo>
                  <a:pt x="987" y="21600"/>
                </a:lnTo>
                <a:lnTo>
                  <a:pt x="-1" y="22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3" name="Arc 40"/>
          <p:cNvSpPr>
            <a:spLocks/>
          </p:cNvSpPr>
          <p:nvPr/>
        </p:nvSpPr>
        <p:spPr bwMode="auto">
          <a:xfrm rot="11177921" flipV="1">
            <a:off x="7236354" y="1689463"/>
            <a:ext cx="869950" cy="433388"/>
          </a:xfrm>
          <a:custGeom>
            <a:avLst/>
            <a:gdLst>
              <a:gd name="T0" fmla="*/ 0 w 21600"/>
              <a:gd name="T1" fmla="*/ 0 h 21600"/>
              <a:gd name="T2" fmla="*/ 869950 w 21600"/>
              <a:gd name="T3" fmla="*/ 433388 h 21600"/>
              <a:gd name="T4" fmla="*/ 0 w 21600"/>
              <a:gd name="T5" fmla="*/ 433388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4" name="Freeform 97"/>
          <p:cNvSpPr>
            <a:spLocks/>
          </p:cNvSpPr>
          <p:nvPr/>
        </p:nvSpPr>
        <p:spPr bwMode="auto">
          <a:xfrm>
            <a:off x="5929322" y="1785926"/>
            <a:ext cx="1368425" cy="360363"/>
          </a:xfrm>
          <a:custGeom>
            <a:avLst/>
            <a:gdLst>
              <a:gd name="T0" fmla="*/ 0 w 862"/>
              <a:gd name="T1" fmla="*/ 360363 h 227"/>
              <a:gd name="T2" fmla="*/ 1368425 w 862"/>
              <a:gd name="T3" fmla="*/ 360363 h 227"/>
              <a:gd name="T4" fmla="*/ 1295400 w 862"/>
              <a:gd name="T5" fmla="*/ 215900 h 227"/>
              <a:gd name="T6" fmla="*/ 1260475 w 862"/>
              <a:gd name="T7" fmla="*/ 155575 h 227"/>
              <a:gd name="T8" fmla="*/ 1196975 w 862"/>
              <a:gd name="T9" fmla="*/ 85725 h 227"/>
              <a:gd name="T10" fmla="*/ 1079500 w 862"/>
              <a:gd name="T11" fmla="*/ 0 h 227"/>
              <a:gd name="T12" fmla="*/ 287338 w 862"/>
              <a:gd name="T13" fmla="*/ 0 h 227"/>
              <a:gd name="T14" fmla="*/ 149225 w 862"/>
              <a:gd name="T15" fmla="*/ 92075 h 227"/>
              <a:gd name="T16" fmla="*/ 71438 w 862"/>
              <a:gd name="T17" fmla="*/ 215900 h 227"/>
              <a:gd name="T18" fmla="*/ 0 w 862"/>
              <a:gd name="T19" fmla="*/ 360363 h 22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62" h="227">
                <a:moveTo>
                  <a:pt x="0" y="227"/>
                </a:moveTo>
                <a:lnTo>
                  <a:pt x="862" y="227"/>
                </a:lnTo>
                <a:lnTo>
                  <a:pt x="816" y="136"/>
                </a:lnTo>
                <a:lnTo>
                  <a:pt x="794" y="98"/>
                </a:lnTo>
                <a:lnTo>
                  <a:pt x="754" y="54"/>
                </a:lnTo>
                <a:lnTo>
                  <a:pt x="680" y="0"/>
                </a:lnTo>
                <a:lnTo>
                  <a:pt x="181" y="0"/>
                </a:lnTo>
                <a:lnTo>
                  <a:pt x="94" y="58"/>
                </a:lnTo>
                <a:lnTo>
                  <a:pt x="45" y="136"/>
                </a:lnTo>
                <a:lnTo>
                  <a:pt x="0" y="227"/>
                </a:lnTo>
                <a:close/>
              </a:path>
            </a:pathLst>
          </a:custGeom>
          <a:solidFill>
            <a:srgbClr val="4299A0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95" name="Group 25"/>
          <p:cNvGrpSpPr>
            <a:grpSpLocks/>
          </p:cNvGrpSpPr>
          <p:nvPr/>
        </p:nvGrpSpPr>
        <p:grpSpPr bwMode="auto">
          <a:xfrm>
            <a:off x="5143504" y="3857628"/>
            <a:ext cx="3455988" cy="396875"/>
            <a:chOff x="748" y="1955"/>
            <a:chExt cx="2177" cy="250"/>
          </a:xfrm>
        </p:grpSpPr>
        <p:sp>
          <p:nvSpPr>
            <p:cNvPr id="96" name="Line 26"/>
            <p:cNvSpPr>
              <a:spLocks noChangeShapeType="1"/>
            </p:cNvSpPr>
            <p:nvPr/>
          </p:nvSpPr>
          <p:spPr bwMode="auto">
            <a:xfrm>
              <a:off x="748" y="1979"/>
              <a:ext cx="19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Text Box 27"/>
            <p:cNvSpPr txBox="1">
              <a:spLocks noChangeArrowheads="1"/>
            </p:cNvSpPr>
            <p:nvPr/>
          </p:nvSpPr>
          <p:spPr bwMode="auto">
            <a:xfrm>
              <a:off x="2562" y="1955"/>
              <a:ext cx="36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000" b="1" i="1">
                  <a:latin typeface="Times New Roman" pitchFamily="18" charset="0"/>
                </a:rPr>
                <a:t>x</a:t>
              </a:r>
              <a:endParaRPr lang="ru-RU" sz="2000" b="1" i="1">
                <a:latin typeface="Times New Roman" pitchFamily="18" charset="0"/>
              </a:endParaRPr>
            </a:p>
          </p:txBody>
        </p:sp>
      </p:grpSp>
      <p:sp>
        <p:nvSpPr>
          <p:cNvPr id="98" name="Text Box 35"/>
          <p:cNvSpPr txBox="1">
            <a:spLocks noChangeArrowheads="1"/>
          </p:cNvSpPr>
          <p:nvPr/>
        </p:nvSpPr>
        <p:spPr bwMode="auto">
          <a:xfrm>
            <a:off x="7215206" y="3929066"/>
            <a:ext cx="311159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99" name="Arc 40"/>
          <p:cNvSpPr>
            <a:spLocks/>
          </p:cNvSpPr>
          <p:nvPr/>
        </p:nvSpPr>
        <p:spPr bwMode="auto">
          <a:xfrm rot="11177921" flipV="1">
            <a:off x="7399348" y="3433763"/>
            <a:ext cx="869950" cy="433388"/>
          </a:xfrm>
          <a:custGeom>
            <a:avLst/>
            <a:gdLst>
              <a:gd name="T0" fmla="*/ 0 w 21600"/>
              <a:gd name="T1" fmla="*/ 0 h 21600"/>
              <a:gd name="T2" fmla="*/ 869950 w 21600"/>
              <a:gd name="T3" fmla="*/ 433388 h 21600"/>
              <a:gd name="T4" fmla="*/ 0 w 21600"/>
              <a:gd name="T5" fmla="*/ 433388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0" name="AutoShape 41"/>
          <p:cNvSpPr>
            <a:spLocks/>
          </p:cNvSpPr>
          <p:nvPr/>
        </p:nvSpPr>
        <p:spPr bwMode="auto">
          <a:xfrm rot="5400000">
            <a:off x="6540510" y="3032126"/>
            <a:ext cx="360363" cy="1296988"/>
          </a:xfrm>
          <a:prstGeom prst="leftBracket">
            <a:avLst>
              <a:gd name="adj" fmla="val 10409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1" name="Oval 30"/>
          <p:cNvSpPr>
            <a:spLocks noChangeArrowheads="1"/>
          </p:cNvSpPr>
          <p:nvPr/>
        </p:nvSpPr>
        <p:spPr bwMode="auto">
          <a:xfrm>
            <a:off x="6002348" y="3794126"/>
            <a:ext cx="107950" cy="1079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" name="Oval 31"/>
          <p:cNvSpPr>
            <a:spLocks noChangeArrowheads="1"/>
          </p:cNvSpPr>
          <p:nvPr/>
        </p:nvSpPr>
        <p:spPr bwMode="auto">
          <a:xfrm>
            <a:off x="7297748" y="3794126"/>
            <a:ext cx="107950" cy="1079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" name="Text Box 34"/>
          <p:cNvSpPr txBox="1">
            <a:spLocks noChangeArrowheads="1"/>
          </p:cNvSpPr>
          <p:nvPr/>
        </p:nvSpPr>
        <p:spPr bwMode="auto">
          <a:xfrm>
            <a:off x="5822961" y="3867151"/>
            <a:ext cx="431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 smtClean="0"/>
              <a:t>-</a:t>
            </a:r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04" name="Text Box 47"/>
          <p:cNvSpPr txBox="1">
            <a:spLocks noChangeArrowheads="1"/>
          </p:cNvSpPr>
          <p:nvPr/>
        </p:nvSpPr>
        <p:spPr bwMode="auto">
          <a:xfrm>
            <a:off x="7621598" y="3433763"/>
            <a:ext cx="5032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/>
              <a:t>+</a:t>
            </a:r>
          </a:p>
        </p:txBody>
      </p:sp>
      <p:sp>
        <p:nvSpPr>
          <p:cNvPr id="105" name="Text Box 48"/>
          <p:cNvSpPr txBox="1">
            <a:spLocks noChangeArrowheads="1"/>
          </p:cNvSpPr>
          <p:nvPr/>
        </p:nvSpPr>
        <p:spPr bwMode="auto">
          <a:xfrm>
            <a:off x="5318136" y="3433763"/>
            <a:ext cx="50323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/>
              <a:t>+</a:t>
            </a:r>
          </a:p>
        </p:txBody>
      </p:sp>
      <p:sp>
        <p:nvSpPr>
          <p:cNvPr id="106" name="Text Box 49"/>
          <p:cNvSpPr txBox="1">
            <a:spLocks noChangeArrowheads="1"/>
          </p:cNvSpPr>
          <p:nvPr/>
        </p:nvSpPr>
        <p:spPr bwMode="auto">
          <a:xfrm>
            <a:off x="6397636" y="3433763"/>
            <a:ext cx="50323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 dirty="0"/>
              <a:t> – </a:t>
            </a:r>
          </a:p>
        </p:txBody>
      </p:sp>
      <p:sp>
        <p:nvSpPr>
          <p:cNvPr id="107" name="Arc 39"/>
          <p:cNvSpPr>
            <a:spLocks/>
          </p:cNvSpPr>
          <p:nvPr/>
        </p:nvSpPr>
        <p:spPr bwMode="auto">
          <a:xfrm rot="10422079" flipH="1" flipV="1">
            <a:off x="5301925" y="3540822"/>
            <a:ext cx="754062" cy="324891"/>
          </a:xfrm>
          <a:custGeom>
            <a:avLst/>
            <a:gdLst>
              <a:gd name="T0" fmla="*/ 0 w 22587"/>
              <a:gd name="T1" fmla="*/ 451 h 21600"/>
              <a:gd name="T2" fmla="*/ 754062 w 22587"/>
              <a:gd name="T3" fmla="*/ 423862 h 21600"/>
              <a:gd name="T4" fmla="*/ 32951 w 22587"/>
              <a:gd name="T5" fmla="*/ 423862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2587" h="21600" fill="none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</a:path>
              <a:path w="22587" h="21600" stroke="0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  <a:lnTo>
                  <a:pt x="987" y="21600"/>
                </a:lnTo>
                <a:lnTo>
                  <a:pt x="-1" y="22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9" name="Freeform 96"/>
          <p:cNvSpPr>
            <a:spLocks/>
          </p:cNvSpPr>
          <p:nvPr/>
        </p:nvSpPr>
        <p:spPr bwMode="auto">
          <a:xfrm>
            <a:off x="7286644" y="3500438"/>
            <a:ext cx="993775" cy="392113"/>
          </a:xfrm>
          <a:custGeom>
            <a:avLst/>
            <a:gdLst>
              <a:gd name="T0" fmla="*/ 993775 w 626"/>
              <a:gd name="T1" fmla="*/ 387350 h 247"/>
              <a:gd name="T2" fmla="*/ 987425 w 626"/>
              <a:gd name="T3" fmla="*/ 0 h 247"/>
              <a:gd name="T4" fmla="*/ 431800 w 626"/>
              <a:gd name="T5" fmla="*/ 31750 h 247"/>
              <a:gd name="T6" fmla="*/ 144463 w 626"/>
              <a:gd name="T7" fmla="*/ 174625 h 247"/>
              <a:gd name="T8" fmla="*/ 0 w 626"/>
              <a:gd name="T9" fmla="*/ 392113 h 247"/>
              <a:gd name="T10" fmla="*/ 993775 w 626"/>
              <a:gd name="T11" fmla="*/ 387350 h 24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6" h="247">
                <a:moveTo>
                  <a:pt x="626" y="244"/>
                </a:moveTo>
                <a:lnTo>
                  <a:pt x="622" y="0"/>
                </a:lnTo>
                <a:lnTo>
                  <a:pt x="272" y="20"/>
                </a:lnTo>
                <a:lnTo>
                  <a:pt x="91" y="110"/>
                </a:lnTo>
                <a:lnTo>
                  <a:pt x="0" y="247"/>
                </a:lnTo>
                <a:lnTo>
                  <a:pt x="626" y="244"/>
                </a:lnTo>
                <a:close/>
              </a:path>
            </a:pathLst>
          </a:custGeom>
          <a:solidFill>
            <a:srgbClr val="4299A0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" name="Freeform 95"/>
          <p:cNvSpPr>
            <a:spLocks/>
          </p:cNvSpPr>
          <p:nvPr/>
        </p:nvSpPr>
        <p:spPr bwMode="auto">
          <a:xfrm>
            <a:off x="5286380" y="3500438"/>
            <a:ext cx="781050" cy="392113"/>
          </a:xfrm>
          <a:custGeom>
            <a:avLst/>
            <a:gdLst>
              <a:gd name="T0" fmla="*/ 0 w 492"/>
              <a:gd name="T1" fmla="*/ 392113 h 247"/>
              <a:gd name="T2" fmla="*/ 0 w 492"/>
              <a:gd name="T3" fmla="*/ 0 h 247"/>
              <a:gd name="T4" fmla="*/ 190500 w 492"/>
              <a:gd name="T5" fmla="*/ 0 h 247"/>
              <a:gd name="T6" fmla="*/ 431800 w 492"/>
              <a:gd name="T7" fmla="*/ 31750 h 247"/>
              <a:gd name="T8" fmla="*/ 635000 w 492"/>
              <a:gd name="T9" fmla="*/ 114300 h 247"/>
              <a:gd name="T10" fmla="*/ 698500 w 492"/>
              <a:gd name="T11" fmla="*/ 196850 h 247"/>
              <a:gd name="T12" fmla="*/ 768350 w 492"/>
              <a:gd name="T13" fmla="*/ 317500 h 247"/>
              <a:gd name="T14" fmla="*/ 781050 w 492"/>
              <a:gd name="T15" fmla="*/ 374650 h 247"/>
              <a:gd name="T16" fmla="*/ 0 w 492"/>
              <a:gd name="T17" fmla="*/ 392113 h 24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92" h="247">
                <a:moveTo>
                  <a:pt x="0" y="247"/>
                </a:moveTo>
                <a:lnTo>
                  <a:pt x="0" y="0"/>
                </a:lnTo>
                <a:lnTo>
                  <a:pt x="120" y="0"/>
                </a:lnTo>
                <a:lnTo>
                  <a:pt x="272" y="20"/>
                </a:lnTo>
                <a:lnTo>
                  <a:pt x="400" y="72"/>
                </a:lnTo>
                <a:lnTo>
                  <a:pt x="440" y="124"/>
                </a:lnTo>
                <a:lnTo>
                  <a:pt x="484" y="200"/>
                </a:lnTo>
                <a:lnTo>
                  <a:pt x="492" y="236"/>
                </a:lnTo>
                <a:lnTo>
                  <a:pt x="0" y="247"/>
                </a:lnTo>
                <a:close/>
              </a:path>
            </a:pathLst>
          </a:custGeom>
          <a:solidFill>
            <a:srgbClr val="4299A0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112" name="Group 25"/>
          <p:cNvGrpSpPr>
            <a:grpSpLocks/>
          </p:cNvGrpSpPr>
          <p:nvPr/>
        </p:nvGrpSpPr>
        <p:grpSpPr bwMode="auto">
          <a:xfrm>
            <a:off x="5214942" y="5643578"/>
            <a:ext cx="3714776" cy="396875"/>
            <a:chOff x="748" y="1955"/>
            <a:chExt cx="2177" cy="250"/>
          </a:xfrm>
        </p:grpSpPr>
        <p:sp>
          <p:nvSpPr>
            <p:cNvPr id="113" name="Line 26"/>
            <p:cNvSpPr>
              <a:spLocks noChangeShapeType="1"/>
            </p:cNvSpPr>
            <p:nvPr/>
          </p:nvSpPr>
          <p:spPr bwMode="auto">
            <a:xfrm>
              <a:off x="748" y="1979"/>
              <a:ext cx="19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Text Box 27"/>
            <p:cNvSpPr txBox="1">
              <a:spLocks noChangeArrowheads="1"/>
            </p:cNvSpPr>
            <p:nvPr/>
          </p:nvSpPr>
          <p:spPr bwMode="auto">
            <a:xfrm>
              <a:off x="2562" y="1955"/>
              <a:ext cx="36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000" b="1" i="1" dirty="0">
                  <a:latin typeface="Times New Roman" pitchFamily="18" charset="0"/>
                </a:rPr>
                <a:t>x</a:t>
              </a:r>
              <a:endParaRPr lang="ru-RU" sz="2000" b="1" i="1" dirty="0">
                <a:latin typeface="Times New Roman" pitchFamily="18" charset="0"/>
              </a:endParaRPr>
            </a:p>
          </p:txBody>
        </p:sp>
      </p:grpSp>
      <p:sp>
        <p:nvSpPr>
          <p:cNvPr id="115" name="Arc 39"/>
          <p:cNvSpPr>
            <a:spLocks/>
          </p:cNvSpPr>
          <p:nvPr/>
        </p:nvSpPr>
        <p:spPr bwMode="auto">
          <a:xfrm rot="10422079" flipH="1" flipV="1">
            <a:off x="5353063" y="5216538"/>
            <a:ext cx="754062" cy="423862"/>
          </a:xfrm>
          <a:custGeom>
            <a:avLst/>
            <a:gdLst>
              <a:gd name="T0" fmla="*/ 0 w 22587"/>
              <a:gd name="T1" fmla="*/ 451 h 21600"/>
              <a:gd name="T2" fmla="*/ 754062 w 22587"/>
              <a:gd name="T3" fmla="*/ 423862 h 21600"/>
              <a:gd name="T4" fmla="*/ 32951 w 22587"/>
              <a:gd name="T5" fmla="*/ 423862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2587" h="21600" fill="none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</a:path>
              <a:path w="22587" h="21600" stroke="0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  <a:lnTo>
                  <a:pt x="987" y="21600"/>
                </a:lnTo>
                <a:lnTo>
                  <a:pt x="-1" y="22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6" name="Arc 40"/>
          <p:cNvSpPr>
            <a:spLocks/>
          </p:cNvSpPr>
          <p:nvPr/>
        </p:nvSpPr>
        <p:spPr bwMode="auto">
          <a:xfrm rot="11177921" flipV="1">
            <a:off x="7950734" y="5189925"/>
            <a:ext cx="869950" cy="433388"/>
          </a:xfrm>
          <a:custGeom>
            <a:avLst/>
            <a:gdLst>
              <a:gd name="T0" fmla="*/ 0 w 21600"/>
              <a:gd name="T1" fmla="*/ 0 h 21600"/>
              <a:gd name="T2" fmla="*/ 869950 w 21600"/>
              <a:gd name="T3" fmla="*/ 433388 h 21600"/>
              <a:gd name="T4" fmla="*/ 0 w 21600"/>
              <a:gd name="T5" fmla="*/ 433388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7" name="AutoShape 41"/>
          <p:cNvSpPr>
            <a:spLocks/>
          </p:cNvSpPr>
          <p:nvPr/>
        </p:nvSpPr>
        <p:spPr bwMode="auto">
          <a:xfrm rot="5400000">
            <a:off x="6372239" y="5013337"/>
            <a:ext cx="360363" cy="896942"/>
          </a:xfrm>
          <a:prstGeom prst="leftBracket">
            <a:avLst>
              <a:gd name="adj" fmla="val 10409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8" name="Oval 30"/>
          <p:cNvSpPr>
            <a:spLocks noChangeArrowheads="1"/>
          </p:cNvSpPr>
          <p:nvPr/>
        </p:nvSpPr>
        <p:spPr bwMode="auto">
          <a:xfrm>
            <a:off x="6034100" y="5575313"/>
            <a:ext cx="107950" cy="1079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9" name="Oval 31"/>
          <p:cNvSpPr>
            <a:spLocks noChangeArrowheads="1"/>
          </p:cNvSpPr>
          <p:nvPr/>
        </p:nvSpPr>
        <p:spPr bwMode="auto">
          <a:xfrm>
            <a:off x="6929454" y="5572140"/>
            <a:ext cx="107950" cy="1079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0" name="Text Box 47"/>
          <p:cNvSpPr txBox="1">
            <a:spLocks noChangeArrowheads="1"/>
          </p:cNvSpPr>
          <p:nvPr/>
        </p:nvSpPr>
        <p:spPr bwMode="auto">
          <a:xfrm>
            <a:off x="7215206" y="5214950"/>
            <a:ext cx="5032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 dirty="0"/>
              <a:t>+</a:t>
            </a:r>
          </a:p>
        </p:txBody>
      </p:sp>
      <p:sp>
        <p:nvSpPr>
          <p:cNvPr id="121" name="Text Box 48"/>
          <p:cNvSpPr txBox="1">
            <a:spLocks noChangeArrowheads="1"/>
          </p:cNvSpPr>
          <p:nvPr/>
        </p:nvSpPr>
        <p:spPr bwMode="auto">
          <a:xfrm>
            <a:off x="5349888" y="5214950"/>
            <a:ext cx="50323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/>
              <a:t>+</a:t>
            </a:r>
          </a:p>
        </p:txBody>
      </p:sp>
      <p:sp>
        <p:nvSpPr>
          <p:cNvPr id="122" name="Text Box 49"/>
          <p:cNvSpPr txBox="1">
            <a:spLocks noChangeArrowheads="1"/>
          </p:cNvSpPr>
          <p:nvPr/>
        </p:nvSpPr>
        <p:spPr bwMode="auto">
          <a:xfrm>
            <a:off x="8072462" y="5214950"/>
            <a:ext cx="50323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 dirty="0"/>
              <a:t> – </a:t>
            </a:r>
          </a:p>
        </p:txBody>
      </p:sp>
      <p:sp>
        <p:nvSpPr>
          <p:cNvPr id="123" name="AutoShape 41"/>
          <p:cNvSpPr>
            <a:spLocks/>
          </p:cNvSpPr>
          <p:nvPr/>
        </p:nvSpPr>
        <p:spPr bwMode="auto">
          <a:xfrm rot="5400000">
            <a:off x="7269181" y="4946661"/>
            <a:ext cx="360363" cy="896942"/>
          </a:xfrm>
          <a:prstGeom prst="leftBracket">
            <a:avLst>
              <a:gd name="adj" fmla="val 10409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4" name="Text Box 49"/>
          <p:cNvSpPr txBox="1">
            <a:spLocks noChangeArrowheads="1"/>
          </p:cNvSpPr>
          <p:nvPr/>
        </p:nvSpPr>
        <p:spPr bwMode="auto">
          <a:xfrm>
            <a:off x="6357950" y="5214950"/>
            <a:ext cx="50323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1" dirty="0"/>
              <a:t> – </a:t>
            </a:r>
          </a:p>
        </p:txBody>
      </p:sp>
      <p:sp>
        <p:nvSpPr>
          <p:cNvPr id="125" name="Oval 30"/>
          <p:cNvSpPr>
            <a:spLocks noChangeArrowheads="1"/>
          </p:cNvSpPr>
          <p:nvPr/>
        </p:nvSpPr>
        <p:spPr bwMode="auto">
          <a:xfrm>
            <a:off x="7858148" y="5572140"/>
            <a:ext cx="107950" cy="1079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6" name="Text Box 35"/>
          <p:cNvSpPr txBox="1">
            <a:spLocks noChangeArrowheads="1"/>
          </p:cNvSpPr>
          <p:nvPr/>
        </p:nvSpPr>
        <p:spPr bwMode="auto">
          <a:xfrm>
            <a:off x="5715008" y="5786454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dirty="0" smtClean="0"/>
              <a:t>-4</a:t>
            </a:r>
            <a:endParaRPr lang="ru-RU" b="1" dirty="0"/>
          </a:p>
        </p:txBody>
      </p:sp>
      <p:sp>
        <p:nvSpPr>
          <p:cNvPr id="127" name="Text Box 35"/>
          <p:cNvSpPr txBox="1">
            <a:spLocks noChangeArrowheads="1"/>
          </p:cNvSpPr>
          <p:nvPr/>
        </p:nvSpPr>
        <p:spPr bwMode="auto">
          <a:xfrm>
            <a:off x="7786710" y="5715016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28" name="Text Box 35"/>
          <p:cNvSpPr txBox="1">
            <a:spLocks noChangeArrowheads="1"/>
          </p:cNvSpPr>
          <p:nvPr/>
        </p:nvSpPr>
        <p:spPr bwMode="auto">
          <a:xfrm>
            <a:off x="6786578" y="5715016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dirty="0" smtClean="0"/>
              <a:t>-3</a:t>
            </a:r>
            <a:endParaRPr lang="ru-RU" b="1" dirty="0"/>
          </a:p>
        </p:txBody>
      </p:sp>
      <p:sp>
        <p:nvSpPr>
          <p:cNvPr id="129" name="Freeform 96"/>
          <p:cNvSpPr>
            <a:spLocks/>
          </p:cNvSpPr>
          <p:nvPr/>
        </p:nvSpPr>
        <p:spPr bwMode="auto">
          <a:xfrm>
            <a:off x="7858148" y="5286388"/>
            <a:ext cx="993775" cy="392113"/>
          </a:xfrm>
          <a:custGeom>
            <a:avLst/>
            <a:gdLst>
              <a:gd name="T0" fmla="*/ 993775 w 626"/>
              <a:gd name="T1" fmla="*/ 387350 h 247"/>
              <a:gd name="T2" fmla="*/ 987425 w 626"/>
              <a:gd name="T3" fmla="*/ 0 h 247"/>
              <a:gd name="T4" fmla="*/ 431800 w 626"/>
              <a:gd name="T5" fmla="*/ 31750 h 247"/>
              <a:gd name="T6" fmla="*/ 144463 w 626"/>
              <a:gd name="T7" fmla="*/ 174625 h 247"/>
              <a:gd name="T8" fmla="*/ 0 w 626"/>
              <a:gd name="T9" fmla="*/ 392113 h 247"/>
              <a:gd name="T10" fmla="*/ 993775 w 626"/>
              <a:gd name="T11" fmla="*/ 387350 h 24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6" h="247">
                <a:moveTo>
                  <a:pt x="626" y="244"/>
                </a:moveTo>
                <a:lnTo>
                  <a:pt x="622" y="0"/>
                </a:lnTo>
                <a:lnTo>
                  <a:pt x="272" y="20"/>
                </a:lnTo>
                <a:lnTo>
                  <a:pt x="91" y="110"/>
                </a:lnTo>
                <a:lnTo>
                  <a:pt x="0" y="247"/>
                </a:lnTo>
                <a:lnTo>
                  <a:pt x="626" y="244"/>
                </a:lnTo>
                <a:close/>
              </a:path>
            </a:pathLst>
          </a:custGeom>
          <a:solidFill>
            <a:srgbClr val="4299A0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0" name="Freeform 97"/>
          <p:cNvSpPr>
            <a:spLocks/>
          </p:cNvSpPr>
          <p:nvPr/>
        </p:nvSpPr>
        <p:spPr bwMode="auto">
          <a:xfrm>
            <a:off x="6072198" y="5357826"/>
            <a:ext cx="928694" cy="360363"/>
          </a:xfrm>
          <a:custGeom>
            <a:avLst/>
            <a:gdLst>
              <a:gd name="T0" fmla="*/ 0 w 862"/>
              <a:gd name="T1" fmla="*/ 360363 h 227"/>
              <a:gd name="T2" fmla="*/ 1368425 w 862"/>
              <a:gd name="T3" fmla="*/ 360363 h 227"/>
              <a:gd name="T4" fmla="*/ 1295400 w 862"/>
              <a:gd name="T5" fmla="*/ 215900 h 227"/>
              <a:gd name="T6" fmla="*/ 1260475 w 862"/>
              <a:gd name="T7" fmla="*/ 155575 h 227"/>
              <a:gd name="T8" fmla="*/ 1196975 w 862"/>
              <a:gd name="T9" fmla="*/ 85725 h 227"/>
              <a:gd name="T10" fmla="*/ 1079500 w 862"/>
              <a:gd name="T11" fmla="*/ 0 h 227"/>
              <a:gd name="T12" fmla="*/ 287338 w 862"/>
              <a:gd name="T13" fmla="*/ 0 h 227"/>
              <a:gd name="T14" fmla="*/ 149225 w 862"/>
              <a:gd name="T15" fmla="*/ 92075 h 227"/>
              <a:gd name="T16" fmla="*/ 71438 w 862"/>
              <a:gd name="T17" fmla="*/ 215900 h 227"/>
              <a:gd name="T18" fmla="*/ 0 w 862"/>
              <a:gd name="T19" fmla="*/ 360363 h 22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62" h="227">
                <a:moveTo>
                  <a:pt x="0" y="227"/>
                </a:moveTo>
                <a:lnTo>
                  <a:pt x="862" y="227"/>
                </a:lnTo>
                <a:lnTo>
                  <a:pt x="816" y="136"/>
                </a:lnTo>
                <a:lnTo>
                  <a:pt x="794" y="98"/>
                </a:lnTo>
                <a:lnTo>
                  <a:pt x="754" y="54"/>
                </a:lnTo>
                <a:lnTo>
                  <a:pt x="680" y="0"/>
                </a:lnTo>
                <a:lnTo>
                  <a:pt x="181" y="0"/>
                </a:lnTo>
                <a:lnTo>
                  <a:pt x="94" y="58"/>
                </a:lnTo>
                <a:lnTo>
                  <a:pt x="45" y="136"/>
                </a:lnTo>
                <a:lnTo>
                  <a:pt x="0" y="227"/>
                </a:lnTo>
                <a:close/>
              </a:path>
            </a:pathLst>
          </a:custGeom>
          <a:solidFill>
            <a:srgbClr val="4299A0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1" name="Прямоугольник 130"/>
          <p:cNvSpPr/>
          <p:nvPr/>
        </p:nvSpPr>
        <p:spPr>
          <a:xfrm>
            <a:off x="5357818" y="6215082"/>
            <a:ext cx="2475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Font typeface="Arial" charset="0"/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Ответ: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-4;-3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  (1;+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∞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32" name="Text Box 14"/>
          <p:cNvSpPr txBox="1">
            <a:spLocks noChangeArrowheads="1"/>
          </p:cNvSpPr>
          <p:nvPr/>
        </p:nvSpPr>
        <p:spPr bwMode="auto">
          <a:xfrm>
            <a:off x="2447925" y="216693"/>
            <a:ext cx="48244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Проверь своё решение</a:t>
            </a:r>
          </a:p>
        </p:txBody>
      </p:sp>
      <p:pic>
        <p:nvPicPr>
          <p:cNvPr id="133" name="Picture 9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067" r="-14151"/>
          <a:stretch>
            <a:fillRect/>
          </a:stretch>
        </p:blipFill>
        <p:spPr bwMode="auto">
          <a:xfrm>
            <a:off x="4714876" y="928670"/>
            <a:ext cx="576263" cy="5929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428728" y="714356"/>
            <a:ext cx="5857916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3600" b="1" u="sng" dirty="0" smtClean="0">
                <a:solidFill>
                  <a:srgbClr val="323F1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Домашнее задание:</a:t>
            </a:r>
            <a:br>
              <a:rPr lang="ru-RU" sz="3600" b="1" u="sng" dirty="0" smtClean="0">
                <a:solidFill>
                  <a:srgbClr val="323F1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b="1" u="sng" dirty="0" smtClean="0">
                <a:solidFill>
                  <a:srgbClr val="323F1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600" b="1" u="sng" dirty="0" smtClean="0">
                <a:solidFill>
                  <a:srgbClr val="323F1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</a:t>
            </a:r>
            <a:r>
              <a:rPr lang="ru-RU" sz="3600" dirty="0" smtClean="0">
                <a:solidFill>
                  <a:schemeClr val="tx2"/>
                </a:solidFill>
              </a:rPr>
              <a:t>выучить алгоритм решения неравенств методом интервалов;</a:t>
            </a:r>
            <a:br>
              <a:rPr lang="ru-RU" sz="3600" dirty="0" smtClean="0">
                <a:solidFill>
                  <a:schemeClr val="tx2"/>
                </a:solidFill>
              </a:rPr>
            </a:br>
            <a:r>
              <a:rPr lang="ru-RU" sz="3600" dirty="0" smtClean="0">
                <a:solidFill>
                  <a:schemeClr val="tx2"/>
                </a:solidFill>
              </a:rPr>
              <a:t>2.решить  №314.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u="sng" dirty="0" smtClean="0">
                <a:solidFill>
                  <a:srgbClr val="323F1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600" b="1" u="sng" dirty="0" smtClean="0">
                <a:solidFill>
                  <a:srgbClr val="323F1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u="sng" dirty="0" smtClean="0">
                <a:solidFill>
                  <a:srgbClr val="323F1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600" u="sng" dirty="0" smtClean="0">
                <a:solidFill>
                  <a:srgbClr val="323F1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b="1" u="sng" dirty="0" smtClean="0">
                <a:solidFill>
                  <a:srgbClr val="323F1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600" b="1" u="sng" dirty="0" smtClean="0">
                <a:solidFill>
                  <a:srgbClr val="323F1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600" b="1" u="sng" dirty="0">
              <a:solidFill>
                <a:srgbClr val="323F1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196752"/>
            <a:ext cx="280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6238547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799</TotalTime>
  <Words>335</Words>
  <Application>Microsoft Office PowerPoint</Application>
  <PresentationFormat>Экран (4:3)</PresentationFormat>
  <Paragraphs>103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Аспект</vt:lpstr>
      <vt:lpstr>Формула</vt:lpstr>
      <vt:lpstr>Equation</vt:lpstr>
      <vt:lpstr>Слайд</vt:lpstr>
      <vt:lpstr>«Знания, которые не пополняются ежедневно, убывают с каждым днем» </vt:lpstr>
      <vt:lpstr>Слайд 2</vt:lpstr>
      <vt:lpstr>МЕТОД ИНТЕРВАЛОВ</vt:lpstr>
      <vt:lpstr>Алгоритм решения методом  интервала</vt:lpstr>
      <vt:lpstr>Решите неравенство: (х+2)(х-3)   0.</vt:lpstr>
      <vt:lpstr>Задания : №311,312,313(а,г)  </vt:lpstr>
      <vt:lpstr>Слайд 7</vt:lpstr>
      <vt:lpstr>Слайд 8</vt:lpstr>
      <vt:lpstr>Домашнее задание:  1.выучить алгоритм решения неравенств методом интервалов; 2.решить  №314.    </vt:lpstr>
      <vt:lpstr>Спасибо за работу!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Tor</cp:lastModifiedBy>
  <cp:revision>74</cp:revision>
  <dcterms:created xsi:type="dcterms:W3CDTF">2011-07-10T05:40:54Z</dcterms:created>
  <dcterms:modified xsi:type="dcterms:W3CDTF">2020-05-26T11:55:51Z</dcterms:modified>
</cp:coreProperties>
</file>