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3" autoAdjust="0"/>
    <p:restoredTop sz="94660"/>
  </p:normalViewPr>
  <p:slideViewPr>
    <p:cSldViewPr snapToGrid="0">
      <p:cViewPr varScale="1">
        <p:scale>
          <a:sx n="78" d="100"/>
          <a:sy n="78" d="100"/>
        </p:scale>
        <p:origin x="126" y="3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BDF487E-2E43-4761-8B0B-E746D0F095AC}" type="datetimeFigureOut">
              <a:rPr lang="ru-RU" smtClean="0"/>
              <a:t>25.05.2020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6B46BE-894C-4B4F-9C73-7FDBCC9593C4}" type="slidenum">
              <a:rPr lang="ru-RU" smtClean="0"/>
              <a:t>‹#›</a:t>
            </a:fld>
            <a:endParaRPr lang="ru-RU"/>
          </a:p>
        </p:txBody>
      </p:sp>
    </p:spTree>
    <p:extLst>
      <p:ext uri="{BB962C8B-B14F-4D97-AF65-F5344CB8AC3E}">
        <p14:creationId xmlns:p14="http://schemas.microsoft.com/office/powerpoint/2010/main" val="2429135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BDF487E-2E43-4761-8B0B-E746D0F095AC}" type="datetimeFigureOut">
              <a:rPr lang="ru-RU" smtClean="0"/>
              <a:t>25.05.2020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6B46BE-894C-4B4F-9C73-7FDBCC9593C4}" type="slidenum">
              <a:rPr lang="ru-RU" smtClean="0"/>
              <a:t>‹#›</a:t>
            </a:fld>
            <a:endParaRPr lang="ru-RU"/>
          </a:p>
        </p:txBody>
      </p:sp>
    </p:spTree>
    <p:extLst>
      <p:ext uri="{BB962C8B-B14F-4D97-AF65-F5344CB8AC3E}">
        <p14:creationId xmlns:p14="http://schemas.microsoft.com/office/powerpoint/2010/main" val="1369758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BDF487E-2E43-4761-8B0B-E746D0F095AC}" type="datetimeFigureOut">
              <a:rPr lang="ru-RU" smtClean="0"/>
              <a:t>25.05.2020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6B46BE-894C-4B4F-9C73-7FDBCC9593C4}"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132848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BDF487E-2E43-4761-8B0B-E746D0F095AC}" type="datetimeFigureOut">
              <a:rPr lang="ru-RU" smtClean="0"/>
              <a:t>25.05.2020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6B46BE-894C-4B4F-9C73-7FDBCC9593C4}" type="slidenum">
              <a:rPr lang="ru-RU" smtClean="0"/>
              <a:t>‹#›</a:t>
            </a:fld>
            <a:endParaRPr lang="ru-RU"/>
          </a:p>
        </p:txBody>
      </p:sp>
    </p:spTree>
    <p:extLst>
      <p:ext uri="{BB962C8B-B14F-4D97-AF65-F5344CB8AC3E}">
        <p14:creationId xmlns:p14="http://schemas.microsoft.com/office/powerpoint/2010/main" val="9442046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BDF487E-2E43-4761-8B0B-E746D0F095AC}" type="datetimeFigureOut">
              <a:rPr lang="ru-RU" smtClean="0"/>
              <a:t>25.05.2020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6B46BE-894C-4B4F-9C73-7FDBCC9593C4}"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017682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BDF487E-2E43-4761-8B0B-E746D0F095AC}" type="datetimeFigureOut">
              <a:rPr lang="ru-RU" smtClean="0"/>
              <a:t>25.05.2020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6B46BE-894C-4B4F-9C73-7FDBCC9593C4}" type="slidenum">
              <a:rPr lang="ru-RU" smtClean="0"/>
              <a:t>‹#›</a:t>
            </a:fld>
            <a:endParaRPr lang="ru-RU"/>
          </a:p>
        </p:txBody>
      </p:sp>
    </p:spTree>
    <p:extLst>
      <p:ext uri="{BB962C8B-B14F-4D97-AF65-F5344CB8AC3E}">
        <p14:creationId xmlns:p14="http://schemas.microsoft.com/office/powerpoint/2010/main" val="35927407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BDF487E-2E43-4761-8B0B-E746D0F095AC}" type="datetimeFigureOut">
              <a:rPr lang="ru-RU" smtClean="0"/>
              <a:t>25.05.2020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6B46BE-894C-4B4F-9C73-7FDBCC9593C4}" type="slidenum">
              <a:rPr lang="ru-RU" smtClean="0"/>
              <a:t>‹#›</a:t>
            </a:fld>
            <a:endParaRPr lang="ru-RU"/>
          </a:p>
        </p:txBody>
      </p:sp>
    </p:spTree>
    <p:extLst>
      <p:ext uri="{BB962C8B-B14F-4D97-AF65-F5344CB8AC3E}">
        <p14:creationId xmlns:p14="http://schemas.microsoft.com/office/powerpoint/2010/main" val="36331207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BDF487E-2E43-4761-8B0B-E746D0F095AC}" type="datetimeFigureOut">
              <a:rPr lang="ru-RU" smtClean="0"/>
              <a:t>25.05.2020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6B46BE-894C-4B4F-9C73-7FDBCC9593C4}" type="slidenum">
              <a:rPr lang="ru-RU" smtClean="0"/>
              <a:t>‹#›</a:t>
            </a:fld>
            <a:endParaRPr lang="ru-RU"/>
          </a:p>
        </p:txBody>
      </p:sp>
    </p:spTree>
    <p:extLst>
      <p:ext uri="{BB962C8B-B14F-4D97-AF65-F5344CB8AC3E}">
        <p14:creationId xmlns:p14="http://schemas.microsoft.com/office/powerpoint/2010/main" val="781875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BDF487E-2E43-4761-8B0B-E746D0F095AC}" type="datetimeFigureOut">
              <a:rPr lang="ru-RU" smtClean="0"/>
              <a:t>25.05.2020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6B46BE-894C-4B4F-9C73-7FDBCC9593C4}" type="slidenum">
              <a:rPr lang="ru-RU" smtClean="0"/>
              <a:t>‹#›</a:t>
            </a:fld>
            <a:endParaRPr lang="ru-RU"/>
          </a:p>
        </p:txBody>
      </p:sp>
    </p:spTree>
    <p:extLst>
      <p:ext uri="{BB962C8B-B14F-4D97-AF65-F5344CB8AC3E}">
        <p14:creationId xmlns:p14="http://schemas.microsoft.com/office/powerpoint/2010/main" val="3567699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BDF487E-2E43-4761-8B0B-E746D0F095AC}" type="datetimeFigureOut">
              <a:rPr lang="ru-RU" smtClean="0"/>
              <a:t>25.05.2020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6B46BE-894C-4B4F-9C73-7FDBCC9593C4}" type="slidenum">
              <a:rPr lang="ru-RU" smtClean="0"/>
              <a:t>‹#›</a:t>
            </a:fld>
            <a:endParaRPr lang="ru-RU"/>
          </a:p>
        </p:txBody>
      </p:sp>
    </p:spTree>
    <p:extLst>
      <p:ext uri="{BB962C8B-B14F-4D97-AF65-F5344CB8AC3E}">
        <p14:creationId xmlns:p14="http://schemas.microsoft.com/office/powerpoint/2010/main" val="15921688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BDF487E-2E43-4761-8B0B-E746D0F095AC}" type="datetimeFigureOut">
              <a:rPr lang="ru-RU" smtClean="0"/>
              <a:t>25.05.2020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26B46BE-894C-4B4F-9C73-7FDBCC9593C4}" type="slidenum">
              <a:rPr lang="ru-RU" smtClean="0"/>
              <a:t>‹#›</a:t>
            </a:fld>
            <a:endParaRPr lang="ru-RU"/>
          </a:p>
        </p:txBody>
      </p:sp>
    </p:spTree>
    <p:extLst>
      <p:ext uri="{BB962C8B-B14F-4D97-AF65-F5344CB8AC3E}">
        <p14:creationId xmlns:p14="http://schemas.microsoft.com/office/powerpoint/2010/main" val="3344937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BDF487E-2E43-4761-8B0B-E746D0F095AC}" type="datetimeFigureOut">
              <a:rPr lang="ru-RU" smtClean="0"/>
              <a:t>25.05.2020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26B46BE-894C-4B4F-9C73-7FDBCC9593C4}" type="slidenum">
              <a:rPr lang="ru-RU" smtClean="0"/>
              <a:t>‹#›</a:t>
            </a:fld>
            <a:endParaRPr lang="ru-RU"/>
          </a:p>
        </p:txBody>
      </p:sp>
    </p:spTree>
    <p:extLst>
      <p:ext uri="{BB962C8B-B14F-4D97-AF65-F5344CB8AC3E}">
        <p14:creationId xmlns:p14="http://schemas.microsoft.com/office/powerpoint/2010/main" val="2008629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BDF487E-2E43-4761-8B0B-E746D0F095AC}" type="datetimeFigureOut">
              <a:rPr lang="ru-RU" smtClean="0"/>
              <a:t>25.05.2020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26B46BE-894C-4B4F-9C73-7FDBCC9593C4}" type="slidenum">
              <a:rPr lang="ru-RU" smtClean="0"/>
              <a:t>‹#›</a:t>
            </a:fld>
            <a:endParaRPr lang="ru-RU"/>
          </a:p>
        </p:txBody>
      </p:sp>
    </p:spTree>
    <p:extLst>
      <p:ext uri="{BB962C8B-B14F-4D97-AF65-F5344CB8AC3E}">
        <p14:creationId xmlns:p14="http://schemas.microsoft.com/office/powerpoint/2010/main" val="2997119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DF487E-2E43-4761-8B0B-E746D0F095AC}" type="datetimeFigureOut">
              <a:rPr lang="ru-RU" smtClean="0"/>
              <a:t>25.05.2020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26B46BE-894C-4B4F-9C73-7FDBCC9593C4}" type="slidenum">
              <a:rPr lang="ru-RU" smtClean="0"/>
              <a:t>‹#›</a:t>
            </a:fld>
            <a:endParaRPr lang="ru-RU"/>
          </a:p>
        </p:txBody>
      </p:sp>
    </p:spTree>
    <p:extLst>
      <p:ext uri="{BB962C8B-B14F-4D97-AF65-F5344CB8AC3E}">
        <p14:creationId xmlns:p14="http://schemas.microsoft.com/office/powerpoint/2010/main" val="16037995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BDF487E-2E43-4761-8B0B-E746D0F095AC}" type="datetimeFigureOut">
              <a:rPr lang="ru-RU" smtClean="0"/>
              <a:t>25.05.2020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26B46BE-894C-4B4F-9C73-7FDBCC9593C4}" type="slidenum">
              <a:rPr lang="ru-RU" smtClean="0"/>
              <a:t>‹#›</a:t>
            </a:fld>
            <a:endParaRPr lang="ru-RU"/>
          </a:p>
        </p:txBody>
      </p:sp>
    </p:spTree>
    <p:extLst>
      <p:ext uri="{BB962C8B-B14F-4D97-AF65-F5344CB8AC3E}">
        <p14:creationId xmlns:p14="http://schemas.microsoft.com/office/powerpoint/2010/main" val="1435346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4BDF487E-2E43-4761-8B0B-E746D0F095AC}" type="datetimeFigureOut">
              <a:rPr lang="ru-RU" smtClean="0"/>
              <a:t>25.05.2020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26B46BE-894C-4B4F-9C73-7FDBCC9593C4}" type="slidenum">
              <a:rPr lang="ru-RU" smtClean="0"/>
              <a:t>‹#›</a:t>
            </a:fld>
            <a:endParaRPr lang="ru-RU"/>
          </a:p>
        </p:txBody>
      </p:sp>
    </p:spTree>
    <p:extLst>
      <p:ext uri="{BB962C8B-B14F-4D97-AF65-F5344CB8AC3E}">
        <p14:creationId xmlns:p14="http://schemas.microsoft.com/office/powerpoint/2010/main" val="3397967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BDF487E-2E43-4761-8B0B-E746D0F095AC}" type="datetimeFigureOut">
              <a:rPr lang="ru-RU" smtClean="0"/>
              <a:t>25.05.2020</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26B46BE-894C-4B4F-9C73-7FDBCC9593C4}" type="slidenum">
              <a:rPr lang="ru-RU" smtClean="0"/>
              <a:t>‹#›</a:t>
            </a:fld>
            <a:endParaRPr lang="ru-RU"/>
          </a:p>
        </p:txBody>
      </p:sp>
    </p:spTree>
    <p:extLst>
      <p:ext uri="{BB962C8B-B14F-4D97-AF65-F5344CB8AC3E}">
        <p14:creationId xmlns:p14="http://schemas.microsoft.com/office/powerpoint/2010/main" val="28006216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83CA24C-56E5-4AE6-844E-71C4DD770FAE}"/>
              </a:ext>
            </a:extLst>
          </p:cNvPr>
          <p:cNvSpPr>
            <a:spLocks noGrp="1"/>
          </p:cNvSpPr>
          <p:nvPr>
            <p:ph type="ctrTitle"/>
          </p:nvPr>
        </p:nvSpPr>
        <p:spPr/>
        <p:txBody>
          <a:bodyPr/>
          <a:lstStyle/>
          <a:p>
            <a:r>
              <a:rPr lang="en-US" dirty="0"/>
              <a:t>Holidays in Great Britain</a:t>
            </a:r>
            <a:endParaRPr lang="ru-RU" dirty="0"/>
          </a:p>
        </p:txBody>
      </p:sp>
      <p:sp>
        <p:nvSpPr>
          <p:cNvPr id="3" name="Подзаголовок 2">
            <a:extLst>
              <a:ext uri="{FF2B5EF4-FFF2-40B4-BE49-F238E27FC236}">
                <a16:creationId xmlns:a16="http://schemas.microsoft.com/office/drawing/2014/main" id="{CDA2A7B7-B5C0-4B64-8675-92AAE57F7352}"/>
              </a:ext>
            </a:extLst>
          </p:cNvPr>
          <p:cNvSpPr>
            <a:spLocks noGrp="1"/>
          </p:cNvSpPr>
          <p:nvPr>
            <p:ph type="subTitle" idx="1"/>
          </p:nvPr>
        </p:nvSpPr>
        <p:spPr>
          <a:xfrm>
            <a:off x="5543107" y="4050836"/>
            <a:ext cx="4572000" cy="1655762"/>
          </a:xfrm>
        </p:spPr>
        <p:txBody>
          <a:bodyPr/>
          <a:lstStyle/>
          <a:p>
            <a:r>
              <a:rPr lang="en-US" dirty="0"/>
              <a:t>Mikhail </a:t>
            </a:r>
            <a:r>
              <a:rPr lang="en-US" dirty="0" err="1"/>
              <a:t>Protasov</a:t>
            </a:r>
            <a:endParaRPr lang="en-US" dirty="0"/>
          </a:p>
          <a:p>
            <a:r>
              <a:rPr lang="en-US" dirty="0"/>
              <a:t>6 form A</a:t>
            </a:r>
            <a:endParaRPr lang="ru-RU" dirty="0"/>
          </a:p>
        </p:txBody>
      </p:sp>
    </p:spTree>
    <p:extLst>
      <p:ext uri="{BB962C8B-B14F-4D97-AF65-F5344CB8AC3E}">
        <p14:creationId xmlns:p14="http://schemas.microsoft.com/office/powerpoint/2010/main" val="716839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5A33864-1438-4F80-ABCB-52045F1D8953}"/>
              </a:ext>
            </a:extLst>
          </p:cNvPr>
          <p:cNvSpPr>
            <a:spLocks noGrp="1"/>
          </p:cNvSpPr>
          <p:nvPr>
            <p:ph type="title"/>
          </p:nvPr>
        </p:nvSpPr>
        <p:spPr/>
        <p:txBody>
          <a:bodyPr/>
          <a:lstStyle/>
          <a:p>
            <a:r>
              <a:rPr lang="en-US" dirty="0"/>
              <a:t>                     Introduction</a:t>
            </a:r>
            <a:endParaRPr lang="ru-RU" dirty="0"/>
          </a:p>
        </p:txBody>
      </p:sp>
      <p:sp>
        <p:nvSpPr>
          <p:cNvPr id="3" name="Объект 2">
            <a:extLst>
              <a:ext uri="{FF2B5EF4-FFF2-40B4-BE49-F238E27FC236}">
                <a16:creationId xmlns:a16="http://schemas.microsoft.com/office/drawing/2014/main" id="{F1B41F55-6325-45C1-A348-1E625FB80119}"/>
              </a:ext>
            </a:extLst>
          </p:cNvPr>
          <p:cNvSpPr>
            <a:spLocks noGrp="1"/>
          </p:cNvSpPr>
          <p:nvPr>
            <p:ph idx="1"/>
          </p:nvPr>
        </p:nvSpPr>
        <p:spPr/>
        <p:txBody>
          <a:bodyPr/>
          <a:lstStyle/>
          <a:p>
            <a:pPr marL="0" indent="0">
              <a:buNone/>
            </a:pPr>
            <a:r>
              <a:rPr lang="en-US" dirty="0"/>
              <a:t>There are about 40 holidays in Great Britain. Some of them are official, some – unofficial, some of</a:t>
            </a:r>
            <a:r>
              <a:rPr lang="ru-RU" dirty="0"/>
              <a:t> </a:t>
            </a:r>
            <a:r>
              <a:rPr lang="en-US" dirty="0"/>
              <a:t>them are weird. I`d like to tell you about 3 of them.</a:t>
            </a:r>
            <a:endParaRPr lang="ru-RU" dirty="0"/>
          </a:p>
        </p:txBody>
      </p:sp>
    </p:spTree>
    <p:extLst>
      <p:ext uri="{BB962C8B-B14F-4D97-AF65-F5344CB8AC3E}">
        <p14:creationId xmlns:p14="http://schemas.microsoft.com/office/powerpoint/2010/main" val="27815724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78C2EBB-8CD8-4A90-B2B9-2995F971EEF6}"/>
              </a:ext>
            </a:extLst>
          </p:cNvPr>
          <p:cNvSpPr>
            <a:spLocks noGrp="1"/>
          </p:cNvSpPr>
          <p:nvPr>
            <p:ph type="title"/>
          </p:nvPr>
        </p:nvSpPr>
        <p:spPr/>
        <p:txBody>
          <a:bodyPr/>
          <a:lstStyle/>
          <a:p>
            <a:r>
              <a:rPr lang="en-US" dirty="0"/>
              <a:t>                       Boxing Day</a:t>
            </a:r>
            <a:endParaRPr lang="ru-RU" dirty="0"/>
          </a:p>
        </p:txBody>
      </p:sp>
      <p:sp>
        <p:nvSpPr>
          <p:cNvPr id="3" name="Объект 2">
            <a:extLst>
              <a:ext uri="{FF2B5EF4-FFF2-40B4-BE49-F238E27FC236}">
                <a16:creationId xmlns:a16="http://schemas.microsoft.com/office/drawing/2014/main" id="{F358A73C-1D7F-4870-A048-0EB26A5CDA50}"/>
              </a:ext>
            </a:extLst>
          </p:cNvPr>
          <p:cNvSpPr>
            <a:spLocks noGrp="1"/>
          </p:cNvSpPr>
          <p:nvPr>
            <p:ph idx="1"/>
          </p:nvPr>
        </p:nvSpPr>
        <p:spPr>
          <a:xfrm>
            <a:off x="4338084" y="2160589"/>
            <a:ext cx="4935917" cy="3793644"/>
          </a:xfrm>
        </p:spPr>
        <p:txBody>
          <a:bodyPr>
            <a:normAutofit/>
          </a:bodyPr>
          <a:lstStyle/>
          <a:p>
            <a:r>
              <a:rPr lang="en-US" b="1" dirty="0">
                <a:latin typeface="Calibri" panose="020F0502020204030204" pitchFamily="34" charset="0"/>
                <a:cs typeface="Calibri" panose="020F0502020204030204" pitchFamily="34" charset="0"/>
              </a:rPr>
              <a:t>Boxing Day</a:t>
            </a:r>
            <a:r>
              <a:rPr lang="en-US" dirty="0">
                <a:latin typeface="Calibri" panose="020F0502020204030204" pitchFamily="34" charset="0"/>
                <a:cs typeface="Calibri" panose="020F0502020204030204" pitchFamily="34" charset="0"/>
              </a:rPr>
              <a:t> is a holiday celebrated the day after Christmas Day, thus being the second day of Christmastide. It originated in the United Kingdom and is celebrated in a number of countries that previously formed part of the British Empire. Boxing Day is on 26 December, although the attached bank holiday or public holiday may take place either on that day or one or two days later.</a:t>
            </a:r>
          </a:p>
          <a:p>
            <a:r>
              <a:rPr lang="en-US" dirty="0">
                <a:latin typeface="Calibri" panose="020F0502020204030204" pitchFamily="34" charset="0"/>
                <a:cs typeface="Calibri" panose="020F0502020204030204" pitchFamily="34" charset="0"/>
              </a:rPr>
              <a:t>In parts of Europe, such as Romania, Hungary, Germany, Poland, the Netherlands, the Czech Republic, and Scandinavia, 26 December is celebrated as a Second Christmas Day.</a:t>
            </a:r>
          </a:p>
          <a:p>
            <a:endParaRPr lang="ru-RU" dirty="0"/>
          </a:p>
        </p:txBody>
      </p:sp>
      <p:pic>
        <p:nvPicPr>
          <p:cNvPr id="4" name="Рисунок 3">
            <a:extLst>
              <a:ext uri="{FF2B5EF4-FFF2-40B4-BE49-F238E27FC236}">
                <a16:creationId xmlns:a16="http://schemas.microsoft.com/office/drawing/2014/main" id="{67CA14C1-EEF1-424B-9698-486CDBD3A351}"/>
              </a:ext>
            </a:extLst>
          </p:cNvPr>
          <p:cNvPicPr>
            <a:picLocks noChangeAspect="1"/>
          </p:cNvPicPr>
          <p:nvPr/>
        </p:nvPicPr>
        <p:blipFill>
          <a:blip r:embed="rId2"/>
          <a:stretch>
            <a:fillRect/>
          </a:stretch>
        </p:blipFill>
        <p:spPr>
          <a:xfrm>
            <a:off x="510363" y="1930400"/>
            <a:ext cx="3827721" cy="3793644"/>
          </a:xfrm>
          <a:prstGeom prst="rect">
            <a:avLst/>
          </a:prstGeom>
        </p:spPr>
      </p:pic>
    </p:spTree>
    <p:extLst>
      <p:ext uri="{BB962C8B-B14F-4D97-AF65-F5344CB8AC3E}">
        <p14:creationId xmlns:p14="http://schemas.microsoft.com/office/powerpoint/2010/main" val="478550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F6E5E87-128D-4401-858E-EEDF54AFD94C}"/>
              </a:ext>
            </a:extLst>
          </p:cNvPr>
          <p:cNvSpPr>
            <a:spLocks noGrp="1"/>
          </p:cNvSpPr>
          <p:nvPr>
            <p:ph type="title"/>
          </p:nvPr>
        </p:nvSpPr>
        <p:spPr/>
        <p:txBody>
          <a:bodyPr/>
          <a:lstStyle/>
          <a:p>
            <a:r>
              <a:rPr lang="ru-RU" dirty="0"/>
              <a:t>              </a:t>
            </a:r>
            <a:r>
              <a:rPr lang="en-US" dirty="0"/>
              <a:t>       Good Friday</a:t>
            </a:r>
            <a:endParaRPr lang="ru-RU" dirty="0"/>
          </a:p>
        </p:txBody>
      </p:sp>
      <p:sp>
        <p:nvSpPr>
          <p:cNvPr id="3" name="Объект 2">
            <a:extLst>
              <a:ext uri="{FF2B5EF4-FFF2-40B4-BE49-F238E27FC236}">
                <a16:creationId xmlns:a16="http://schemas.microsoft.com/office/drawing/2014/main" id="{DE8730B3-BD5F-4124-A2D2-60D9271C8AC5}"/>
              </a:ext>
            </a:extLst>
          </p:cNvPr>
          <p:cNvSpPr>
            <a:spLocks noGrp="1"/>
          </p:cNvSpPr>
          <p:nvPr>
            <p:ph idx="1"/>
          </p:nvPr>
        </p:nvSpPr>
        <p:spPr>
          <a:xfrm>
            <a:off x="4306186" y="1696485"/>
            <a:ext cx="5563239" cy="4110962"/>
          </a:xfrm>
        </p:spPr>
        <p:txBody>
          <a:bodyPr>
            <a:normAutofit fontScale="77500" lnSpcReduction="20000"/>
          </a:bodyPr>
          <a:lstStyle/>
          <a:p>
            <a:r>
              <a:rPr lang="en-US" b="1" dirty="0">
                <a:latin typeface="Calibri" panose="020F0502020204030204" pitchFamily="34" charset="0"/>
                <a:cs typeface="Calibri" panose="020F0502020204030204" pitchFamily="34" charset="0"/>
              </a:rPr>
              <a:t>Good Friday</a:t>
            </a:r>
            <a:r>
              <a:rPr lang="en-US" dirty="0">
                <a:latin typeface="Calibri" panose="020F0502020204030204" pitchFamily="34" charset="0"/>
                <a:cs typeface="Calibri" panose="020F0502020204030204" pitchFamily="34" charset="0"/>
              </a:rPr>
              <a:t> is a Christian holiday commemorating the crucifixion of Jesus and his death at Calvary. It is observed during Holy Week as part of the Paschal Triduum on the Friday preceding Easter Sunday, and may coincide with the Jewish observance of Passover. It is also known as </a:t>
            </a:r>
            <a:r>
              <a:rPr lang="en-US" b="1" dirty="0">
                <a:latin typeface="Calibri" panose="020F0502020204030204" pitchFamily="34" charset="0"/>
                <a:cs typeface="Calibri" panose="020F0502020204030204" pitchFamily="34" charset="0"/>
              </a:rPr>
              <a:t>Holy Friday</a:t>
            </a:r>
            <a:r>
              <a:rPr lang="en-US" dirty="0">
                <a:latin typeface="Calibri" panose="020F0502020204030204" pitchFamily="34" charset="0"/>
                <a:cs typeface="Calibri" panose="020F0502020204030204" pitchFamily="34" charset="0"/>
              </a:rPr>
              <a:t>, </a:t>
            </a:r>
            <a:r>
              <a:rPr lang="en-US" b="1" dirty="0">
                <a:latin typeface="Calibri" panose="020F0502020204030204" pitchFamily="34" charset="0"/>
                <a:cs typeface="Calibri" panose="020F0502020204030204" pitchFamily="34" charset="0"/>
              </a:rPr>
              <a:t>Great Friday</a:t>
            </a:r>
            <a:r>
              <a:rPr lang="en-US" dirty="0">
                <a:latin typeface="Calibri" panose="020F0502020204030204" pitchFamily="34" charset="0"/>
                <a:cs typeface="Calibri" panose="020F0502020204030204" pitchFamily="34" charset="0"/>
              </a:rPr>
              <a:t>, and </a:t>
            </a:r>
            <a:r>
              <a:rPr lang="en-US" b="1" dirty="0">
                <a:latin typeface="Calibri" panose="020F0502020204030204" pitchFamily="34" charset="0"/>
                <a:cs typeface="Calibri" panose="020F0502020204030204" pitchFamily="34" charset="0"/>
              </a:rPr>
              <a:t>Black Friday</a:t>
            </a:r>
            <a:r>
              <a:rPr lang="en-US" dirty="0">
                <a:latin typeface="Calibri" panose="020F0502020204030204" pitchFamily="34" charset="0"/>
                <a:cs typeface="Calibri" panose="020F0502020204030204" pitchFamily="34" charset="0"/>
              </a:rPr>
              <a:t>.</a:t>
            </a:r>
          </a:p>
          <a:p>
            <a:r>
              <a:rPr lang="en-US" dirty="0">
                <a:latin typeface="Calibri" panose="020F0502020204030204" pitchFamily="34" charset="0"/>
                <a:cs typeface="Calibri" panose="020F0502020204030204" pitchFamily="34" charset="0"/>
              </a:rPr>
              <a:t>Members of many Christian denominations, including the Catholic, Eastern  Orthodox, Lutheran, Anglican, Methodist, Oriental Orthodox and Reformed traditions, observe Good Friday with fasting and church services. Communicants of the Moravian Church have a Good Friday tradition of cleaning gravestones in Moravian </a:t>
            </a:r>
            <a:r>
              <a:rPr lang="en-US" dirty="0" err="1">
                <a:latin typeface="Calibri" panose="020F0502020204030204" pitchFamily="34" charset="0"/>
                <a:cs typeface="Calibri" panose="020F0502020204030204" pitchFamily="34" charset="0"/>
              </a:rPr>
              <a:t>cemetaries</a:t>
            </a:r>
            <a:r>
              <a:rPr lang="en-US" dirty="0">
                <a:latin typeface="Calibri" panose="020F0502020204030204" pitchFamily="34" charset="0"/>
                <a:cs typeface="Calibri" panose="020F0502020204030204" pitchFamily="34" charset="0"/>
              </a:rPr>
              <a:t>.</a:t>
            </a:r>
          </a:p>
          <a:p>
            <a:r>
              <a:rPr lang="en-US" dirty="0">
                <a:latin typeface="Calibri" panose="020F0502020204030204" pitchFamily="34" charset="0"/>
                <a:cs typeface="Calibri" panose="020F0502020204030204" pitchFamily="34" charset="0"/>
              </a:rPr>
              <a:t>The date of Good Friday varies from one year to the next on both the Gregorian and Julian calendars. Eastern and Western Christianity disagree over the computation of the date of Easter and therefore of Good Friday. Good Friday is a widely instituted legal holiday around the world, including in most Western countries and 12 U.S. states. Some countries, such as Germany, have laws prohibiting certain acts, such as dancing and horse racing, that are seen as profaning the solemn nature of the day.</a:t>
            </a:r>
          </a:p>
          <a:p>
            <a:endParaRPr lang="ru-RU" dirty="0"/>
          </a:p>
        </p:txBody>
      </p:sp>
      <p:pic>
        <p:nvPicPr>
          <p:cNvPr id="5" name="Рисунок 4">
            <a:extLst>
              <a:ext uri="{FF2B5EF4-FFF2-40B4-BE49-F238E27FC236}">
                <a16:creationId xmlns:a16="http://schemas.microsoft.com/office/drawing/2014/main" id="{0BE31B8E-152A-411C-AD75-F5812FC84B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334" y="2224087"/>
            <a:ext cx="3628852" cy="2409825"/>
          </a:xfrm>
          <a:prstGeom prst="rect">
            <a:avLst/>
          </a:prstGeom>
        </p:spPr>
      </p:pic>
    </p:spTree>
    <p:extLst>
      <p:ext uri="{BB962C8B-B14F-4D97-AF65-F5344CB8AC3E}">
        <p14:creationId xmlns:p14="http://schemas.microsoft.com/office/powerpoint/2010/main" val="21384505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F65EC38D-4C8B-4359-9EEF-BB638ED6C2AB}"/>
              </a:ext>
            </a:extLst>
          </p:cNvPr>
          <p:cNvSpPr>
            <a:spLocks noChangeArrowheads="1"/>
          </p:cNvSpPr>
          <p:nvPr/>
        </p:nvSpPr>
        <p:spPr bwMode="auto">
          <a:xfrm>
            <a:off x="4912242" y="1582340"/>
            <a:ext cx="4859079" cy="369331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b="0" i="0" strike="noStrike" cap="none" normalizeH="0" baseline="0" dirty="0" err="1">
                <a:ln>
                  <a:noFill/>
                </a:ln>
                <a:effectLst/>
                <a:latin typeface="Calibri" panose="020F0502020204030204" pitchFamily="34" charset="0"/>
                <a:cs typeface="Calibri" panose="020F0502020204030204" pitchFamily="34" charset="0"/>
              </a:rPr>
              <a:t>The</a:t>
            </a:r>
            <a:r>
              <a:rPr kumimoji="0" lang="ru-RU" altLang="ru-RU" b="0" i="0" strike="noStrike" cap="none" normalizeH="0" baseline="0" dirty="0">
                <a:ln>
                  <a:noFill/>
                </a:ln>
                <a:effectLst/>
                <a:latin typeface="Calibri" panose="020F0502020204030204" pitchFamily="34" charset="0"/>
                <a:cs typeface="Calibri" panose="020F0502020204030204" pitchFamily="34" charset="0"/>
              </a:rPr>
              <a:t> </a:t>
            </a:r>
            <a:r>
              <a:rPr kumimoji="0" lang="ru-RU" altLang="ru-RU" b="1" i="0" strike="noStrike" cap="none" normalizeH="0" baseline="0" dirty="0" err="1">
                <a:ln>
                  <a:noFill/>
                </a:ln>
                <a:effectLst/>
                <a:latin typeface="Calibri" panose="020F0502020204030204" pitchFamily="34" charset="0"/>
                <a:cs typeface="Calibri" panose="020F0502020204030204" pitchFamily="34" charset="0"/>
              </a:rPr>
              <a:t>Battle</a:t>
            </a:r>
            <a:r>
              <a:rPr kumimoji="0" lang="ru-RU" altLang="ru-RU" b="1" i="0" strike="noStrike" cap="none" normalizeH="0" baseline="0" dirty="0">
                <a:ln>
                  <a:noFill/>
                </a:ln>
                <a:effectLst/>
                <a:latin typeface="Calibri" panose="020F0502020204030204" pitchFamily="34" charset="0"/>
                <a:cs typeface="Calibri" panose="020F0502020204030204" pitchFamily="34" charset="0"/>
              </a:rPr>
              <a:t> </a:t>
            </a:r>
            <a:r>
              <a:rPr kumimoji="0" lang="ru-RU" altLang="ru-RU" b="1" i="0" strike="noStrike" cap="none" normalizeH="0" baseline="0" dirty="0" err="1">
                <a:ln>
                  <a:noFill/>
                </a:ln>
                <a:effectLst/>
                <a:latin typeface="Calibri" panose="020F0502020204030204" pitchFamily="34" charset="0"/>
                <a:cs typeface="Calibri" panose="020F0502020204030204" pitchFamily="34" charset="0"/>
              </a:rPr>
              <a:t>of</a:t>
            </a:r>
            <a:r>
              <a:rPr kumimoji="0" lang="ru-RU" altLang="ru-RU" b="1" i="0" strike="noStrike" cap="none" normalizeH="0" baseline="0" dirty="0">
                <a:ln>
                  <a:noFill/>
                </a:ln>
                <a:effectLst/>
                <a:latin typeface="Calibri" panose="020F0502020204030204" pitchFamily="34" charset="0"/>
                <a:cs typeface="Calibri" panose="020F0502020204030204" pitchFamily="34" charset="0"/>
              </a:rPr>
              <a:t> </a:t>
            </a:r>
            <a:r>
              <a:rPr kumimoji="0" lang="ru-RU" altLang="ru-RU" b="1" i="0" strike="noStrike" cap="none" normalizeH="0" baseline="0" dirty="0" err="1">
                <a:ln>
                  <a:noFill/>
                </a:ln>
                <a:effectLst/>
                <a:latin typeface="Calibri" panose="020F0502020204030204" pitchFamily="34" charset="0"/>
                <a:cs typeface="Calibri" panose="020F0502020204030204" pitchFamily="34" charset="0"/>
              </a:rPr>
              <a:t>the</a:t>
            </a:r>
            <a:r>
              <a:rPr kumimoji="0" lang="ru-RU" altLang="ru-RU" b="1" i="0" strike="noStrike" cap="none" normalizeH="0" baseline="0" dirty="0">
                <a:ln>
                  <a:noFill/>
                </a:ln>
                <a:effectLst/>
                <a:latin typeface="Calibri" panose="020F0502020204030204" pitchFamily="34" charset="0"/>
                <a:cs typeface="Calibri" panose="020F0502020204030204" pitchFamily="34" charset="0"/>
              </a:rPr>
              <a:t> </a:t>
            </a:r>
            <a:r>
              <a:rPr kumimoji="0" lang="ru-RU" altLang="ru-RU" b="1" i="0" strike="noStrike" cap="none" normalizeH="0" baseline="0" dirty="0" err="1">
                <a:ln>
                  <a:noFill/>
                </a:ln>
                <a:effectLst/>
                <a:latin typeface="Calibri" panose="020F0502020204030204" pitchFamily="34" charset="0"/>
                <a:cs typeface="Calibri" panose="020F0502020204030204" pitchFamily="34" charset="0"/>
              </a:rPr>
              <a:t>Boyne</a:t>
            </a:r>
            <a:r>
              <a:rPr kumimoji="0" lang="ru-RU" altLang="ru-RU" b="0" i="0" strike="noStrike" cap="none" normalizeH="0" baseline="0" dirty="0">
                <a:ln>
                  <a:noFill/>
                </a:ln>
                <a:effectLst/>
                <a:latin typeface="Calibri" panose="020F0502020204030204" pitchFamily="34" charset="0"/>
                <a:cs typeface="Calibri" panose="020F0502020204030204" pitchFamily="34" charset="0"/>
              </a:rPr>
              <a:t> </a:t>
            </a:r>
            <a:r>
              <a:rPr kumimoji="0" lang="ga-IE" altLang="ru-RU" b="0" i="0" strike="noStrike" cap="none" normalizeH="0" baseline="0" dirty="0">
                <a:ln>
                  <a:noFill/>
                </a:ln>
                <a:effectLst/>
                <a:latin typeface="Calibri" panose="020F0502020204030204" pitchFamily="34" charset="0"/>
                <a:cs typeface="Calibri" panose="020F0502020204030204" pitchFamily="34" charset="0"/>
              </a:rPr>
              <a:t> was a battle in 1690 between the forces of the </a:t>
            </a:r>
            <a:r>
              <a:rPr lang="ga-IE" altLang="ru-RU" dirty="0">
                <a:latin typeface="Calibri" panose="020F0502020204030204" pitchFamily="34" charset="0"/>
                <a:cs typeface="Calibri" panose="020F0502020204030204" pitchFamily="34" charset="0"/>
              </a:rPr>
              <a:t>deposed King</a:t>
            </a:r>
            <a:r>
              <a:rPr kumimoji="0" lang="ga-IE" altLang="ru-RU" b="0" i="0" strike="noStrike" cap="none" normalizeH="0" baseline="0" dirty="0">
                <a:ln>
                  <a:noFill/>
                </a:ln>
                <a:effectLst/>
                <a:latin typeface="Calibri" panose="020F0502020204030204" pitchFamily="34" charset="0"/>
                <a:cs typeface="Calibri" panose="020F0502020204030204" pitchFamily="34" charset="0"/>
              </a:rPr>
              <a:t> </a:t>
            </a:r>
            <a:r>
              <a:rPr lang="ga-IE" altLang="ru-RU" dirty="0">
                <a:latin typeface="Calibri" panose="020F0502020204030204" pitchFamily="34" charset="0"/>
                <a:cs typeface="Calibri" panose="020F0502020204030204" pitchFamily="34" charset="0"/>
              </a:rPr>
              <a:t>James II of England and Ireland, VII of Scotland</a:t>
            </a:r>
            <a:r>
              <a:rPr kumimoji="0" lang="ga-IE" altLang="ru-RU" b="0" i="0" strike="noStrike" cap="none" normalizeH="0" baseline="0" dirty="0">
                <a:ln>
                  <a:noFill/>
                </a:ln>
                <a:effectLst/>
                <a:latin typeface="Calibri" panose="020F0502020204030204" pitchFamily="34" charset="0"/>
                <a:cs typeface="Calibri" panose="020F0502020204030204" pitchFamily="34" charset="0"/>
              </a:rPr>
              <a:t>, versus those of King </a:t>
            </a:r>
            <a:r>
              <a:rPr lang="ga-IE" altLang="ru-RU" dirty="0">
                <a:latin typeface="Calibri" panose="020F0502020204030204" pitchFamily="34" charset="0"/>
                <a:cs typeface="Calibri" panose="020F0502020204030204" pitchFamily="34" charset="0"/>
              </a:rPr>
              <a:t>William III</a:t>
            </a:r>
            <a:r>
              <a:rPr kumimoji="0" lang="ga-IE" altLang="ru-RU" b="0" i="0" strike="noStrike" cap="none" normalizeH="0" baseline="0" dirty="0">
                <a:ln>
                  <a:noFill/>
                </a:ln>
                <a:effectLst/>
                <a:latin typeface="Calibri" panose="020F0502020204030204" pitchFamily="34" charset="0"/>
                <a:cs typeface="Calibri" panose="020F0502020204030204" pitchFamily="34" charset="0"/>
              </a:rPr>
              <a:t> who, with his wife Queen </a:t>
            </a:r>
            <a:r>
              <a:rPr lang="ga-IE" altLang="ru-RU" dirty="0">
                <a:latin typeface="Calibri" panose="020F0502020204030204" pitchFamily="34" charset="0"/>
                <a:cs typeface="Calibri" panose="020F0502020204030204" pitchFamily="34" charset="0"/>
              </a:rPr>
              <a:t>Mary II</a:t>
            </a:r>
            <a:r>
              <a:rPr kumimoji="0" lang="ga-IE" altLang="ru-RU" b="0" i="0" strike="noStrike" cap="none" normalizeH="0" baseline="0" dirty="0">
                <a:ln>
                  <a:noFill/>
                </a:ln>
                <a:effectLst/>
                <a:latin typeface="Calibri" panose="020F0502020204030204" pitchFamily="34" charset="0"/>
                <a:cs typeface="Calibri" panose="020F0502020204030204" pitchFamily="34" charset="0"/>
              </a:rPr>
              <a:t> (his cousin and James's daughter), </a:t>
            </a:r>
            <a:r>
              <a:rPr lang="ga-IE" altLang="ru-RU" dirty="0">
                <a:latin typeface="Calibri" panose="020F0502020204030204" pitchFamily="34" charset="0"/>
                <a:cs typeface="Calibri" panose="020F0502020204030204" pitchFamily="34" charset="0"/>
              </a:rPr>
              <a:t>had acceded</a:t>
            </a:r>
            <a:r>
              <a:rPr kumimoji="0" lang="ga-IE" altLang="ru-RU" b="0" i="0" strike="noStrike" cap="none" normalizeH="0" baseline="0" dirty="0">
                <a:ln>
                  <a:noFill/>
                </a:ln>
                <a:effectLst/>
                <a:latin typeface="Calibri" panose="020F0502020204030204" pitchFamily="34" charset="0"/>
                <a:cs typeface="Calibri" panose="020F0502020204030204" pitchFamily="34" charset="0"/>
              </a:rPr>
              <a:t> to the Crowns of England and Scotland in 1689. The battle took place across the </a:t>
            </a:r>
            <a:r>
              <a:rPr lang="ga-IE" altLang="ru-RU" dirty="0">
                <a:latin typeface="Calibri" panose="020F0502020204030204" pitchFamily="34" charset="0"/>
                <a:cs typeface="Calibri" panose="020F0502020204030204" pitchFamily="34" charset="0"/>
              </a:rPr>
              <a:t>River Boyne</a:t>
            </a:r>
            <a:r>
              <a:rPr kumimoji="0" lang="ga-IE" altLang="ru-RU" b="0" i="0" strike="noStrike" cap="none" normalizeH="0" baseline="0" dirty="0">
                <a:ln>
                  <a:noFill/>
                </a:ln>
                <a:effectLst/>
                <a:latin typeface="Calibri" panose="020F0502020204030204" pitchFamily="34" charset="0"/>
                <a:cs typeface="Calibri" panose="020F0502020204030204" pitchFamily="34" charset="0"/>
              </a:rPr>
              <a:t> close to the town of </a:t>
            </a:r>
            <a:r>
              <a:rPr lang="ga-IE" altLang="ru-RU" dirty="0">
                <a:latin typeface="Calibri" panose="020F0502020204030204" pitchFamily="34" charset="0"/>
                <a:cs typeface="Calibri" panose="020F0502020204030204" pitchFamily="34" charset="0"/>
              </a:rPr>
              <a:t>Drogheda</a:t>
            </a:r>
            <a:r>
              <a:rPr kumimoji="0" lang="ga-IE" altLang="ru-RU" b="0" i="0" strike="noStrike" cap="none" normalizeH="0" baseline="0" dirty="0">
                <a:ln>
                  <a:noFill/>
                </a:ln>
                <a:effectLst/>
                <a:latin typeface="Calibri" panose="020F0502020204030204" pitchFamily="34" charset="0"/>
                <a:cs typeface="Calibri" panose="020F0502020204030204" pitchFamily="34" charset="0"/>
              </a:rPr>
              <a:t> in the </a:t>
            </a:r>
            <a:r>
              <a:rPr lang="ga-IE" altLang="ru-RU" dirty="0">
                <a:latin typeface="Calibri" panose="020F0502020204030204" pitchFamily="34" charset="0"/>
                <a:cs typeface="Calibri" panose="020F0502020204030204" pitchFamily="34" charset="0"/>
              </a:rPr>
              <a:t>Kingdom of Ireland</a:t>
            </a:r>
            <a:r>
              <a:rPr kumimoji="0" lang="ga-IE" altLang="ru-RU" b="0" i="0" strike="noStrike" cap="none" normalizeH="0" baseline="0" dirty="0">
                <a:ln>
                  <a:noFill/>
                </a:ln>
                <a:effectLst/>
                <a:latin typeface="Calibri" panose="020F0502020204030204" pitchFamily="34" charset="0"/>
                <a:cs typeface="Calibri" panose="020F0502020204030204" pitchFamily="34" charset="0"/>
              </a:rPr>
              <a:t>, modern-day </a:t>
            </a:r>
            <a:r>
              <a:rPr lang="ga-IE" altLang="ru-RU" dirty="0">
                <a:latin typeface="Calibri" panose="020F0502020204030204" pitchFamily="34" charset="0"/>
                <a:cs typeface="Calibri" panose="020F0502020204030204" pitchFamily="34" charset="0"/>
              </a:rPr>
              <a:t>Republic of Ireland</a:t>
            </a:r>
            <a:r>
              <a:rPr kumimoji="0" lang="ga-IE" altLang="ru-RU" b="0" i="0" strike="noStrike" cap="none" normalizeH="0" baseline="0" dirty="0">
                <a:ln>
                  <a:noFill/>
                </a:ln>
                <a:effectLst/>
                <a:latin typeface="Calibri" panose="020F0502020204030204" pitchFamily="34" charset="0"/>
                <a:cs typeface="Calibri" panose="020F0502020204030204" pitchFamily="34" charset="0"/>
              </a:rPr>
              <a:t>, and resulted in a victory for William. This turned the tide in </a:t>
            </a:r>
            <a:r>
              <a:rPr lang="ga-IE" altLang="ru-RU" dirty="0">
                <a:latin typeface="Calibri" panose="020F0502020204030204" pitchFamily="34" charset="0"/>
                <a:cs typeface="Calibri" panose="020F0502020204030204" pitchFamily="34" charset="0"/>
              </a:rPr>
              <a:t>James's failed attempt to regain the British crown</a:t>
            </a:r>
            <a:r>
              <a:rPr kumimoji="0" lang="ga-IE" altLang="ru-RU" b="0" i="0" strike="noStrike" cap="none" normalizeH="0" baseline="0" dirty="0">
                <a:ln>
                  <a:noFill/>
                </a:ln>
                <a:effectLst/>
                <a:latin typeface="Calibri" panose="020F0502020204030204" pitchFamily="34" charset="0"/>
                <a:cs typeface="Calibri" panose="020F0502020204030204" pitchFamily="34" charset="0"/>
              </a:rPr>
              <a:t> and ultimately aided in ensuring the continued </a:t>
            </a:r>
            <a:r>
              <a:rPr lang="ga-IE" altLang="ru-RU" dirty="0">
                <a:latin typeface="Calibri" panose="020F0502020204030204" pitchFamily="34" charset="0"/>
                <a:cs typeface="Calibri" panose="020F0502020204030204" pitchFamily="34" charset="0"/>
              </a:rPr>
              <a:t>Protestant ascendancy in Ireland</a:t>
            </a:r>
            <a:r>
              <a:rPr kumimoji="0" lang="ga-IE" altLang="ru-RU" b="0" i="0" strike="noStrike" cap="none" normalizeH="0" baseline="0" dirty="0">
                <a:ln>
                  <a:noFill/>
                </a:ln>
                <a:effectLst/>
                <a:latin typeface="Calibri" panose="020F0502020204030204" pitchFamily="34" charset="0"/>
                <a:cs typeface="Calibri" panose="020F0502020204030204" pitchFamily="34" charset="0"/>
              </a:rPr>
              <a:t>.</a:t>
            </a:r>
          </a:p>
        </p:txBody>
      </p:sp>
      <p:sp>
        <p:nvSpPr>
          <p:cNvPr id="5" name="Заголовок 1">
            <a:extLst>
              <a:ext uri="{FF2B5EF4-FFF2-40B4-BE49-F238E27FC236}">
                <a16:creationId xmlns:a16="http://schemas.microsoft.com/office/drawing/2014/main" id="{063B1FBC-B0AC-4786-8565-68DC84F00E7A}"/>
              </a:ext>
            </a:extLst>
          </p:cNvPr>
          <p:cNvSpPr>
            <a:spLocks noGrp="1"/>
          </p:cNvSpPr>
          <p:nvPr>
            <p:ph type="title"/>
          </p:nvPr>
        </p:nvSpPr>
        <p:spPr>
          <a:xfrm>
            <a:off x="677334" y="609600"/>
            <a:ext cx="8596668" cy="1320800"/>
          </a:xfrm>
        </p:spPr>
        <p:txBody>
          <a:bodyPr/>
          <a:lstStyle/>
          <a:p>
            <a:r>
              <a:rPr lang="en-US" dirty="0"/>
              <a:t>             The Battle of the Boyne</a:t>
            </a:r>
            <a:endParaRPr lang="ru-RU" dirty="0"/>
          </a:p>
        </p:txBody>
      </p:sp>
      <p:pic>
        <p:nvPicPr>
          <p:cNvPr id="8" name="Рисунок 7">
            <a:extLst>
              <a:ext uri="{FF2B5EF4-FFF2-40B4-BE49-F238E27FC236}">
                <a16:creationId xmlns:a16="http://schemas.microsoft.com/office/drawing/2014/main" id="{0CB29518-60F3-4ED5-820D-A3CAA1324A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148" y="1437627"/>
            <a:ext cx="4859079" cy="3693320"/>
          </a:xfrm>
          <a:prstGeom prst="rect">
            <a:avLst/>
          </a:prstGeom>
        </p:spPr>
      </p:pic>
    </p:spTree>
    <p:extLst>
      <p:ext uri="{BB962C8B-B14F-4D97-AF65-F5344CB8AC3E}">
        <p14:creationId xmlns:p14="http://schemas.microsoft.com/office/powerpoint/2010/main" val="2562492310"/>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170</TotalTime>
  <Words>65</Words>
  <Application>Microsoft Office PowerPoint</Application>
  <PresentationFormat>Широкоэкранный</PresentationFormat>
  <Paragraphs>14</Paragraphs>
  <Slides>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5</vt:i4>
      </vt:variant>
    </vt:vector>
  </HeadingPairs>
  <TitlesOfParts>
    <vt:vector size="10" baseType="lpstr">
      <vt:lpstr>Arial</vt:lpstr>
      <vt:lpstr>Calibri</vt:lpstr>
      <vt:lpstr>Trebuchet MS</vt:lpstr>
      <vt:lpstr>Wingdings 3</vt:lpstr>
      <vt:lpstr>Аспект</vt:lpstr>
      <vt:lpstr>Holidays in Great Britain</vt:lpstr>
      <vt:lpstr>                     Introduction</vt:lpstr>
      <vt:lpstr>                       Boxing Day</vt:lpstr>
      <vt:lpstr>                     Good Friday</vt:lpstr>
      <vt:lpstr>             The Battle of the Boyne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Даша</dc:creator>
  <cp:lastModifiedBy>Даша</cp:lastModifiedBy>
  <cp:revision>14</cp:revision>
  <dcterms:created xsi:type="dcterms:W3CDTF">2020-05-25T12:19:03Z</dcterms:created>
  <dcterms:modified xsi:type="dcterms:W3CDTF">2020-05-25T15:18:33Z</dcterms:modified>
</cp:coreProperties>
</file>