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0" r:id="rId1"/>
  </p:sldMasterIdLst>
  <p:notesMasterIdLst>
    <p:notesMasterId r:id="rId13"/>
  </p:notesMasterIdLst>
  <p:sldIdLst>
    <p:sldId id="261" r:id="rId2"/>
    <p:sldId id="257" r:id="rId3"/>
    <p:sldId id="258" r:id="rId4"/>
    <p:sldId id="259" r:id="rId5"/>
    <p:sldId id="256" r:id="rId6"/>
    <p:sldId id="260" r:id="rId7"/>
    <p:sldId id="269" r:id="rId8"/>
    <p:sldId id="264" r:id="rId9"/>
    <p:sldId id="262" r:id="rId10"/>
    <p:sldId id="271" r:id="rId11"/>
    <p:sldId id="268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48F121A-5556-41FB-9008-655CF2914674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581F5C6-23BE-4306-8C47-DA42C43339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87560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D21C8FB-7149-475D-957D-AFD5F30D7641}" type="slidenum">
              <a:rPr lang="ru-RU" altLang="ru-RU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ru-RU" alt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075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6" name="Прямоугольник 21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7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766AB-0C54-44AC-AE9A-5B3CB2AA6D1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157176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C9AD5-59F4-43FF-B46B-DF99ED041B3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231714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6" name="Прямоугольник 21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7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62208-F290-4C62-A1F9-34AC516EE2F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852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1103C-681E-4A27-AF13-4EC29C6CC98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751944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6" name="Прямоугольник 21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7" name="Прямоугольник 23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8" name="Прямоугольник 24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9" name="Прямоугольник 25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82DFF-56D9-401A-9377-FEC864BFB6C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621232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9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D2ADD-7EF5-4362-8A20-47F2419BEE5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217337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9" name="Прямоугольник 2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10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11" name="Прямоугольник 24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E0449-6F98-4BE4-8438-AD721B66BBD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2856406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4582E-E771-4B19-8DC6-ED930158CA2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54294404"/>
      </p:ext>
    </p:extLst>
  </p:cSld>
  <p:clrMapOvr>
    <a:masterClrMapping/>
  </p:clrMapOvr>
  <p:transition>
    <p:split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3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4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5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1C4DF48-93E0-4970-AAB2-D8BB0B7293F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22154400"/>
      </p:ext>
    </p:extLst>
  </p:cSld>
  <p:clrMapOvr>
    <a:masterClrMapping/>
  </p:clrMapOvr>
  <p:transition>
    <p:split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6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7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8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9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7F80A-0DB8-4452-B0E8-CD78E2AC887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5807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6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7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8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9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7B0FF-EDCC-415D-90D1-4F310C03942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439525"/>
      </p:ext>
    </p:extLst>
  </p:cSld>
  <p:clrMapOvr>
    <a:masterClrMapping/>
  </p:clrMapOvr>
  <p:transition>
    <p:split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1027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102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102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7B9899"/>
                </a:solidFill>
              </a:defRPr>
            </a:lvl1pPr>
          </a:lstStyle>
          <a:p>
            <a:pPr>
              <a:defRPr/>
            </a:pPr>
            <a:fld id="{234CD270-8564-421A-A2A5-470E9963957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3" r:id="rId1"/>
    <p:sldLayoutId id="2147484024" r:id="rId2"/>
    <p:sldLayoutId id="2147484025" r:id="rId3"/>
    <p:sldLayoutId id="2147484026" r:id="rId4"/>
    <p:sldLayoutId id="2147484027" r:id="rId5"/>
    <p:sldLayoutId id="2147484028" r:id="rId6"/>
    <p:sldLayoutId id="2147484029" r:id="rId7"/>
    <p:sldLayoutId id="2147484030" r:id="rId8"/>
    <p:sldLayoutId id="2147484031" r:id="rId9"/>
    <p:sldLayoutId id="2147484032" r:id="rId10"/>
    <p:sldLayoutId id="2147484033" r:id="rId11"/>
  </p:sldLayoutIdLst>
  <p:transition>
    <p:split dir="in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anose="05020102010507070707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anose="05000000000000000000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97513" y="4830763"/>
            <a:ext cx="3646487" cy="1516062"/>
          </a:xfrm>
        </p:spPr>
        <p:txBody>
          <a:bodyPr>
            <a:normAutofit fontScale="92500" lnSpcReduction="10000"/>
          </a:bodyPr>
          <a:lstStyle/>
          <a:p>
            <a:pPr algn="r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5BD078"/>
              </a:buClr>
              <a:buFont typeface="Wingdings 2"/>
              <a:buNone/>
              <a:defRPr/>
            </a:pPr>
            <a:r>
              <a:rPr lang="ru-RU" sz="2000" dirty="0" smtClean="0">
                <a:solidFill>
                  <a:srgbClr val="073E87"/>
                </a:solidFill>
                <a:latin typeface="Sylfaen" pitchFamily="18" charset="0"/>
                <a:cs typeface="Times New Roman" pitchFamily="18" charset="0"/>
              </a:rPr>
              <a:t>Выполнила:                         </a:t>
            </a:r>
          </a:p>
          <a:p>
            <a:pPr algn="r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5BD078"/>
              </a:buClr>
              <a:buFont typeface="Wingdings 2"/>
              <a:buNone/>
              <a:defRPr/>
            </a:pPr>
            <a:r>
              <a:rPr lang="ru-RU" sz="2000" dirty="0" smtClean="0">
                <a:solidFill>
                  <a:srgbClr val="073E87"/>
                </a:solidFill>
                <a:latin typeface="Sylfaen" pitchFamily="18" charset="0"/>
                <a:cs typeface="Times New Roman" pitchFamily="18" charset="0"/>
              </a:rPr>
              <a:t>Носенко Антонина Алексеевна</a:t>
            </a:r>
          </a:p>
          <a:p>
            <a:pPr algn="r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5BD078"/>
              </a:buClr>
              <a:buFont typeface="Wingdings 2"/>
              <a:buNone/>
              <a:defRPr/>
            </a:pPr>
            <a:endParaRPr lang="ru-RU" sz="2000" dirty="0" smtClean="0">
              <a:solidFill>
                <a:srgbClr val="073E87"/>
              </a:solidFill>
              <a:latin typeface="Sylfaen" pitchFamily="18" charset="0"/>
              <a:cs typeface="Times New Roman" pitchFamily="18" charset="0"/>
            </a:endParaRPr>
          </a:p>
          <a:p>
            <a:pPr algn="r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5BD078"/>
              </a:buClr>
              <a:buFont typeface="Wingdings 2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  <a:latin typeface="Sylfaen" pitchFamily="18" charset="0"/>
                <a:cs typeface="Times New Roman" pitchFamily="18" charset="0"/>
              </a:rPr>
              <a:t>г. </a:t>
            </a:r>
            <a:r>
              <a:rPr lang="ru-RU" sz="2000" smtClean="0">
                <a:solidFill>
                  <a:srgbClr val="002060"/>
                </a:solidFill>
                <a:latin typeface="Sylfaen" pitchFamily="18" charset="0"/>
                <a:cs typeface="Times New Roman" pitchFamily="18" charset="0"/>
              </a:rPr>
              <a:t>Нестеров  </a:t>
            </a:r>
            <a:endParaRPr lang="ru-RU" sz="2000" dirty="0" smtClean="0">
              <a:solidFill>
                <a:srgbClr val="002060"/>
              </a:solidFill>
              <a:latin typeface="Sylfae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5988" y="2582863"/>
            <a:ext cx="7608887" cy="17303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4000" i="1" dirty="0" smtClean="0">
                <a:solidFill>
                  <a:schemeClr val="accent5">
                    <a:lumMod val="50000"/>
                  </a:schemeClr>
                </a:solidFill>
                <a:cs typeface="Aharoni" panose="02010803020104030203" pitchFamily="2" charset="-79"/>
              </a:rPr>
              <a:t>Занятие по коммуникации (подготовительная  группа)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09625" y="928688"/>
            <a:ext cx="7847013" cy="892175"/>
          </a:xfrm>
          <a:prstGeom prst="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kern="0" dirty="0">
                <a:solidFill>
                  <a:srgbClr val="00206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r>
              <a:rPr lang="ru-RU" altLang="ru-RU" sz="16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6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altLang="ru-RU" b="1" kern="0" dirty="0">
                <a:solidFill>
                  <a:srgbClr val="00206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детский сад №1 «Петушок» г. Нестерова</a:t>
            </a:r>
            <a:r>
              <a:rPr lang="ru-RU" altLang="ru-RU" sz="1600" b="1" kern="0" dirty="0">
                <a:solidFill>
                  <a:srgbClr val="00206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/>
            </a:r>
            <a:br>
              <a:rPr lang="ru-RU" altLang="ru-RU" sz="1600" b="1" kern="0" dirty="0">
                <a:solidFill>
                  <a:srgbClr val="00206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endParaRPr lang="ru-RU" altLang="ru-RU" sz="1600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511175" y="241300"/>
            <a:ext cx="8229600" cy="1117600"/>
          </a:xfrm>
          <a:ln w="571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VI 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часть:Просмотр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 видеофильма </a:t>
            </a:r>
            <a:b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«Пробуждение природы»</a:t>
            </a:r>
          </a:p>
        </p:txBody>
      </p:sp>
      <p:pic>
        <p:nvPicPr>
          <p:cNvPr id="11267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23900" y="1712913"/>
            <a:ext cx="3319463" cy="1870075"/>
          </a:xfrm>
          <a:ln w="57150">
            <a:solidFill>
              <a:schemeClr val="accent4"/>
            </a:solidFill>
          </a:ln>
        </p:spPr>
      </p:pic>
      <p:sp>
        <p:nvSpPr>
          <p:cNvPr id="24581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Продолжать расширять и уточнять знания детей об окружающем.</a:t>
            </a: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10088" y="1587500"/>
            <a:ext cx="3506787" cy="1244600"/>
          </a:xfrm>
          <a:prstGeom prst="rect">
            <a:avLst/>
          </a:prstGeom>
          <a:solidFill>
            <a:schemeClr val="bg2"/>
          </a:solidFill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b="1" i="1" dirty="0">
                <a:solidFill>
                  <a:schemeClr val="accent4">
                    <a:lumMod val="50000"/>
                  </a:schemeClr>
                </a:solidFill>
                <a:cs typeface="Times New Roman" pitchFamily="18" charset="0"/>
              </a:rPr>
              <a:t>Цель просмотра видеофильма: Продолжать расширять и уточнять знания детей об окружающем</a:t>
            </a:r>
            <a:endParaRPr lang="ru-RU" sz="1600" b="1" i="1" dirty="0">
              <a:solidFill>
                <a:schemeClr val="accent4">
                  <a:lumMod val="50000"/>
                </a:schemeClr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322263"/>
            <a:ext cx="8501062" cy="638175"/>
          </a:xfrm>
          <a:ln w="57150">
            <a:solidFill>
              <a:schemeClr val="accent4"/>
            </a:solidFill>
          </a:ln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altLang="ru-RU" sz="2800" b="1" dirty="0" smtClean="0">
                <a:solidFill>
                  <a:srgbClr val="C00000"/>
                </a:solidFill>
                <a:latin typeface="Sylfaen" panose="010A0502050306030303" pitchFamily="18" charset="0"/>
                <a:cs typeface="Times New Roman" pitchFamily="18" charset="0"/>
              </a:rPr>
              <a:t>      </a:t>
            </a:r>
            <a:r>
              <a:rPr lang="ru-RU" altLang="ru-RU" sz="2400" b="1" dirty="0" smtClean="0">
                <a:solidFill>
                  <a:schemeClr val="accent4">
                    <a:lumMod val="50000"/>
                  </a:schemeClr>
                </a:solidFill>
                <a:latin typeface="Sylfaen" panose="010A0502050306030303" pitchFamily="18" charset="0"/>
                <a:cs typeface="Times New Roman" pitchFamily="18" charset="0"/>
              </a:rPr>
              <a:t>Конспект занятия </a:t>
            </a:r>
            <a:r>
              <a:rPr lang="en-US" altLang="ru-RU" sz="2400" b="1" dirty="0" smtClean="0">
                <a:solidFill>
                  <a:schemeClr val="accent4">
                    <a:lumMod val="50000"/>
                  </a:schemeClr>
                </a:solidFill>
                <a:latin typeface="Sylfaen" panose="010A0502050306030303" pitchFamily="18" charset="0"/>
                <a:cs typeface="Times New Roman" pitchFamily="18" charset="0"/>
              </a:rPr>
              <a:t> </a:t>
            </a:r>
            <a:r>
              <a:rPr lang="ru-RU" altLang="ru-RU" sz="2400" b="1" dirty="0" smtClean="0">
                <a:solidFill>
                  <a:schemeClr val="accent4">
                    <a:lumMod val="50000"/>
                  </a:schemeClr>
                </a:solidFill>
                <a:latin typeface="Sylfaen" panose="010A0502050306030303" pitchFamily="18" charset="0"/>
                <a:cs typeface="Times New Roman" pitchFamily="18" charset="0"/>
              </a:rPr>
              <a:t>по коммуникации «Весну выручаем»</a:t>
            </a:r>
            <a:br>
              <a:rPr lang="ru-RU" altLang="ru-RU" sz="2400" b="1" dirty="0" smtClean="0">
                <a:solidFill>
                  <a:schemeClr val="accent4">
                    <a:lumMod val="50000"/>
                  </a:schemeClr>
                </a:solidFill>
                <a:latin typeface="Sylfaen" panose="010A0502050306030303" pitchFamily="18" charset="0"/>
                <a:cs typeface="Times New Roman" pitchFamily="18" charset="0"/>
              </a:rPr>
            </a:br>
            <a:r>
              <a:rPr lang="ru-RU" altLang="ru-RU" sz="2400" b="1" dirty="0">
                <a:solidFill>
                  <a:schemeClr val="accent4">
                    <a:lumMod val="50000"/>
                  </a:schemeClr>
                </a:solidFill>
                <a:latin typeface="Sylfaen" panose="010A0502050306030303" pitchFamily="18" charset="0"/>
                <a:cs typeface="Times New Roman" pitchFamily="18" charset="0"/>
              </a:rPr>
              <a:t> </a:t>
            </a:r>
            <a:r>
              <a:rPr lang="ru-RU" altLang="ru-RU" sz="2400" b="1" dirty="0" smtClean="0">
                <a:solidFill>
                  <a:schemeClr val="accent4">
                    <a:lumMod val="50000"/>
                  </a:schemeClr>
                </a:solidFill>
                <a:latin typeface="Sylfaen" panose="010A0502050306030303" pitchFamily="18" charset="0"/>
                <a:cs typeface="Times New Roman" pitchFamily="18" charset="0"/>
              </a:rPr>
              <a:t>                              в  подготовительной  </a:t>
            </a:r>
            <a:r>
              <a:rPr lang="ru-RU" altLang="ru-RU" sz="2400" b="1" dirty="0">
                <a:solidFill>
                  <a:schemeClr val="accent4">
                    <a:lumMod val="50000"/>
                  </a:schemeClr>
                </a:solidFill>
                <a:latin typeface="Sylfaen" panose="010A0502050306030303" pitchFamily="18" charset="0"/>
                <a:cs typeface="Times New Roman" pitchFamily="18" charset="0"/>
              </a:rPr>
              <a:t>группе</a:t>
            </a:r>
            <a:endParaRPr lang="ru-RU" altLang="ru-RU" sz="24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0838" y="1444625"/>
            <a:ext cx="8575675" cy="5805488"/>
          </a:xfrm>
          <a:ln>
            <a:solidFill>
              <a:schemeClr val="accent4"/>
            </a:solidFill>
          </a:ln>
        </p:spPr>
        <p:txBody>
          <a:bodyPr rtlCol="0">
            <a:normAutofit fontScale="2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altLang="ru-RU" sz="6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Организационный  момент:</a:t>
            </a: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 Собрались все дети в круг</a:t>
            </a:r>
            <a:b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Я- твой друг и ты мой друг.</a:t>
            </a:r>
            <a:b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Крепко за руки возьмемся,</a:t>
            </a:r>
            <a:b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И  друг другу   улыбнемся.</a:t>
            </a:r>
            <a:b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ru-RU" sz="6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altLang="ru-RU" sz="6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часть. Сюрпризный момент</a:t>
            </a:r>
            <a:r>
              <a:rPr lang="ru-RU" altLang="ru-RU" sz="6400" b="1" i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altLang="ru-RU" sz="6400" b="1" i="1" dirty="0" smtClean="0">
                <a:latin typeface="Times New Roman" pitchFamily="18" charset="0"/>
                <a:cs typeface="Times New Roman" pitchFamily="18" charset="0"/>
              </a:rPr>
              <a:t>Педагог</a:t>
            </a: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: обращает внимание детей на тучку : Ребята, посмотрите, сегодня в нашем зале появилось что-то необычное. Как вы думаете, что бы это могло быть? На что это похоже? </a:t>
            </a:r>
            <a:b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Дети: тучка, капельки.</a:t>
            </a:r>
            <a:b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400" b="1" i="1" smtClean="0">
                <a:latin typeface="Times New Roman" pitchFamily="18" charset="0"/>
                <a:cs typeface="Times New Roman" pitchFamily="18" charset="0"/>
              </a:rPr>
              <a:t>Педагог: </a:t>
            </a: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У нас появилась волшебная тучка!</a:t>
            </a:r>
            <a:b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Тучка по небу гуляла, </a:t>
            </a:r>
            <a:b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Тучка бусы растеряла.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Как хрустальные горошки, </a:t>
            </a:r>
            <a:b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Закатились к нам в окошко.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sz="6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altLang="ru-RU" sz="6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часть.</a:t>
            </a:r>
            <a:r>
              <a:rPr lang="ru-RU" altLang="ru-RU" sz="6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6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Игровая обучающая ситуация :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 Ребята, тучка не хочет, чтобы к нам пришло весеннее тепло. Весна попросила обратиться к вам за помощью. Как вы думаете, мы сможем выручить весну? Давайте попробуем. А чтобы тучка отпустила весну, нам нужно выполнить задания, которые она приготовила. Вы готовы помочь?      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6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III  </a:t>
            </a:r>
            <a:r>
              <a:rPr lang="ru-RU" altLang="ru-RU" sz="6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часть. Игры, направленные на закрепление полученных знаний.: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sz="6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6400" b="1" i="1" dirty="0" smtClean="0">
                <a:latin typeface="Times New Roman" pitchFamily="18" charset="0"/>
                <a:cs typeface="Times New Roman" pitchFamily="18" charset="0"/>
              </a:rPr>
              <a:t>Живые слова», «Сравни и назови», « Первоцветы», «Насекомые: летает- не летает», «Подари дереву листок», «Живые слова». Динамические паузы: «Цветы», «Ветерок», «Вдох»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sz="64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6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6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часть . Просмотр видеофильма «Пробуждение природы»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6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6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часть.  Повтор пройденного материала. Рефлексия.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endParaRPr lang="ru-RU" sz="5600" b="1" i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5600" i="1" dirty="0" smtClean="0"/>
              <a:t/>
            </a:r>
            <a:br>
              <a:rPr lang="ru-RU" sz="5600" i="1" dirty="0" smtClean="0"/>
            </a:br>
            <a:endParaRPr lang="ru-RU" sz="5600" i="1" dirty="0" smtClean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23900" y="342900"/>
            <a:ext cx="7989888" cy="736600"/>
          </a:xfrm>
          <a:prstGeom prst="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4826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70C0"/>
                </a:solidFill>
                <a:latin typeface="Sylfaen" panose="010A0502050306030303" pitchFamily="18" charset="0"/>
              </a:rPr>
              <a:t> Тема: «Весну выручаем»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11200" y="1296988"/>
            <a:ext cx="7910513" cy="4167187"/>
          </a:xfrm>
          <a:ln w="28575">
            <a:solidFill>
              <a:schemeClr val="accent3">
                <a:lumMod val="75000"/>
              </a:schemeClr>
            </a:solidFill>
          </a:ln>
        </p:spPr>
        <p:txBody>
          <a:bodyPr rtlCol="0">
            <a:noAutofit/>
          </a:bodyPr>
          <a:lstStyle/>
          <a:p>
            <a:pPr>
              <a:defRPr/>
            </a:pPr>
            <a:r>
              <a:rPr lang="ru-RU" alt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Цели: </a:t>
            </a:r>
            <a:r>
              <a:rPr lang="ru-RU" sz="2400" dirty="0"/>
              <a:t>- развивать коммуникативные навыки, чувство взаимопомощи и уважения</a:t>
            </a:r>
          </a:p>
          <a:p>
            <a:pPr>
              <a:defRPr/>
            </a:pPr>
            <a:r>
              <a:rPr lang="ru-RU" sz="2400" dirty="0"/>
              <a:t>- создать  атмосферу, которая будет способствовать выявлению у детей чувств и помочь говорить о них; </a:t>
            </a:r>
          </a:p>
          <a:p>
            <a:pPr>
              <a:defRPr/>
            </a:pPr>
            <a:r>
              <a:rPr lang="ru-RU" sz="2400" dirty="0"/>
              <a:t>- развивать у детей умение управлять своим </a:t>
            </a:r>
            <a:r>
              <a:rPr lang="ru-RU" sz="2400" dirty="0" smtClean="0"/>
              <a:t>настроением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-Закрепление представлений о весне и ее приметах. Уточнение, расширение и активизация словаря по теме «Весна». Закреплять навыки употребления в речи детей сравнительных оборотов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endParaRPr lang="ru-RU" sz="2400" dirty="0" smtClean="0">
              <a:latin typeface="Cambria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ru-RU" altLang="ru-RU" sz="2400" b="1" dirty="0" smtClean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15365" name="AutoShape 8" descr="https://im3-tub-ru.yandex.net/i?id=a0bb99c84008a988cf09e00213f4cd86&amp;n=33&amp;h=215&amp;w=32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24163" y="4822825"/>
            <a:ext cx="4111625" cy="1752600"/>
          </a:xfrm>
          <a:ln w="57150">
            <a:solidFill>
              <a:schemeClr val="accent4">
                <a:lumMod val="75000"/>
              </a:schemeClr>
            </a:solidFill>
          </a:ln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charset="0"/>
              <a:buNone/>
              <a:defRPr/>
            </a:pPr>
            <a:endParaRPr lang="ru-RU" sz="1400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Собрались все дети в круг</a:t>
            </a:r>
            <a:b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Я- твой друг и ты мой друг.</a:t>
            </a:r>
            <a:b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Крепко за руки возьмемся,</a:t>
            </a:r>
            <a:b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гостям мы улыбнемся.</a:t>
            </a:r>
            <a:b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Здравствуйте, гости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 		</a:t>
            </a:r>
            <a:r>
              <a:rPr lang="ru-RU" altLang="ru-RU" sz="1400" i="1" dirty="0" smtClean="0">
                <a:solidFill>
                  <a:srgbClr val="002060"/>
                </a:solidFill>
                <a:latin typeface="Sylfaen" pitchFamily="18" charset="0"/>
              </a:rPr>
              <a:t>	  </a:t>
            </a:r>
            <a:r>
              <a:rPr lang="ru-RU" altLang="ru-RU" sz="1400" dirty="0" smtClean="0">
                <a:solidFill>
                  <a:srgbClr val="002060"/>
                </a:solidFill>
                <a:latin typeface="Sylfaen" pitchFamily="18" charset="0"/>
              </a:rPr>
              <a:t>				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altLang="ru-RU" sz="1400" dirty="0" smtClean="0">
              <a:solidFill>
                <a:srgbClr val="002060"/>
              </a:solidFill>
              <a:latin typeface="Sylfaen" pitchFamily="18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altLang="ru-RU" sz="1400" dirty="0" smtClean="0">
              <a:solidFill>
                <a:srgbClr val="002060"/>
              </a:solidFill>
              <a:latin typeface="Sylfaen" pitchFamily="18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6175" y="268288"/>
            <a:ext cx="7126288" cy="808037"/>
          </a:xfrm>
          <a:ln w="571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200" b="1" dirty="0" smtClean="0">
                <a:solidFill>
                  <a:schemeClr val="accent5">
                    <a:lumMod val="50000"/>
                  </a:schemeClr>
                </a:solidFill>
                <a:latin typeface="Sylfaen" pitchFamily="18" charset="0"/>
              </a:rPr>
              <a:t>Организационный момент</a:t>
            </a:r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24163" y="2126118"/>
            <a:ext cx="3875768" cy="2183562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ln w="571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ru-RU" sz="2800" b="1" dirty="0" smtClean="0">
                <a:solidFill>
                  <a:schemeClr val="accent5">
                    <a:lumMod val="50000"/>
                  </a:schemeClr>
                </a:solidFill>
                <a:latin typeface="Sylfaen" pitchFamily="18" charset="0"/>
                <a:cs typeface="Times New Roman" pitchFamily="18" charset="0"/>
              </a:rPr>
              <a:t>I </a:t>
            </a:r>
            <a:r>
              <a:rPr lang="ru-RU" altLang="ru-RU" sz="2800" b="1" dirty="0" smtClean="0">
                <a:solidFill>
                  <a:schemeClr val="accent5">
                    <a:lumMod val="50000"/>
                  </a:schemeClr>
                </a:solidFill>
                <a:latin typeface="Sylfaen" pitchFamily="18" charset="0"/>
                <a:cs typeface="Times New Roman" pitchFamily="18" charset="0"/>
              </a:rPr>
              <a:t>часть. Сюрпризный момент</a:t>
            </a:r>
            <a:endParaRPr lang="ru-RU" altLang="ru-RU" sz="2800" dirty="0" smtClean="0">
              <a:solidFill>
                <a:schemeClr val="accent5">
                  <a:lumMod val="50000"/>
                </a:schemeClr>
              </a:solidFill>
              <a:latin typeface="Sylfaen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449763" y="4451350"/>
            <a:ext cx="4519612" cy="2084388"/>
          </a:xfrm>
          <a:ln w="38100">
            <a:solidFill>
              <a:schemeClr val="accent4"/>
            </a:solidFill>
          </a:ln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sz="1800" b="1" i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Педагог обращает внимание детей на тучку:  Ребята, посмотрите, сегодня в нашем зале появилось что-то необычное. Как вы думаете, что бы это могло быть? На что это похоже? 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Это же тучка!</a:t>
            </a: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 smtClean="0"/>
              <a:t>.</a:t>
            </a:r>
          </a:p>
        </p:txBody>
      </p:sp>
      <p:pic>
        <p:nvPicPr>
          <p:cNvPr id="5124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7280" y="1917046"/>
            <a:ext cx="3681835" cy="2074383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25688" y="4521200"/>
            <a:ext cx="4949825" cy="2081213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Ребята, тучка не хочет, чтобы к нам пришло весеннее тепло. Весна попросила обратиться к вам за помощью. Как вы думаете, мы сможем выручить весну? Давайте попробуем. А чтобы тучка отпустила весну, нам нужно выполнить задания, которые она приготовила. Вы готовы помочь?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69963" y="212725"/>
            <a:ext cx="7772400" cy="879475"/>
          </a:xfrm>
          <a:ln w="5715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ru-RU" sz="2800" b="1" dirty="0" smtClean="0">
                <a:solidFill>
                  <a:schemeClr val="accent5">
                    <a:lumMod val="50000"/>
                  </a:schemeClr>
                </a:solidFill>
                <a:latin typeface="Sylfaen" pitchFamily="18" charset="0"/>
                <a:cs typeface="Times New Roman" pitchFamily="18" charset="0"/>
              </a:rPr>
              <a:t>II </a:t>
            </a:r>
            <a:r>
              <a:rPr lang="ru-RU" altLang="ru-RU" sz="2800" b="1" dirty="0" smtClean="0">
                <a:solidFill>
                  <a:schemeClr val="accent5">
                    <a:lumMod val="50000"/>
                  </a:schemeClr>
                </a:solidFill>
                <a:latin typeface="Sylfaen" pitchFamily="18" charset="0"/>
                <a:cs typeface="Times New Roman" pitchFamily="18" charset="0"/>
              </a:rPr>
              <a:t>часть. Игровая обучающая ситуация</a:t>
            </a:r>
            <a:endParaRPr lang="ru-RU" altLang="ru-RU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843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46425" y="5194300"/>
            <a:ext cx="1457325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04" y="1861513"/>
            <a:ext cx="3726272" cy="1945988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ятно 2 12"/>
          <p:cNvSpPr/>
          <p:nvPr/>
        </p:nvSpPr>
        <p:spPr>
          <a:xfrm>
            <a:off x="5862638" y="2293938"/>
            <a:ext cx="2998787" cy="1585912"/>
          </a:xfrm>
          <a:prstGeom prst="irregularSeal2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Игра «Живые слова»</a:t>
            </a:r>
          </a:p>
        </p:txBody>
      </p:sp>
      <p:sp>
        <p:nvSpPr>
          <p:cNvPr id="12" name="Лента лицом вверх 11"/>
          <p:cNvSpPr/>
          <p:nvPr/>
        </p:nvSpPr>
        <p:spPr>
          <a:xfrm>
            <a:off x="252413" y="2548731"/>
            <a:ext cx="5043487" cy="954087"/>
          </a:xfrm>
          <a:prstGeom prst="ribbon2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0525" y="228600"/>
            <a:ext cx="8753475" cy="977900"/>
          </a:xfrm>
          <a:ln w="38100">
            <a:solidFill>
              <a:schemeClr val="accent4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800" b="1" dirty="0" smtClean="0">
                <a:solidFill>
                  <a:srgbClr val="C00000"/>
                </a:solidFill>
                <a:latin typeface="Sylfaen" panose="010A0502050306030303" pitchFamily="18" charset="0"/>
                <a:cs typeface="Times New Roman" pitchFamily="18" charset="0"/>
              </a:rPr>
              <a:t>          </a:t>
            </a:r>
            <a:r>
              <a:rPr lang="en-US" altLang="ru-RU" sz="3100" b="1" dirty="0" smtClean="0">
                <a:solidFill>
                  <a:schemeClr val="accent4">
                    <a:lumMod val="50000"/>
                  </a:schemeClr>
                </a:solidFill>
                <a:latin typeface="Sylfaen" panose="010A0502050306030303" pitchFamily="18" charset="0"/>
                <a:cs typeface="Times New Roman" pitchFamily="18" charset="0"/>
              </a:rPr>
              <a:t>III </a:t>
            </a:r>
            <a:r>
              <a:rPr lang="ru-RU" altLang="ru-RU" sz="3100" b="1" dirty="0" smtClean="0">
                <a:solidFill>
                  <a:schemeClr val="accent4">
                    <a:lumMod val="50000"/>
                  </a:schemeClr>
                </a:solidFill>
                <a:latin typeface="Sylfaen" panose="010A0502050306030303" pitchFamily="18" charset="0"/>
                <a:cs typeface="Times New Roman" pitchFamily="18" charset="0"/>
              </a:rPr>
              <a:t>часть. </a:t>
            </a:r>
            <a:r>
              <a:rPr lang="ru-RU" altLang="ru-RU" sz="2000" b="1" dirty="0" smtClean="0">
                <a:solidFill>
                  <a:schemeClr val="accent4">
                    <a:lumMod val="50000"/>
                  </a:schemeClr>
                </a:solidFill>
                <a:latin typeface="Sylfaen" panose="010A0502050306030303" pitchFamily="18" charset="0"/>
                <a:cs typeface="Times New Roman" pitchFamily="18" charset="0"/>
              </a:rPr>
              <a:t>Игры, задания , направленные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ambria" pitchFamily="18" charset="0"/>
              </a:rPr>
              <a:t> закрепление представлений о весне и ее приметах, уточнение, расширение и активизация словаря по теме «Весна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Sylfaen" panose="010A0502050306030303" pitchFamily="18" charset="0"/>
                <a:cs typeface="Times New Roman" pitchFamily="18" charset="0"/>
              </a:rPr>
              <a:t>»</a:t>
            </a:r>
            <a:endParaRPr lang="ru-RU" altLang="ru-RU" sz="2000" b="1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 flipH="1">
            <a:off x="1859756" y="2644435"/>
            <a:ext cx="1828800" cy="573087"/>
          </a:xfrm>
          <a:ln>
            <a:solidFill>
              <a:schemeClr val="accent6">
                <a:lumMod val="50000"/>
              </a:schemeClr>
            </a:solidFill>
          </a:ln>
        </p:spPr>
        <p:txBody>
          <a:bodyPr rtlCol="0">
            <a:normAutofit fontScale="92500"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altLang="ru-RU" sz="1800" b="1" dirty="0" smtClean="0">
                <a:solidFill>
                  <a:schemeClr val="accent4">
                    <a:lumMod val="50000"/>
                  </a:schemeClr>
                </a:solidFill>
                <a:latin typeface="Sylfaen" panose="010A0502050306030303" pitchFamily="18" charset="0"/>
              </a:rPr>
              <a:t>Игра «Приметы весны»</a:t>
            </a:r>
          </a:p>
        </p:txBody>
      </p:sp>
      <p:pic>
        <p:nvPicPr>
          <p:cNvPr id="717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2685" y="3682886"/>
            <a:ext cx="2667599" cy="1502331"/>
          </a:xfrm>
          <a:prstGeom prst="rect">
            <a:avLst/>
          </a:prstGeom>
          <a:noFill/>
          <a:ln w="38100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176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5451" y="3879850"/>
            <a:ext cx="2637064" cy="1485687"/>
          </a:xfrm>
          <a:prstGeom prst="rect">
            <a:avLst/>
          </a:prstGeom>
          <a:solidFill>
            <a:schemeClr val="accent4"/>
          </a:solidFill>
          <a:ln w="38100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84188" y="523875"/>
            <a:ext cx="8229600" cy="595313"/>
          </a:xfrm>
          <a:ln w="38100">
            <a:solidFill>
              <a:schemeClr val="accent4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200" b="1" dirty="0" smtClean="0">
                <a:solidFill>
                  <a:schemeClr val="accent4">
                    <a:lumMod val="50000"/>
                  </a:schemeClr>
                </a:solidFill>
                <a:latin typeface="Sylfaen" pitchFamily="18" charset="0"/>
                <a:cs typeface="Times New Roman" pitchFamily="18" charset="0"/>
              </a:rPr>
              <a:t>« Игры,  закрепляющие полученные знания.</a:t>
            </a:r>
            <a:endParaRPr lang="ru-RU" sz="3200" b="1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198" name="Picture 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50261" y="1608138"/>
            <a:ext cx="2581940" cy="1454376"/>
          </a:xfrm>
          <a:solidFill>
            <a:schemeClr val="accent4"/>
          </a:solidFill>
          <a:ln w="38100">
            <a:solidFill>
              <a:schemeClr val="accent4"/>
            </a:solidFill>
          </a:ln>
        </p:spPr>
      </p:pic>
      <p:sp>
        <p:nvSpPr>
          <p:cNvPr id="7" name="Блок-схема: процесс 6"/>
          <p:cNvSpPr/>
          <p:nvPr/>
        </p:nvSpPr>
        <p:spPr>
          <a:xfrm>
            <a:off x="785813" y="3622675"/>
            <a:ext cx="1917700" cy="519113"/>
          </a:xfrm>
          <a:prstGeom prst="flowChartProcess">
            <a:avLst/>
          </a:prstGeom>
          <a:ln w="57150"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Игра «Первоцветы»</a:t>
            </a: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6330950" y="3379788"/>
            <a:ext cx="2459038" cy="461962"/>
          </a:xfrm>
          <a:prstGeom prst="flowChartProcess">
            <a:avLst/>
          </a:prstGeom>
          <a:ln w="57150"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Игра « Насекомые: летает/не летает»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160713" y="5326063"/>
            <a:ext cx="2822575" cy="533400"/>
          </a:xfrm>
          <a:prstGeom prst="rect">
            <a:avLst/>
          </a:prstGeom>
          <a:ln w="57150"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Игра «Назови листок ласково</a:t>
            </a:r>
            <a:r>
              <a:rPr lang="ru-RU" sz="1400" b="1" i="1" dirty="0"/>
              <a:t>»</a:t>
            </a:r>
          </a:p>
        </p:txBody>
      </p:sp>
      <p:pic>
        <p:nvPicPr>
          <p:cNvPr id="8199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86463" y="1608138"/>
            <a:ext cx="2324481" cy="1309233"/>
          </a:xfrm>
          <a:prstGeom prst="rect">
            <a:avLst/>
          </a:prstGeom>
          <a:noFill/>
          <a:ln w="57150">
            <a:solidFill>
              <a:schemeClr val="accent4"/>
            </a:solidFill>
            <a:miter lim="800000"/>
            <a:headEnd/>
            <a:tailEnd/>
          </a:ln>
        </p:spPr>
      </p:pic>
      <p:pic>
        <p:nvPicPr>
          <p:cNvPr id="8200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8229" y="3640138"/>
            <a:ext cx="2263321" cy="1275532"/>
          </a:xfrm>
          <a:prstGeom prst="rect">
            <a:avLst/>
          </a:prstGeom>
          <a:noFill/>
          <a:ln w="38100">
            <a:solidFill>
              <a:schemeClr val="accent4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81713" y="2846388"/>
            <a:ext cx="2671762" cy="398462"/>
          </a:xfrm>
          <a:solidFill>
            <a:schemeClr val="bg1">
              <a:lumMod val="85000"/>
            </a:schemeClr>
          </a:solidFill>
          <a:ln w="57150">
            <a:solidFill>
              <a:schemeClr val="accent4"/>
            </a:solidFill>
            <a:prstDash val="dash"/>
          </a:ln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sz="1400" i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altLang="ru-RU" sz="1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«Ветерок»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52500" y="409575"/>
            <a:ext cx="7772400" cy="415925"/>
          </a:xfrm>
          <a:ln w="57150">
            <a:solidFill>
              <a:schemeClr val="accent4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800" dirty="0" smtClean="0">
                <a:solidFill>
                  <a:schemeClr val="accent4">
                    <a:lumMod val="50000"/>
                  </a:schemeClr>
                </a:solidFill>
                <a:latin typeface="Sylfaen" panose="010A0502050306030303" pitchFamily="18" charset="0"/>
                <a:cs typeface="Times New Roman" pitchFamily="18" charset="0"/>
              </a:rPr>
              <a:t> </a:t>
            </a:r>
            <a:r>
              <a:rPr lang="en-US" altLang="ru-RU" sz="2800" b="1" dirty="0" smtClean="0">
                <a:solidFill>
                  <a:schemeClr val="accent4">
                    <a:lumMod val="50000"/>
                  </a:schemeClr>
                </a:solidFill>
                <a:latin typeface="Sylfaen" panose="010A0502050306030303" pitchFamily="18" charset="0"/>
                <a:cs typeface="Times New Roman" pitchFamily="18" charset="0"/>
              </a:rPr>
              <a:t>IV </a:t>
            </a:r>
            <a:r>
              <a:rPr lang="ru-RU" altLang="ru-RU" sz="2800" b="1" dirty="0" smtClean="0">
                <a:solidFill>
                  <a:schemeClr val="accent4">
                    <a:lumMod val="50000"/>
                  </a:schemeClr>
                </a:solidFill>
                <a:latin typeface="Sylfaen" panose="010A0502050306030303" pitchFamily="18" charset="0"/>
                <a:cs typeface="Times New Roman" pitchFamily="18" charset="0"/>
              </a:rPr>
              <a:t>часть  «Динамические паузы»</a:t>
            </a:r>
            <a:endParaRPr lang="ru-RU" altLang="ru-RU" b="1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533400" y="2733675"/>
            <a:ext cx="2344738" cy="506413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Дыхательная гимнастика «Вдох» </a:t>
            </a:r>
          </a:p>
        </p:txBody>
      </p:sp>
      <p:pic>
        <p:nvPicPr>
          <p:cNvPr id="9223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1016000"/>
            <a:ext cx="2625725" cy="1479550"/>
          </a:xfrm>
          <a:prstGeom prst="rect">
            <a:avLst/>
          </a:prstGeom>
          <a:noFill/>
          <a:ln w="57150">
            <a:solidFill>
              <a:schemeClr val="accent4"/>
            </a:solidFill>
            <a:miter lim="800000"/>
            <a:headEnd/>
            <a:tailEnd/>
          </a:ln>
        </p:spPr>
      </p:pic>
      <p:pic>
        <p:nvPicPr>
          <p:cNvPr id="9224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363" y="1022350"/>
            <a:ext cx="2627312" cy="1481138"/>
          </a:xfrm>
          <a:prstGeom prst="rect">
            <a:avLst/>
          </a:prstGeom>
          <a:noFill/>
          <a:ln w="57150">
            <a:solidFill>
              <a:schemeClr val="accent4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9900" y="349250"/>
            <a:ext cx="8229600" cy="879475"/>
          </a:xfrm>
          <a:ln w="57150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ru-RU" sz="2800" b="1" dirty="0" smtClean="0">
                <a:solidFill>
                  <a:schemeClr val="accent4">
                    <a:lumMod val="50000"/>
                  </a:schemeClr>
                </a:solidFill>
                <a:latin typeface="Sylfaen" pitchFamily="18" charset="0"/>
                <a:cs typeface="Times New Roman" pitchFamily="18" charset="0"/>
              </a:rPr>
              <a:t>V </a:t>
            </a:r>
            <a:r>
              <a:rPr lang="ru-RU" altLang="ru-RU" sz="2800" b="1" dirty="0" smtClean="0">
                <a:solidFill>
                  <a:schemeClr val="accent4">
                    <a:lumMod val="50000"/>
                  </a:schemeClr>
                </a:solidFill>
                <a:latin typeface="Sylfaen" pitchFamily="18" charset="0"/>
                <a:cs typeface="Times New Roman" pitchFamily="18" charset="0"/>
              </a:rPr>
              <a:t>часть . Повторение пройденного материала. Рефлексия</a:t>
            </a:r>
            <a:endParaRPr lang="ru-RU" altLang="ru-RU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450975" y="4856163"/>
            <a:ext cx="6303963" cy="1397000"/>
          </a:xfrm>
          <a:ln>
            <a:solidFill>
              <a:schemeClr val="accent4"/>
            </a:solidFill>
          </a:ln>
        </p:spPr>
        <p:txBody>
          <a:bodyPr>
            <a:no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Мы справились со всеми заданиями, и выглянуло наше солнышко, и путешествие наше закончились. Солнце  благодарит вас за помощь. Ребята, так какое важное дело делают солнечные лучи?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Согревают землю, дают жизнь нашей планете. Молодцы!</a:t>
            </a:r>
          </a:p>
          <a:p>
            <a:pPr marL="0" indent="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ru-RU" altLang="ru-RU" sz="1600" b="1" i="1" dirty="0" smtClean="0">
              <a:solidFill>
                <a:schemeClr val="accent4">
                  <a:lumMod val="50000"/>
                </a:schemeClr>
              </a:solidFill>
              <a:latin typeface="Sylfaen" pitchFamily="18" charset="0"/>
            </a:endParaRPr>
          </a:p>
        </p:txBody>
      </p:sp>
      <p:pic>
        <p:nvPicPr>
          <p:cNvPr id="1024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976891"/>
            <a:ext cx="3891189" cy="2191487"/>
          </a:xfrm>
          <a:prstGeom prst="rect">
            <a:avLst/>
          </a:prstGeom>
          <a:noFill/>
          <a:ln w="57150">
            <a:solidFill>
              <a:schemeClr val="accent4"/>
            </a:solidFill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1070</TotalTime>
  <Words>373</Words>
  <Application>Microsoft Office PowerPoint</Application>
  <PresentationFormat>Экран (4:3)</PresentationFormat>
  <Paragraphs>49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2" baseType="lpstr">
      <vt:lpstr>Arial Unicode MS</vt:lpstr>
      <vt:lpstr>Aharoni</vt:lpstr>
      <vt:lpstr>Arial</vt:lpstr>
      <vt:lpstr>Calibri</vt:lpstr>
      <vt:lpstr>Cambria</vt:lpstr>
      <vt:lpstr>Georgia</vt:lpstr>
      <vt:lpstr>Sylfaen</vt:lpstr>
      <vt:lpstr>Times New Roman</vt:lpstr>
      <vt:lpstr>Wingdings</vt:lpstr>
      <vt:lpstr>Wingdings 2</vt:lpstr>
      <vt:lpstr>Официальная</vt:lpstr>
      <vt:lpstr>Занятие по коммуникации (подготовительная  группа) </vt:lpstr>
      <vt:lpstr> Тема: «Весну выручаем»</vt:lpstr>
      <vt:lpstr>Организационный момент</vt:lpstr>
      <vt:lpstr>I часть. Сюрпризный момент</vt:lpstr>
      <vt:lpstr>II часть. Игровая обучающая ситуация</vt:lpstr>
      <vt:lpstr>          III часть. Игры, задания , направленные закрепление представлений о весне и ее приметах, уточнение, расширение и активизация словаря по теме «Весна»</vt:lpstr>
      <vt:lpstr>« Игры,  закрепляющие полученные знания.</vt:lpstr>
      <vt:lpstr> IV часть  «Динамические паузы»</vt:lpstr>
      <vt:lpstr>V часть . Повторение пройденного материала. Рефлексия</vt:lpstr>
      <vt:lpstr>VI часть:Просмотр видеофильма  «Пробуждение природы»</vt:lpstr>
      <vt:lpstr>      Конспект занятия  по коммуникации «Весну выручаем»                                в  подготовительной  группе</vt:lpstr>
    </vt:vector>
  </TitlesOfParts>
  <Company>Twoja nazwa firmy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ppsworld.ru</dc:creator>
  <cp:lastModifiedBy>Анна</cp:lastModifiedBy>
  <cp:revision>138</cp:revision>
  <dcterms:created xsi:type="dcterms:W3CDTF">2013-05-17T09:27:46Z</dcterms:created>
  <dcterms:modified xsi:type="dcterms:W3CDTF">2020-05-26T11:02:53Z</dcterms:modified>
</cp:coreProperties>
</file>