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3" r:id="rId4"/>
    <p:sldId id="264" r:id="rId5"/>
    <p:sldId id="265" r:id="rId6"/>
    <p:sldId id="257" r:id="rId7"/>
    <p:sldId id="258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54CA3CF-AA44-4F57-B455-03924E3BCA64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9E56C2B-8A9D-4CA4-9414-D020CF11A9E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hostovo.com/article/1/" TargetMode="External"/><Relationship Id="rId2" Type="http://schemas.openxmlformats.org/officeDocument/2006/relationships/hyperlink" Target="http://www.zhostovo.com/histor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ranamasterov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89040"/>
            <a:ext cx="6324600" cy="1828800"/>
          </a:xfrm>
        </p:spPr>
        <p:txBody>
          <a:bodyPr/>
          <a:lstStyle/>
          <a:p>
            <a:pPr algn="l"/>
            <a:r>
              <a:rPr lang="ru-RU" dirty="0" smtClean="0"/>
              <a:t>Жостовский поднос</a:t>
            </a:r>
            <a:endParaRPr lang="ru-RU" dirty="0"/>
          </a:p>
        </p:txBody>
      </p:sp>
      <p:pic>
        <p:nvPicPr>
          <p:cNvPr id="1026" name="Picture 2" descr="E:\Лада\А документы по работе\ацдт\курсы\СМ курсы\1\Новая папка\DSC028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3879324" cy="28212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7524328" y="154679"/>
            <a:ext cx="1475656" cy="66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84138" eaLnBrk="1" hangingPunct="1">
              <a:defRPr/>
            </a:pPr>
            <a:r>
              <a:rPr lang="ru-RU" altLang="ru-RU" sz="1200" i="1" kern="0" dirty="0" smtClean="0">
                <a:solidFill>
                  <a:schemeClr val="accent1">
                    <a:lumMod val="75000"/>
                  </a:schemeClr>
                </a:solidFill>
              </a:rPr>
              <a:t>Занятие студии «Мастерилка»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6876256" y="5013176"/>
            <a:ext cx="2123728" cy="1756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84138" eaLnBrk="1" hangingPunct="1">
              <a:defRPr/>
            </a:pPr>
            <a:r>
              <a:rPr lang="ru-RU" altLang="ru-RU" sz="1400" i="1" kern="0" dirty="0" smtClean="0">
                <a:solidFill>
                  <a:schemeClr val="accent1">
                    <a:lumMod val="75000"/>
                  </a:schemeClr>
                </a:solidFill>
              </a:rPr>
              <a:t>Тема: </a:t>
            </a:r>
          </a:p>
          <a:p>
            <a:pPr marL="84138" eaLnBrk="1" hangingPunct="1">
              <a:defRPr/>
            </a:pPr>
            <a:r>
              <a:rPr lang="ru-RU" altLang="ru-RU" sz="1400" i="1" kern="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1100" dirty="0">
                <a:solidFill>
                  <a:schemeClr val="accent1">
                    <a:lumMod val="75000"/>
                  </a:schemeClr>
                </a:solidFill>
              </a:rPr>
              <a:t>Изготовление композиций из различных </a:t>
            </a: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</a:rPr>
              <a:t>материалов</a:t>
            </a:r>
            <a:r>
              <a:rPr lang="ru-RU" altLang="ru-RU" sz="1400" i="1" kern="0" dirty="0" smtClean="0">
                <a:solidFill>
                  <a:schemeClr val="accent1">
                    <a:lumMod val="75000"/>
                  </a:schemeClr>
                </a:solidFill>
              </a:rPr>
              <a:t>» </a:t>
            </a:r>
          </a:p>
          <a:p>
            <a:pPr marL="84138" eaLnBrk="1" hangingPunct="1">
              <a:defRPr/>
            </a:pPr>
            <a:r>
              <a:rPr lang="ru-RU" sz="1100" i="1" kern="0" dirty="0" smtClean="0">
                <a:solidFill>
                  <a:schemeClr val="accent1">
                    <a:lumMod val="75000"/>
                  </a:schemeClr>
                </a:solidFill>
              </a:rPr>
              <a:t>Презентацию подготовила педагог дополнительного образования ГБУ ДО ВО «Центр «Славянка» </a:t>
            </a:r>
          </a:p>
          <a:p>
            <a:pPr marL="84138" eaLnBrk="1" hangingPunct="1">
              <a:defRPr/>
            </a:pPr>
            <a:r>
              <a:rPr lang="ru-RU" sz="1100" i="1" kern="0" dirty="0" smtClean="0">
                <a:solidFill>
                  <a:schemeClr val="accent1">
                    <a:lumMod val="75000"/>
                  </a:schemeClr>
                </a:solidFill>
              </a:rPr>
              <a:t>Лосева Лада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13794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333960"/>
            <a:ext cx="6305124" cy="4407408"/>
          </a:xfrm>
        </p:spPr>
        <p:txBody>
          <a:bodyPr/>
          <a:lstStyle/>
          <a:p>
            <a:r>
              <a:rPr lang="ru-RU" b="1" u="sng" dirty="0">
                <a:hlinkClick r:id="rId2" tooltip="http://www.zhostovo.com/history/"/>
              </a:rPr>
              <a:t>http://www.zhostovo.com/history</a:t>
            </a:r>
            <a:r>
              <a:rPr lang="ru-RU" b="1" u="sng" dirty="0" smtClean="0">
                <a:hlinkClick r:id="rId2" tooltip="http://www.zhostovo.com/history/"/>
              </a:rPr>
              <a:t>/</a:t>
            </a:r>
            <a:endParaRPr lang="en-US" b="1" u="sng" dirty="0" smtClean="0"/>
          </a:p>
          <a:p>
            <a:r>
              <a:rPr lang="ru-RU" b="1" u="sng" dirty="0">
                <a:hlinkClick r:id="rId3" tooltip="http://www.zhostovo.com/article/1/"/>
              </a:rPr>
              <a:t>http://www.zhostovo.com/article/1</a:t>
            </a:r>
            <a:r>
              <a:rPr lang="ru-RU" b="1" u="sng" dirty="0" smtClean="0">
                <a:hlinkClick r:id="rId3" tooltip="http://www.zhostovo.com/article/1/"/>
              </a:rPr>
              <a:t>/</a:t>
            </a:r>
            <a:endParaRPr lang="ru-RU" b="1" u="sng" dirty="0" smtClean="0"/>
          </a:p>
          <a:p>
            <a:r>
              <a:rPr lang="en-US" b="1" u="sng" dirty="0">
                <a:hlinkClick r:id="rId4"/>
              </a:rPr>
              <a:t>https://</a:t>
            </a:r>
            <a:r>
              <a:rPr lang="en-US" b="1" u="sng" dirty="0" smtClean="0">
                <a:hlinkClick r:id="rId4"/>
              </a:rPr>
              <a:t>stranamasterov.ru</a:t>
            </a:r>
            <a:endParaRPr lang="ru-RU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Были использованы материалы</a:t>
            </a:r>
          </a:p>
        </p:txBody>
      </p:sp>
    </p:spTree>
    <p:extLst>
      <p:ext uri="{BB962C8B-B14F-4D97-AF65-F5344CB8AC3E}">
        <p14:creationId xmlns:p14="http://schemas.microsoft.com/office/powerpoint/2010/main" val="5881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442302"/>
            <a:ext cx="8856983" cy="5155050"/>
          </a:xfrm>
        </p:spPr>
        <p:txBody>
          <a:bodyPr>
            <a:noAutofit/>
          </a:bodyPr>
          <a:lstStyle/>
          <a:p>
            <a:r>
              <a:rPr lang="ru-RU" sz="1200" dirty="0"/>
              <a:t>История жостово и жостовского промысла восходит к началу XIX века, когда в ряде подмосковных сел и деревень бывшей Троицкой волости (ныне Мытищинский район Московской области) - Жостово, Осташкове, Хлебникове, Троицком и других - возникли мастерские по изготовлению расписных лакированных изделий из папье-маше. Возникновение жостовского расписного подноса связывается с фамилией братьев Вишняковых. В 1830 г. производство подносов в окрестных селениях увеличилось. Появились первые металлические подносы, украшенные декоративной цветочной росписью. Железные подносы постепенно вытеснили табакерки и другие "бумажные" поделки из мастерских Троицкой волости. Выгодное расположение вблизи столицы обеспечивало промыслу постоянный рынок сбыта и позволяло обходиться без посредничества скупщиков. Основной мотив жостовской росписи - цветочный букет.</a:t>
            </a:r>
          </a:p>
          <a:p>
            <a:r>
              <a:rPr lang="ru-RU" sz="1200" dirty="0"/>
              <a:t>В самобытном искусстве жостовских мастеров реалистическое ощущение живой формы цветов и плодов сочетается с декоративной обобщенностью, родственной русской народной кистевой росписи на сундуках, берестяных туесах, прялках и т. П.</a:t>
            </a:r>
            <a:br>
              <a:rPr lang="ru-RU" sz="1200" dirty="0"/>
            </a:br>
            <a:r>
              <a:rPr lang="ru-RU" sz="1200" dirty="0"/>
              <a:t>1920 - 1930 - е годы были нелегкими в истории Жостово. Общие для советского искусства тенденции прямолинейного утверждения современности и реализма приводили к тому, что ведавшие народными промыслами организации пытались изменить традиционное направление их развития и внедряли в жостовскую живопись образцы орнаментальных и тематических композиций, созданные художниками - профессионалами без учета специфики местного искусства и несущие черты станковизма и натурализма. Ведущие художники понимали чужеродность подобных новаций самой сущности народного творчества, сумели противостоять им и направить новые идеи на углубление традиционного мастерства. В 1960 - е годы начался новый этап в истории Жостово, продолжающийся и поныне.</a:t>
            </a:r>
          </a:p>
          <a:p>
            <a:r>
              <a:rPr lang="ru-RU" sz="1200" dirty="0"/>
              <a:t>Меняется время, жостовская роспись, отвечая веяньям моды, украшает в наше время не только традиционные подносы, но и другие предметы интерьера: шкафы, столы, сундуки, шкатулки… и даже ведра! Были бы заказы: расписать можно и туфли, и платье. И это действительно красиво. Несколько лет назад в Москве проходила выставка «Все об устройстве мира». Организаторы заказали Ларисе Гончаровой роспись компьютера. Получился замечательный и необычный артефакт! 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ЖОСТОВСКАЯ РОСПИСЬ</a:t>
            </a:r>
            <a:endParaRPr lang="ru-RU" dirty="0"/>
          </a:p>
        </p:txBody>
      </p:sp>
      <p:pic>
        <p:nvPicPr>
          <p:cNvPr id="7170" name="Picture 2" descr="Жостовский поднос (Жостово) , бордовый фон, Арт. 2013627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868" y="116632"/>
            <a:ext cx="138197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41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еченье Monte Christo Жостовская роспись с кокосовой стружкой 400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43" y="188641"/>
            <a:ext cx="256045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Жостовская роспись Елочные шары Подносы Мебель 7 (Тимур Ибатулин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77" b="6664"/>
          <a:stretch/>
        </p:blipFill>
        <p:spPr bwMode="auto">
          <a:xfrm>
            <a:off x="3076971" y="288483"/>
            <a:ext cx="1927078" cy="184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Завтра в библиотеке № 15 Мытищ пройдет литературная игра к 205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6232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Ароматическая свеча жостовская роспись купить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4" t="13273" r="12000" b="9642"/>
          <a:stretch/>
        </p:blipFill>
        <p:spPr bwMode="auto">
          <a:xfrm>
            <a:off x="683568" y="5239413"/>
            <a:ext cx="1155835" cy="156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Народные промыслы часы Жостовская роспись 2 - Часовой завод Idea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01549"/>
            <a:ext cx="2083635" cy="208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Термопот Василиса ВА-5005 Жостовская роспись — цена, купить 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26" y="2287792"/>
            <a:ext cx="3205297" cy="391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Фруктовница &quot;Жостовская роспись&quot;, 2 яруса, диаметром 30 и 25 см ..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923" y="4081651"/>
            <a:ext cx="2722313" cy="272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Чехол для iPhone 5 глянцевый, с полной запечаткой Жостовская ..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86315"/>
            <a:ext cx="2366821" cy="236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Брошь &quot;Цветы&quot; (брошь, цветы, жостовская роспись,розовый, зеленый ...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5239413"/>
            <a:ext cx="1204829" cy="120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0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71800" y="2132856"/>
            <a:ext cx="5945084" cy="4158202"/>
          </a:xfrm>
        </p:spPr>
        <p:txBody>
          <a:bodyPr/>
          <a:lstStyle/>
          <a:p>
            <a:r>
              <a:rPr lang="ru-RU" dirty="0" smtClean="0"/>
              <a:t>Чёрный картон</a:t>
            </a:r>
          </a:p>
          <a:p>
            <a:r>
              <a:rPr lang="ru-RU" dirty="0" smtClean="0"/>
              <a:t>Акварельная бумага</a:t>
            </a:r>
          </a:p>
          <a:p>
            <a:r>
              <a:rPr lang="ru-RU" dirty="0" smtClean="0"/>
              <a:t>Краски</a:t>
            </a:r>
          </a:p>
          <a:p>
            <a:r>
              <a:rPr lang="ru-RU" dirty="0" smtClean="0"/>
              <a:t>Кисть</a:t>
            </a:r>
          </a:p>
          <a:p>
            <a:r>
              <a:rPr lang="ru-RU" dirty="0" smtClean="0"/>
              <a:t>Баночка с водой</a:t>
            </a:r>
          </a:p>
          <a:p>
            <a:r>
              <a:rPr lang="ru-RU" dirty="0" smtClean="0"/>
              <a:t>Ножницы </a:t>
            </a:r>
          </a:p>
          <a:p>
            <a:r>
              <a:rPr lang="ru-RU" dirty="0" smtClean="0"/>
              <a:t>Простой карандаш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и инструменты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40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459.narod.ru/files/plakaty/nojnitsi.png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1"/>
          <a:stretch>
            <a:fillRect/>
          </a:stretch>
        </p:blipFill>
        <p:spPr bwMode="auto">
          <a:xfrm>
            <a:off x="36388" y="332656"/>
            <a:ext cx="8928100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2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Лада\А документы по работе\ацдт\курсы\СМ курсы\1\Новая папка\DSC027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60511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Лада\А документы по работе\ацдт\курсы\СМ курсы\1\Новая папка\DSC0279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5"/>
          <a:stretch/>
        </p:blipFill>
        <p:spPr bwMode="auto">
          <a:xfrm rot="5400000">
            <a:off x="1550572" y="-984138"/>
            <a:ext cx="2580609" cy="521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02704" y="1622961"/>
            <a:ext cx="2486188" cy="4503518"/>
          </a:xfrm>
        </p:spPr>
        <p:txBody>
          <a:bodyPr/>
          <a:lstStyle/>
          <a:p>
            <a:r>
              <a:rPr lang="ru-RU" dirty="0" smtClean="0"/>
              <a:t>Намочить бумагу</a:t>
            </a:r>
          </a:p>
          <a:p>
            <a:endParaRPr lang="ru-RU" dirty="0" smtClean="0"/>
          </a:p>
          <a:p>
            <a:r>
              <a:rPr lang="ru-RU" dirty="0" smtClean="0"/>
              <a:t>Красками нужного цвета покапать на бумагу</a:t>
            </a:r>
          </a:p>
          <a:p>
            <a:endParaRPr lang="ru-RU" dirty="0" smtClean="0"/>
          </a:p>
          <a:p>
            <a:r>
              <a:rPr lang="ru-RU" dirty="0" smtClean="0"/>
              <a:t>Высушить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7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Лада\А документы по работе\ацдт\курсы\СМ курсы\1\Новая папка\DSC028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7" y="188640"/>
            <a:ext cx="4303921" cy="325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5"/>
          <p:cNvSpPr txBox="1">
            <a:spLocks/>
          </p:cNvSpPr>
          <p:nvPr/>
        </p:nvSpPr>
        <p:spPr>
          <a:xfrm>
            <a:off x="5447975" y="188640"/>
            <a:ext cx="3340917" cy="6408712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endParaRPr lang="ru-RU" dirty="0" smtClean="0"/>
          </a:p>
          <a:p>
            <a:r>
              <a:rPr lang="ru-RU" dirty="0" smtClean="0"/>
              <a:t>Вырезать круги и овалы из получившихся клякс</a:t>
            </a:r>
          </a:p>
          <a:p>
            <a:endParaRPr lang="ru-RU" dirty="0" smtClean="0"/>
          </a:p>
          <a:p>
            <a:r>
              <a:rPr lang="ru-RU" dirty="0" smtClean="0"/>
              <a:t>Подобрать подходящие элементы и соединить в цветы</a:t>
            </a:r>
          </a:p>
          <a:p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чёрного картона обрезать </a:t>
            </a:r>
            <a:r>
              <a:rPr lang="ru-RU" dirty="0" smtClean="0"/>
              <a:t>углы, </a:t>
            </a:r>
            <a:r>
              <a:rPr lang="ru-RU" dirty="0"/>
              <a:t>закруглив его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Подготовить мелкие детали для украшения</a:t>
            </a:r>
          </a:p>
          <a:p>
            <a:endParaRPr lang="ru-RU" dirty="0"/>
          </a:p>
        </p:txBody>
      </p:sp>
      <p:pic>
        <p:nvPicPr>
          <p:cNvPr id="4" name="Picture 2" descr="E:\Лада\А документы по работе\ацдт\курсы\СМ курсы\1\Новая папка\DSC028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36" y="3717032"/>
            <a:ext cx="3879324" cy="282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03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6696744" cy="511256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i="1" dirty="0" smtClean="0"/>
              <a:t>Варианты подносов можно выбрать ниже</a:t>
            </a:r>
            <a:br>
              <a:rPr lang="ru-RU" i="1" dirty="0" smtClean="0"/>
            </a:br>
            <a:r>
              <a:rPr lang="ru-RU" i="1" dirty="0" smtClean="0"/>
              <a:t>или</a:t>
            </a:r>
            <a:br>
              <a:rPr lang="ru-RU" i="1" dirty="0" smtClean="0"/>
            </a:br>
            <a:r>
              <a:rPr lang="ru-RU" i="1" dirty="0"/>
              <a:t> </a:t>
            </a:r>
            <a:r>
              <a:rPr lang="ru-RU" i="1" dirty="0" smtClean="0"/>
              <a:t>создать свой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95705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160" y="3797474"/>
            <a:ext cx="3941429" cy="295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E:\Лада\А документы по работе\ацдт\курсы\СМ курсы\1\Новая папка\Новая папка\p32421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818" y="29567"/>
            <a:ext cx="4953000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Лада\А документы по работе\ацдт\курсы\СМ курсы\1\Новая папка\Новая папка\zhzh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38" y="36401"/>
            <a:ext cx="4066380" cy="371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Лада\А документы по работе\ацдт\курсы\СМ курсы\1\Новая папка\Новая папка\podnos_zhostovo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61048"/>
            <a:ext cx="38100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05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61</TotalTime>
  <Words>258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Сетка</vt:lpstr>
      <vt:lpstr>Жостовский поднос</vt:lpstr>
      <vt:lpstr>ЖОСТОВСКАЯ РОСПИСЬ</vt:lpstr>
      <vt:lpstr>Презентация PowerPoint</vt:lpstr>
      <vt:lpstr>Материалы и инструменты</vt:lpstr>
      <vt:lpstr>Презентация PowerPoint</vt:lpstr>
      <vt:lpstr>Презентация PowerPoint</vt:lpstr>
      <vt:lpstr>Презентация PowerPoint</vt:lpstr>
      <vt:lpstr>Варианты подносов можно выбрать ниже или  создать свой</vt:lpstr>
      <vt:lpstr>Презентация PowerPoint</vt:lpstr>
      <vt:lpstr>Были использованы материалы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Лосев</dc:creator>
  <cp:lastModifiedBy>Лосев</cp:lastModifiedBy>
  <cp:revision>7</cp:revision>
  <dcterms:created xsi:type="dcterms:W3CDTF">2020-05-12T11:01:34Z</dcterms:created>
  <dcterms:modified xsi:type="dcterms:W3CDTF">2020-05-26T19:08:59Z</dcterms:modified>
</cp:coreProperties>
</file>