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3" r:id="rId3"/>
    <p:sldId id="261" r:id="rId4"/>
    <p:sldId id="263" r:id="rId5"/>
    <p:sldId id="264" r:id="rId6"/>
    <p:sldId id="267" r:id="rId7"/>
    <p:sldId id="268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8" autoAdjust="0"/>
    <p:restoredTop sz="86323" autoAdjust="0"/>
  </p:normalViewPr>
  <p:slideViewPr>
    <p:cSldViewPr>
      <p:cViewPr varScale="1">
        <p:scale>
          <a:sx n="70" d="100"/>
          <a:sy n="70" d="100"/>
        </p:scale>
        <p:origin x="-13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51C90-71F8-4D30-8F8F-0848C9369A37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02A6F-5526-441B-BCA8-F7B1660FF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694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02A6F-5526-441B-BCA8-F7B1660FF5A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74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1395A8-0F55-4C3D-8D15-DA198CEB6DE5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D17B38-23AB-45F3-BAD1-2F4AB8CEB7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056784" cy="27363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Научно-исследовательская работа на тему: «Языковая картина мира ребенка дошкольного  возраста».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3573016"/>
            <a:ext cx="6400800" cy="158417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Подготовила: Меджидова Лейла </a:t>
            </a:r>
            <a:r>
              <a:rPr lang="ru-RU" dirty="0" err="1" smtClean="0">
                <a:solidFill>
                  <a:srgbClr val="002060"/>
                </a:solidFill>
              </a:rPr>
              <a:t>Хаганиевна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7в класс.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8951495" cy="6669360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Объектом</a:t>
            </a:r>
            <a:r>
              <a:rPr lang="ru-RU" dirty="0"/>
              <a:t> </a:t>
            </a:r>
            <a:r>
              <a:rPr lang="ru-RU" dirty="0" smtClean="0"/>
              <a:t>исследования </a:t>
            </a:r>
            <a:r>
              <a:rPr lang="ru-RU" dirty="0"/>
              <a:t>выступает языковая картина мира ребёнка дошкольного и младшего школьного возраста.</a:t>
            </a:r>
          </a:p>
          <a:p>
            <a:r>
              <a:rPr lang="ru-RU" dirty="0">
                <a:solidFill>
                  <a:srgbClr val="FF0000"/>
                </a:solidFill>
              </a:rPr>
              <a:t>Предметом</a:t>
            </a:r>
            <a:r>
              <a:rPr lang="ru-RU" dirty="0"/>
              <a:t> исследования является специфика организации языковой картины мира ребёнка, которая формируется на материале детских журналов.</a:t>
            </a:r>
          </a:p>
          <a:p>
            <a:r>
              <a:rPr lang="ru-RU" dirty="0">
                <a:solidFill>
                  <a:srgbClr val="FF0000"/>
                </a:solidFill>
              </a:rPr>
              <a:t>Цель</a:t>
            </a:r>
            <a:r>
              <a:rPr lang="ru-RU" dirty="0"/>
              <a:t> данной работы – выявить особенности формирования языковой картины мира ребёнка посредством детских журнальных изданий.</a:t>
            </a:r>
          </a:p>
          <a:p>
            <a:r>
              <a:rPr lang="ru-RU" dirty="0">
                <a:solidFill>
                  <a:srgbClr val="FF0000"/>
                </a:solidFill>
              </a:rPr>
              <a:t>Для достижения цели были поставлены следующие задачи:</a:t>
            </a:r>
          </a:p>
          <a:p>
            <a:r>
              <a:rPr lang="ru-RU" dirty="0"/>
              <a:t>1.	Обзор основных положений и гипотез о языковой картине мира в представлении               Л. </a:t>
            </a:r>
            <a:r>
              <a:rPr lang="ru-RU" dirty="0" err="1"/>
              <a:t>Вайсгербера</a:t>
            </a:r>
            <a:r>
              <a:rPr lang="ru-RU" dirty="0"/>
              <a:t>, Э. Сепира и Б. Уорфа, Ю.Д. Апресяна.</a:t>
            </a:r>
          </a:p>
          <a:p>
            <a:r>
              <a:rPr lang="ru-RU" dirty="0"/>
              <a:t>2.	 Обзор представлений о формировании языковой картины мира детей.</a:t>
            </a:r>
          </a:p>
          <a:p>
            <a:r>
              <a:rPr lang="ru-RU" dirty="0"/>
              <a:t>3.	Выявление влияния журнальных источников на формирование языковой картины мира детей.</a:t>
            </a:r>
          </a:p>
          <a:p>
            <a:r>
              <a:rPr lang="ru-RU" dirty="0"/>
              <a:t>           </a:t>
            </a:r>
            <a:r>
              <a:rPr lang="ru-RU" dirty="0">
                <a:solidFill>
                  <a:srgbClr val="FF0000"/>
                </a:solidFill>
              </a:rPr>
              <a:t>Задачи исследования: </a:t>
            </a:r>
            <a:r>
              <a:rPr lang="ru-RU" dirty="0"/>
              <a:t>1.Описать основные представления и гипотезы о языковой картине мира в представлении Л. </a:t>
            </a:r>
            <a:r>
              <a:rPr lang="ru-RU" dirty="0" err="1"/>
              <a:t>Вайсгербера</a:t>
            </a:r>
            <a:r>
              <a:rPr lang="ru-RU" dirty="0"/>
              <a:t>, Э. Сепира и Б. Уорфа, Ю.Д. Апресяна.</a:t>
            </a:r>
          </a:p>
          <a:p>
            <a:r>
              <a:rPr lang="ru-RU" dirty="0"/>
              <a:t>           2. Определить формирование языковой картины мира детей.</a:t>
            </a:r>
          </a:p>
          <a:p>
            <a:r>
              <a:rPr lang="ru-RU" dirty="0"/>
              <a:t>          3.Определить влияние журнальных источников на формирование языковой картины мира детей.</a:t>
            </a:r>
          </a:p>
        </p:txBody>
      </p:sp>
    </p:spTree>
    <p:extLst>
      <p:ext uri="{BB962C8B-B14F-4D97-AF65-F5344CB8AC3E}">
        <p14:creationId xmlns:p14="http://schemas.microsoft.com/office/powerpoint/2010/main" val="31641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8299648" cy="72008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Таблица </a:t>
            </a:r>
            <a:r>
              <a:rPr lang="ru-RU" sz="2200" dirty="0"/>
              <a:t>1 – Основные черты научной и языковой картин мира по исследованиям Б. </a:t>
            </a:r>
            <a:r>
              <a:rPr lang="ru-RU" sz="2200" dirty="0" smtClean="0"/>
              <a:t>Уорфа :                     Часть№2</a:t>
            </a:r>
            <a:endParaRPr lang="ru-RU" sz="22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619916"/>
              </p:ext>
            </p:extLst>
          </p:nvPr>
        </p:nvGraphicFramePr>
        <p:xfrm>
          <a:off x="395536" y="1136587"/>
          <a:ext cx="8352928" cy="5757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4424"/>
                <a:gridCol w="3619839"/>
                <a:gridCol w="3888665"/>
              </a:tblGrid>
              <a:tr h="39005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Научная картина мира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Языковая картина мира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982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Тесно соприкасается с моделированием мира.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Тесно соприкасается с моделированием мира.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011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Результат деятельности ученых.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деятельности носителей языка, которые создали и преобразовали язык.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011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Отражение научного сознания.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Отражение обыденного сознания.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7017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Истина универсальна, а следовательно научные картины мира стремятся к монизму.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 возрасту старше научной картины мира.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23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Превосходит по степени информационной насыщенности.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013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Всегда разнообразны языковые картины мира, а следовательно множественны во мнениях.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83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205" y="188640"/>
            <a:ext cx="8686800" cy="792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Таблица </a:t>
            </a:r>
            <a:r>
              <a:rPr lang="ru-RU" dirty="0">
                <a:solidFill>
                  <a:srgbClr val="002060"/>
                </a:solidFill>
              </a:rPr>
              <a:t>2 - Сопоставление концепций понятия языковой картины </a:t>
            </a:r>
            <a:r>
              <a:rPr lang="ru-RU" dirty="0" smtClean="0">
                <a:solidFill>
                  <a:srgbClr val="002060"/>
                </a:solidFill>
              </a:rPr>
              <a:t>мира: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3616011"/>
              </p:ext>
            </p:extLst>
          </p:nvPr>
        </p:nvGraphicFramePr>
        <p:xfrm>
          <a:off x="755576" y="1068977"/>
          <a:ext cx="7560840" cy="57007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0138"/>
                <a:gridCol w="1330142"/>
                <a:gridCol w="1260140"/>
                <a:gridCol w="1260140"/>
                <a:gridCol w="1260140"/>
                <a:gridCol w="1260140"/>
              </a:tblGrid>
              <a:tr h="106021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Исследователь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Соотношение языковой и научной картин мира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Невербальная сторона познания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Наука и язык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Свобода человеческого сознания от языковой картины мира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Реконструкция языковой картины мира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</a:tr>
              <a:tr h="24738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</a:tr>
              <a:tr h="404939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Л. </a:t>
                      </a:r>
                      <a:r>
                        <a:rPr lang="ru-RU" sz="2000" dirty="0" err="1">
                          <a:effectLst/>
                        </a:rPr>
                        <a:t>Вайсгербер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Языковая и научные картины мира неравнозначны, однако разница незначительная. Основные различия заключаются в степени универсальности и </a:t>
                      </a:r>
                      <a:r>
                        <a:rPr lang="ru-RU" sz="1200" dirty="0" err="1">
                          <a:effectLst/>
                        </a:rPr>
                        <a:t>идиоэтничности</a:t>
                      </a:r>
                      <a:r>
                        <a:rPr lang="ru-RU" sz="1200" dirty="0">
                          <a:effectLst/>
                        </a:rPr>
                        <a:t>. Развитие научной картины мира непосредственно из языковой.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Не признавал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Наука непосредственно подчиняется языку. Этой областью является то место, где научная картина мира значительно отстает от языковой картины мира. 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Допускается относительная свобода человеческого сознания от языковой картины мира. 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Реконструкция языковой картины мира на синхронической основе и на лексическом материале. 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456" marR="5345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25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Таблица 2 - Сопоставление концепций понятия языковой картины </a:t>
            </a:r>
            <a:r>
              <a:rPr lang="ru-RU" dirty="0" smtClean="0">
                <a:solidFill>
                  <a:srgbClr val="002060"/>
                </a:solidFill>
              </a:rPr>
              <a:t>мира: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04800" y="1896904"/>
          <a:ext cx="8686800" cy="3840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  <a:gridCol w="1447800"/>
              </a:tblGrid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Б. Уорф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Отождествлял научную и языковую картины мира. Считал, что языковая картина мира должна стать единственным источником научных знаний. 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 признавал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Наука находится на полном подчинении языка. Язык обладает наибольшей степенью влияния на познание. 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Свобода не  допускается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Непосредственно как на лексическом, так и на грамматическом материале. 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Ю. Д.Апресян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Языковая картина мира отличается от научной и поэтому является наивной.  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Признает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Нет определенной структуры. 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Допускается относительная свобода.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Только на лексическом материале. 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32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5131296" cy="5400599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 языке примеры выражения необычного и непонятного для маленького ребенка выражаются в детской литературе. Например: «Они сидели в воздухе и попивали чай с баранками» («</a:t>
            </a:r>
            <a:r>
              <a:rPr lang="ru-RU" dirty="0" err="1">
                <a:solidFill>
                  <a:srgbClr val="002060"/>
                </a:solidFill>
              </a:rPr>
              <a:t>Смешарики</a:t>
            </a:r>
            <a:r>
              <a:rPr lang="ru-RU" dirty="0">
                <a:solidFill>
                  <a:srgbClr val="002060"/>
                </a:solidFill>
              </a:rPr>
              <a:t>»).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Далее </a:t>
            </a:r>
            <a:r>
              <a:rPr lang="ru-RU" dirty="0">
                <a:solidFill>
                  <a:srgbClr val="002060"/>
                </a:solidFill>
              </a:rPr>
              <a:t>представлена структура основных сфер необычных, по мнению ребенка, явлений. Сфера человека:</a:t>
            </a:r>
          </a:p>
          <a:p>
            <a:r>
              <a:rPr lang="ru-RU" dirty="0">
                <a:solidFill>
                  <a:srgbClr val="002060"/>
                </a:solidFill>
              </a:rPr>
              <a:t>1.Внутреннее. Примером могут быть странные чувства, ранее не испытываемые. Странные – необычные, непонятные, непредсказуемые.</a:t>
            </a:r>
          </a:p>
          <a:p>
            <a:r>
              <a:rPr lang="ru-RU" dirty="0">
                <a:solidFill>
                  <a:srgbClr val="002060"/>
                </a:solidFill>
              </a:rPr>
              <a:t>2.Внешнее. Странный голос, странная одежда. Например: «вас, вероятно, удивляет</a:t>
            </a:r>
            <a:r>
              <a:rPr lang="ru-RU" dirty="0" smtClean="0">
                <a:solidFill>
                  <a:srgbClr val="002060"/>
                </a:solidFill>
              </a:rPr>
              <a:t>, почему </a:t>
            </a:r>
            <a:r>
              <a:rPr lang="ru-RU" dirty="0">
                <a:solidFill>
                  <a:srgbClr val="002060"/>
                </a:solidFill>
              </a:rPr>
              <a:t>его так странно зовут? Это имя ему дал Кристофер Робин» (А. </a:t>
            </a:r>
            <a:r>
              <a:rPr lang="ru-RU" dirty="0" err="1">
                <a:solidFill>
                  <a:srgbClr val="002060"/>
                </a:solidFill>
              </a:rPr>
              <a:t>Милн</a:t>
            </a:r>
            <a:r>
              <a:rPr lang="ru-RU" dirty="0">
                <a:solidFill>
                  <a:srgbClr val="002060"/>
                </a:solidFill>
              </a:rPr>
              <a:t> «Вини-пух»).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Странными </a:t>
            </a:r>
            <a:r>
              <a:rPr lang="ru-RU" dirty="0">
                <a:solidFill>
                  <a:srgbClr val="002060"/>
                </a:solidFill>
              </a:rPr>
              <a:t>дети называют определенные группы явлений, предметов.</a:t>
            </a:r>
          </a:p>
          <a:p>
            <a:r>
              <a:rPr lang="ru-RU" dirty="0">
                <a:solidFill>
                  <a:srgbClr val="002060"/>
                </a:solidFill>
              </a:rPr>
              <a:t>1.Не ясный, не поддающийся объяснению.</a:t>
            </a:r>
          </a:p>
          <a:p>
            <a:r>
              <a:rPr lang="ru-RU" dirty="0">
                <a:solidFill>
                  <a:srgbClr val="002060"/>
                </a:solidFill>
              </a:rPr>
              <a:t>2.Загадочный.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599" y="548680"/>
            <a:ext cx="2808312" cy="15301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688" y="2078850"/>
            <a:ext cx="2944327" cy="1656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769314"/>
            <a:ext cx="2987823" cy="160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7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70028"/>
            <a:ext cx="2971056" cy="6299332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Все слова соответствуют одному понятию: несоответствие повседневности или обыденному использованию. Так, например, метла для полета Бабы-Яги и для современного ребенка персонаж как Гарри </a:t>
            </a:r>
            <a:r>
              <a:rPr lang="ru-RU" sz="1400" dirty="0" smtClean="0">
                <a:solidFill>
                  <a:srgbClr val="002060"/>
                </a:solidFill>
              </a:rPr>
              <a:t>Поттер ,она </a:t>
            </a:r>
            <a:r>
              <a:rPr lang="ru-RU" sz="1400" dirty="0">
                <a:solidFill>
                  <a:srgbClr val="002060"/>
                </a:solidFill>
              </a:rPr>
              <a:t>же используется взрослыми, чтобы подметать пол. Все больше современной литературы указывает на неизвестность как устрашающее действие, в литературном смысле усиливающее происходящее действие. Однако, воспринимается ребенком как страх перед неизведанным, перед тем, что вот-вот что-то случится. Усиливаются эмоции ожидания, совместно со страхом предстоящего события.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70028"/>
            <a:ext cx="5310158" cy="29869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858" y="3573016"/>
            <a:ext cx="5166142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ÐÐ°ÑÑÐ¸Ð½ÐºÐ¸ Ð¿Ð¾ Ð·Ð°Ð¿ÑÐ¾ÑÑ ÑÐ¿Ð°ÑÐ¸Ð±Ð¾ Ð·Ð° Ð²Ð½Ð¸Ð¼Ð°Ð½Ð¸Ðµ Ð°Ð½Ð¸Ð¼Ð°ÑÐ¸Ñ Ð½Ð° Ð±ÐµÐ»Ð¾Ð¼ ÑÐ¾Ð½Ðµ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28800"/>
            <a:ext cx="5883273" cy="338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18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483</TotalTime>
  <Words>602</Words>
  <Application>Microsoft Office PowerPoint</Application>
  <PresentationFormat>Экран (4:3)</PresentationFormat>
  <Paragraphs>77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Научно-исследовательская работа на тему: «Языковая картина мира ребенка дошкольного  возраста».</vt:lpstr>
      <vt:lpstr>Презентация PowerPoint</vt:lpstr>
      <vt:lpstr>Таблица 1 – Основные черты научной и языковой картин мира по исследованиям Б. Уорфа :                     Часть№2</vt:lpstr>
      <vt:lpstr>Таблица 2 - Сопоставление концепций понятия языковой картины мира:</vt:lpstr>
      <vt:lpstr>Таблица 2 - Сопоставление концепций понятия языковой картины мира: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 Языковая картина мира ребенка дошкольного  возраста</dc:title>
  <dc:creator>dell-pc</dc:creator>
  <cp:lastModifiedBy>User_401</cp:lastModifiedBy>
  <cp:revision>27</cp:revision>
  <dcterms:created xsi:type="dcterms:W3CDTF">2019-03-09T14:09:39Z</dcterms:created>
  <dcterms:modified xsi:type="dcterms:W3CDTF">2019-04-15T08:03:15Z</dcterms:modified>
</cp:coreProperties>
</file>