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8" r:id="rId5"/>
    <p:sldId id="267" r:id="rId6"/>
    <p:sldId id="269" r:id="rId7"/>
    <p:sldId id="285" r:id="rId8"/>
    <p:sldId id="28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A02CA6A-C980-4A9A-A306-705C78911E41}">
          <p14:sldIdLst>
            <p14:sldId id="264"/>
            <p14:sldId id="265"/>
            <p14:sldId id="266"/>
            <p14:sldId id="268"/>
            <p14:sldId id="267"/>
            <p14:sldId id="269"/>
            <p14:sldId id="285"/>
            <p14:sldId id="284"/>
          </p14:sldIdLst>
        </p14:section>
        <p14:section name="Раздел без заголовка" id="{89C70FBD-C797-45A2-B9EA-4C6A8C98A374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A0AE6"/>
    <a:srgbClr val="3142BF"/>
    <a:srgbClr val="9933FF"/>
    <a:srgbClr val="FF66CC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svetlanashibvrn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nsportal.ru/" TargetMode="External"/><Relationship Id="rId3" Type="http://schemas.openxmlformats.org/officeDocument/2006/relationships/hyperlink" Target="http://ped-kopilka.ru/" TargetMode="External"/><Relationship Id="rId7" Type="http://schemas.openxmlformats.org/officeDocument/2006/relationships/hyperlink" Target="https://&#1087;&#1077;&#1076;&#1072;&#1075;&#1086;&#1075;&#1080;.&#1086;&#1085;&#1083;&#1072;&#1081;&#1085;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edsovet.su/" TargetMode="External"/><Relationship Id="rId5" Type="http://schemas.openxmlformats.org/officeDocument/2006/relationships/hyperlink" Target="https://dohcolonoc.ru/" TargetMode="External"/><Relationship Id="rId4" Type="http://schemas.openxmlformats.org/officeDocument/2006/relationships/hyperlink" Target="http://www.maam.ru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ds04.infourok.ru/uploads/ex/04bb/0002fe72-dde42512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6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15816" y="332656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br>
              <a:rPr lang="ru-RU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Детский сад</a:t>
            </a:r>
            <a:r>
              <a:rPr lang="en-US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комбинированного вида №95</a:t>
            </a:r>
            <a:endParaRPr lang="ru-RU" b="1" dirty="0">
              <a:solidFill>
                <a:srgbClr val="1A0AE6"/>
              </a:solidFill>
            </a:endParaRPr>
          </a:p>
        </p:txBody>
      </p:sp>
      <p:pic>
        <p:nvPicPr>
          <p:cNvPr id="4" name="Picture 2" descr="D:\Новая папка\Новая папка\фото мои и лены\_DSC178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48" t="7544" r="43677" b="71755"/>
          <a:stretch/>
        </p:blipFill>
        <p:spPr bwMode="auto">
          <a:xfrm>
            <a:off x="395536" y="1700808"/>
            <a:ext cx="267778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75856" y="1196752"/>
            <a:ext cx="54726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B0F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Портфолио </a:t>
            </a:r>
            <a:endParaRPr lang="ru-RU" sz="2800" b="1" dirty="0">
              <a:solidFill>
                <a:srgbClr val="00B0F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Воспитателя </a:t>
            </a:r>
            <a:endParaRPr lang="ru-RU" sz="2800" b="1" dirty="0">
              <a:solidFill>
                <a:srgbClr val="00B0F0"/>
              </a:solidFill>
            </a:endParaRPr>
          </a:p>
          <a:p>
            <a:pPr algn="ctr"/>
            <a:r>
              <a:rPr lang="ru-RU" sz="2800" b="1" dirty="0">
                <a:solidFill>
                  <a:srgbClr val="00B0F0"/>
                </a:solidFill>
              </a:rPr>
              <a:t> первой квалификационной категории</a:t>
            </a:r>
          </a:p>
          <a:p>
            <a:pPr algn="ctr"/>
            <a:r>
              <a:rPr lang="ru-RU" sz="2800" b="1" dirty="0" err="1">
                <a:solidFill>
                  <a:srgbClr val="00B0F0"/>
                </a:solidFill>
              </a:rPr>
              <a:t>Шибировой</a:t>
            </a:r>
            <a:r>
              <a:rPr lang="ru-RU" sz="2800" b="1" dirty="0">
                <a:solidFill>
                  <a:srgbClr val="00B0F0"/>
                </a:solidFill>
              </a:rPr>
              <a:t> Светланы Анатольевны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47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890546/93d0e362-4040-4241-b3be-80d3e1c4253f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1" y="0"/>
            <a:ext cx="9144000" cy="685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404664"/>
            <a:ext cx="53285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3600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600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ru-RU" sz="3600" dirty="0">
              <a:solidFill>
                <a:srgbClr val="1A0AE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Раздел 1: Общие сведения( резюме,</a:t>
            </a:r>
          </a:p>
          <a:p>
            <a:pPr algn="just"/>
            <a:r>
              <a:rPr lang="ru-RU" sz="2400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дополнительная </a:t>
            </a:r>
            <a:r>
              <a:rPr lang="ru-RU" sz="2400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информация)</a:t>
            </a:r>
          </a:p>
          <a:p>
            <a:pPr algn="just"/>
            <a:endParaRPr lang="ru-RU" sz="2400" dirty="0">
              <a:solidFill>
                <a:srgbClr val="1A0AE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ru-RU" sz="2400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2: Ресурсное </a:t>
            </a:r>
            <a:r>
              <a:rPr lang="ru-RU" sz="2400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обеспечение</a:t>
            </a:r>
          </a:p>
          <a:p>
            <a:pPr algn="just"/>
            <a:endParaRPr lang="ru-RU" sz="2400" dirty="0">
              <a:solidFill>
                <a:srgbClr val="1A0AE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Раздел 3: Педагогическая </a:t>
            </a:r>
            <a:r>
              <a:rPr lang="ru-RU" sz="2400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копилка</a:t>
            </a:r>
            <a:endParaRPr lang="ru-RU" sz="2400" dirty="0">
              <a:solidFill>
                <a:srgbClr val="1A0AE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619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890546/93d0e362-4040-4241-b3be-80d3e1c4253f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22"/>
            <a:ext cx="9144000" cy="685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332656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Раздел 1:общие сведения    </a:t>
            </a:r>
            <a:endParaRPr lang="ru-RU" sz="3600" dirty="0">
              <a:solidFill>
                <a:srgbClr val="1A0AE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978986"/>
            <a:ext cx="58326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u="sng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Образование: </a:t>
            </a:r>
            <a:r>
              <a:rPr lang="ru-RU" sz="2000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высшее</a:t>
            </a:r>
          </a:p>
          <a:p>
            <a:r>
              <a:rPr lang="ru-RU" sz="2000" b="1" i="1" u="sng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Квалификационная категория: 1</a:t>
            </a:r>
            <a:endParaRPr lang="ru-RU" sz="2000" b="1" i="1" u="sng" dirty="0">
              <a:solidFill>
                <a:srgbClr val="1A0AE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u="sng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Занимаемая </a:t>
            </a:r>
            <a:r>
              <a:rPr lang="ru-RU" sz="2000" b="1" i="1" u="sng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должность : </a:t>
            </a:r>
            <a:r>
              <a:rPr lang="ru-RU" sz="20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воспитатель детского сада</a:t>
            </a:r>
            <a:br>
              <a:rPr lang="ru-RU" sz="20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u="sng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Общий трудовой стаж </a:t>
            </a:r>
            <a:r>
              <a:rPr lang="ru-RU" sz="20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: 20 лет</a:t>
            </a:r>
            <a:br>
              <a:rPr lang="ru-RU" sz="20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u="sng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Стаж педагогической работы : </a:t>
            </a:r>
            <a:r>
              <a:rPr lang="ru-RU" sz="20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11 лет</a:t>
            </a:r>
            <a:br>
              <a:rPr lang="ru-RU" sz="20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Личный сайт: </a:t>
            </a:r>
            <a:r>
              <a:rPr lang="en-US" sz="2000" b="1" u="sng" dirty="0">
                <a:solidFill>
                  <a:srgbClr val="0000FF"/>
                </a:solidFill>
                <a:hlinkClick r:id="rId3"/>
              </a:rPr>
              <a:t>https://nsportal.ru/svetlanashibvrn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890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890546/93d0e362-4040-4241-b3be-80d3e1c4253f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22"/>
            <a:ext cx="9144000" cy="685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116633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Раздел 2</a:t>
            </a:r>
            <a:br>
              <a:rPr lang="ru-RU" sz="28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Ресурсное обеспечение</a:t>
            </a:r>
            <a:endParaRPr lang="ru-RU" sz="2800" b="1" dirty="0">
              <a:solidFill>
                <a:srgbClr val="1A0AE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989871"/>
            <a:ext cx="66247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Список научно-методического обеспечения:</a:t>
            </a:r>
          </a:p>
          <a:p>
            <a:pPr lvl="0">
              <a:lnSpc>
                <a:spcPct val="150000"/>
              </a:lnSpc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  <a:defRPr/>
            </a:pPr>
            <a:r>
              <a:rPr lang="ru-RU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1A0AE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Использование методических материалов и учебно-методической литературы</a:t>
            </a:r>
            <a:endParaRPr lang="ru-RU" dirty="0">
              <a:solidFill>
                <a:srgbClr val="1A0AE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  <a:defRPr/>
            </a:pPr>
            <a:r>
              <a:rPr lang="ru-RU" b="1" dirty="0">
                <a:solidFill>
                  <a:srgbClr val="1A0AE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Использование ИКТ  в образовательном процессе</a:t>
            </a:r>
            <a:endParaRPr lang="ru-RU" dirty="0">
              <a:solidFill>
                <a:srgbClr val="1A0AE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  <a:defRPr/>
            </a:pPr>
            <a:r>
              <a:rPr lang="ru-RU" b="1" dirty="0">
                <a:solidFill>
                  <a:srgbClr val="1A0AE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Информация об участии в профессиональных и творческих педагогических конкурсах, проведении семинаров 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  <a:defRPr/>
            </a:pPr>
            <a:r>
              <a:rPr lang="ru-RU" b="1" dirty="0">
                <a:solidFill>
                  <a:srgbClr val="1A0AE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Персональные страницы в сетевых сообществах: </a:t>
            </a:r>
          </a:p>
        </p:txBody>
      </p:sp>
    </p:spTree>
    <p:extLst>
      <p:ext uri="{BB962C8B-B14F-4D97-AF65-F5344CB8AC3E}">
        <p14:creationId xmlns:p14="http://schemas.microsoft.com/office/powerpoint/2010/main" val="225588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890546/93d0e362-4040-4241-b3be-80d3e1c4253f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22"/>
            <a:ext cx="9144000" cy="6858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3768" y="476672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Образование:</a:t>
            </a:r>
            <a:endParaRPr lang="ru-RU" sz="3600" dirty="0">
              <a:solidFill>
                <a:srgbClr val="1A0AE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1484784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Воронежский Государственный </a:t>
            </a:r>
          </a:p>
          <a:p>
            <a:r>
              <a:rPr lang="ru-RU" sz="24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Педагогический Университет</a:t>
            </a:r>
            <a:r>
              <a:rPr lang="en-US" sz="24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endParaRPr lang="ru-RU" sz="2400" b="1" dirty="0">
              <a:solidFill>
                <a:srgbClr val="1A0AE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315781"/>
            <a:ext cx="69847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rPr>
              <a:t>Документы и материалы по самообразованию</a:t>
            </a:r>
            <a:br>
              <a:rPr lang="ru-RU" sz="2000" b="1" dirty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квалификации:</a:t>
            </a:r>
            <a:endParaRPr lang="ru-RU" sz="2000" dirty="0">
              <a:solidFill>
                <a:srgbClr val="FF66CC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109943"/>
              </p:ext>
            </p:extLst>
          </p:nvPr>
        </p:nvGraphicFramePr>
        <p:xfrm>
          <a:off x="387660" y="3023666"/>
          <a:ext cx="7928756" cy="206151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225353"/>
                <a:gridCol w="1801990"/>
                <a:gridCol w="3676060"/>
                <a:gridCol w="1225353"/>
              </a:tblGrid>
              <a:tr h="883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Год окончания обучения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Наименование организации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тематика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Количество </a:t>
                      </a:r>
                      <a:r>
                        <a:rPr lang="ru-RU" sz="1600" b="1" dirty="0">
                          <a:effectLst/>
                        </a:rPr>
                        <a:t>часов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78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 01.02.2019 по 22.02.2018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АНО </a:t>
                      </a:r>
                      <a:r>
                        <a:rPr lang="ru-RU" sz="1600" dirty="0">
                          <a:effectLst/>
                        </a:rPr>
                        <a:t>ДПО </a:t>
                      </a:r>
                      <a:r>
                        <a:rPr lang="ru-RU" sz="1600" dirty="0" smtClean="0">
                          <a:effectLst/>
                        </a:rPr>
                        <a:t>«Институт современного образования»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« </a:t>
                      </a:r>
                      <a:r>
                        <a:rPr lang="ru-RU" sz="1600" dirty="0" smtClean="0">
                          <a:effectLst/>
                        </a:rPr>
                        <a:t>Современные технологии дошкольного образования согласно</a:t>
                      </a:r>
                      <a:r>
                        <a:rPr lang="ru-RU" sz="1600" baseline="0" dirty="0" smtClean="0">
                          <a:effectLst/>
                        </a:rPr>
                        <a:t> ФГОС ДО</a:t>
                      </a:r>
                      <a:r>
                        <a:rPr lang="ru-RU" sz="1600" dirty="0" smtClean="0">
                          <a:effectLst/>
                        </a:rPr>
                        <a:t>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72 часа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8230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890546/93d0e362-4040-4241-b3be-80d3e1c4253f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22"/>
            <a:ext cx="9144000" cy="685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680" y="188641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Раздел 2</a:t>
            </a:r>
            <a:br>
              <a:rPr lang="ru-RU" sz="24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Ресурсное обеспечение</a:t>
            </a:r>
            <a:endParaRPr lang="ru-RU" sz="2400" b="1" dirty="0">
              <a:solidFill>
                <a:srgbClr val="1A0AE6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540831"/>
              </p:ext>
            </p:extLst>
          </p:nvPr>
        </p:nvGraphicFramePr>
        <p:xfrm>
          <a:off x="2051720" y="1087731"/>
          <a:ext cx="4536504" cy="386549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02189"/>
                <a:gridCol w="1841808"/>
                <a:gridCol w="2392507"/>
              </a:tblGrid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сайта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00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Педкопилка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http://ped-kopilka.ru/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00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Маам.ру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www.maam.ru/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00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Дошколёнок.ру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https://dohcolonoc.ru/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00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Мирознай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miroznai@gmai.ru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00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Pedsovet.sy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6"/>
                        </a:rPr>
                        <a:t>http://pedsovet.su/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9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Педагоги.онлайн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7"/>
                        </a:rPr>
                        <a:t>https://xn--80agabew4bd.xn--80asehdb/#feed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07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https://planetatspu.ru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24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сеть работников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образования nsportal.ru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8"/>
                        </a:rPr>
                        <a:t>https://nsportal.ru/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799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890546/93d0e362-4040-4241-b3be-80d3e1c4253f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22"/>
            <a:ext cx="9144000" cy="685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736" y="260648"/>
            <a:ext cx="52565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Раздел 3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Методическая  копилка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196753"/>
            <a:ext cx="5616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Разработка проектов, презентаций , методических материалов:</a:t>
            </a:r>
            <a:endParaRPr lang="ru-RU" sz="2000" i="1" dirty="0">
              <a:solidFill>
                <a:srgbClr val="1A0AE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904639"/>
            <a:ext cx="6768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разработки  </a:t>
            </a:r>
            <a:r>
              <a:rPr lang="ru-RU" b="1" dirty="0" err="1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лэпбуков</a:t>
            </a:r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Город воинской славы - Воронеж</a:t>
            </a:r>
            <a:r>
              <a:rPr lang="en-US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«Слава </a:t>
            </a:r>
            <a:r>
              <a:rPr lang="ru-RU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–хлебу на столе</a:t>
            </a:r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!»;</a:t>
            </a:r>
          </a:p>
          <a:p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Многофункционального пособия по развитию речи: «Чудо – ширма»;</a:t>
            </a:r>
          </a:p>
          <a:p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en-US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Веселый еж</a:t>
            </a:r>
            <a:r>
              <a:rPr lang="en-US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en-US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Крестики - нолики</a:t>
            </a:r>
            <a:r>
              <a:rPr lang="en-US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«Четвертый лишний»,</a:t>
            </a:r>
          </a:p>
          <a:p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b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игра из фетра </a:t>
            </a:r>
            <a:r>
              <a:rPr lang="en-US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Огород</a:t>
            </a:r>
            <a:r>
              <a:rPr lang="en-US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 и др.</a:t>
            </a:r>
            <a:endParaRPr lang="ru-RU" b="1" dirty="0">
              <a:solidFill>
                <a:srgbClr val="1A0AE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198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890546/93d0e362-4040-4241-b3be-80d3e1c4253f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4" y="-33710"/>
            <a:ext cx="9180004" cy="689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116632"/>
            <a:ext cx="3185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Материалы 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830998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Хлеб всему голова» </a:t>
            </a:r>
            <a:r>
              <a:rPr lang="ru-RU" b="1" i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- как средство развития </a:t>
            </a:r>
            <a:r>
              <a:rPr lang="ru-RU" b="1" i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b="1" i="1" dirty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детей старшего дошкольного </a:t>
            </a:r>
            <a:r>
              <a:rPr lang="ru-RU" b="1" i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возраста через практическую деятельность отношение к хлебу»</a:t>
            </a:r>
            <a:endParaRPr lang="ru-RU" b="1" i="1" dirty="0">
              <a:solidFill>
                <a:srgbClr val="1A0AE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3528" y="37917"/>
            <a:ext cx="8229600" cy="695570"/>
          </a:xfrm>
          <a:prstGeom prst="rect">
            <a:avLst/>
          </a:prstGeom>
        </p:spPr>
        <p:txBody>
          <a:bodyPr>
            <a:normAutofit fontScale="3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123728" y="1754328"/>
            <a:ext cx="5400600" cy="810576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500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Материалы </a:t>
            </a:r>
            <a:br>
              <a:rPr lang="ru-RU" sz="2500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dirty="0" smtClean="0">
                <a:solidFill>
                  <a:srgbClr val="1A0AE6"/>
                </a:solidFill>
                <a:latin typeface="Times New Roman" pitchFamily="18" charset="0"/>
                <a:cs typeface="Times New Roman" pitchFamily="18" charset="0"/>
              </a:rPr>
              <a:t>по самообразованию</a:t>
            </a:r>
            <a:endParaRPr lang="ru-RU" sz="2500" dirty="0">
              <a:solidFill>
                <a:srgbClr val="1A0AE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49289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3142BF"/>
                </a:solidFill>
                <a:latin typeface="Times New Roman" pitchFamily="18" charset="0"/>
                <a:cs typeface="Times New Roman" pitchFamily="18" charset="0"/>
              </a:rPr>
              <a:t>Методическая тема по самообразованию:</a:t>
            </a:r>
          </a:p>
          <a:p>
            <a:pPr algn="ctr"/>
            <a:r>
              <a:rPr lang="ru-RU" b="1" i="1" dirty="0" smtClean="0">
                <a:solidFill>
                  <a:srgbClr val="3142BF"/>
                </a:solidFill>
                <a:latin typeface="Times New Roman" pitchFamily="18" charset="0"/>
                <a:cs typeface="Times New Roman" pitchFamily="18" charset="0"/>
              </a:rPr>
              <a:t>«Аппликация из салфеток» </a:t>
            </a:r>
            <a:r>
              <a:rPr lang="ru-RU" b="1" i="1" dirty="0">
                <a:solidFill>
                  <a:srgbClr val="3142BF"/>
                </a:solidFill>
                <a:latin typeface="Times New Roman" pitchFamily="18" charset="0"/>
                <a:cs typeface="Times New Roman" pitchFamily="18" charset="0"/>
              </a:rPr>
              <a:t>- как средство развития мелкой моторики и творческих способностей у детей старшего дошкольного возраста»</a:t>
            </a:r>
          </a:p>
          <a:p>
            <a:pPr algn="ctr"/>
            <a:r>
              <a:rPr lang="ru-RU" dirty="0">
                <a:solidFill>
                  <a:srgbClr val="3142BF"/>
                </a:solidFill>
                <a:latin typeface="Times New Roman" pitchFamily="18" charset="0"/>
                <a:cs typeface="Times New Roman" pitchFamily="18" charset="0"/>
              </a:rPr>
              <a:t>ПЕРЕЧЕНЬ МЕТОДИЧЕСКИХ РАЗРАБОТОК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860197"/>
              </p:ext>
            </p:extLst>
          </p:nvPr>
        </p:nvGraphicFramePr>
        <p:xfrm>
          <a:off x="686154" y="3693225"/>
          <a:ext cx="8275748" cy="2753284"/>
        </p:xfrm>
        <a:graphic>
          <a:graphicData uri="http://schemas.openxmlformats.org/drawingml/2006/table">
            <a:tbl>
              <a:tblPr firstRow="1" firstCol="1" bandRow="1"/>
              <a:tblGrid>
                <a:gridCol w="624584"/>
                <a:gridCol w="6870433"/>
                <a:gridCol w="780731"/>
              </a:tblGrid>
              <a:tr h="254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 методической разработки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  <a:endParaRPr lang="ru-RU" sz="140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45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Аппликация</a:t>
                      </a:r>
                      <a:r>
                        <a:rPr lang="ru-RU" sz="1400" kern="1200" baseline="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из салфеток</a:t>
                      </a: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"</a:t>
                      </a: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Маки, маки – красные маки!« ко Дню Победы! - </a:t>
                      </a: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своими руками. 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2019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3600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Аппликация для детей. </a:t>
                      </a: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«Веселые Одуванчики» </a:t>
                      </a: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</a:t>
                      </a: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салфеток.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2019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8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Поздравительная открытка для мамы и бабушки на 8 марта своими руками для детей от 5 </a:t>
                      </a: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лет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2019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927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Открытка на День влюбленных своими руками. </a:t>
                      </a:r>
                      <a:endParaRPr lang="ru-RU" sz="1400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2018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54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Аппликация из </a:t>
                      </a: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скрученных  </a:t>
                      </a: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шариков </a:t>
                      </a: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«Зимняя елочка, колкая иголочка»</a:t>
                      </a:r>
                      <a:endParaRPr lang="ru-RU" sz="1400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</a:t>
                      </a: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детей 5-7 лет. 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2018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254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Открытка на день матери своими руками детей от 4 лет. 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51987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372</Words>
  <Application>Microsoft Office PowerPoint</Application>
  <PresentationFormat>Экран (4:3)</PresentationFormat>
  <Paragraphs>105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RePack by Diakov</cp:lastModifiedBy>
  <cp:revision>15</cp:revision>
  <dcterms:created xsi:type="dcterms:W3CDTF">2020-05-26T21:34:25Z</dcterms:created>
  <dcterms:modified xsi:type="dcterms:W3CDTF">2020-05-26T23:44:01Z</dcterms:modified>
</cp:coreProperties>
</file>