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59" r:id="rId9"/>
    <p:sldId id="268" r:id="rId10"/>
    <p:sldId id="264" r:id="rId11"/>
    <p:sldId id="265" r:id="rId12"/>
    <p:sldId id="266" r:id="rId13"/>
    <p:sldId id="267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E37A91D-D543-4208-88CA-0431C74DE74E}">
          <p14:sldIdLst>
            <p14:sldId id="256"/>
            <p14:sldId id="257"/>
            <p14:sldId id="258"/>
            <p14:sldId id="260"/>
            <p14:sldId id="262"/>
            <p14:sldId id="261"/>
            <p14:sldId id="263"/>
            <p14:sldId id="259"/>
            <p14:sldId id="268"/>
            <p14:sldId id="264"/>
            <p14:sldId id="265"/>
            <p14:sldId id="266"/>
            <p14:sldId id="267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66"/>
    <a:srgbClr val="336600"/>
    <a:srgbClr val="9900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2" y="1152333"/>
            <a:ext cx="8200708" cy="2490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200" dirty="0" smtClean="0"/>
              <a:t>Государственное бюджетное учреждение дополнительного образования </a:t>
            </a:r>
            <a:br>
              <a:rPr lang="ru-RU" sz="1200" dirty="0" smtClean="0"/>
            </a:br>
            <a:r>
              <a:rPr lang="ru-RU" sz="1200" dirty="0" smtClean="0"/>
              <a:t>Дом детского творчества « Олимп» Выборгского района.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Тайный </a:t>
            </a:r>
            <a:r>
              <a:rPr lang="ru-RU" dirty="0" smtClean="0"/>
              <a:t>мир рисунка</a:t>
            </a:r>
            <a:br>
              <a:rPr lang="ru-RU" dirty="0" smtClean="0"/>
            </a:br>
            <a:r>
              <a:rPr lang="ru-RU" sz="3600" dirty="0" smtClean="0"/>
              <a:t>Исцеление через искусство.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4" y="1628503"/>
            <a:ext cx="7408226" cy="82731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err="1" smtClean="0"/>
              <a:t>Грегг</a:t>
            </a:r>
            <a:r>
              <a:rPr lang="ru-RU" dirty="0" smtClean="0"/>
              <a:t> </a:t>
            </a:r>
            <a:r>
              <a:rPr lang="ru-RU" dirty="0" smtClean="0"/>
              <a:t>М. </a:t>
            </a:r>
            <a:r>
              <a:rPr lang="ru-RU" dirty="0" err="1" smtClean="0"/>
              <a:t>Ферс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589214" y="3727269"/>
            <a:ext cx="8766764" cy="4180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Перевод с англ. – СПб.: Деметра, 2003.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589213" y="4229488"/>
            <a:ext cx="8915399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Выполнила</a:t>
            </a:r>
            <a:r>
              <a:rPr lang="ru-RU" dirty="0" smtClean="0"/>
              <a:t>: </a:t>
            </a:r>
            <a:r>
              <a:rPr lang="ru-RU" dirty="0" smtClean="0"/>
              <a:t>Суховей </a:t>
            </a:r>
            <a:r>
              <a:rPr lang="ru-RU" dirty="0" err="1" smtClean="0"/>
              <a:t>Аделина</a:t>
            </a:r>
            <a:r>
              <a:rPr lang="ru-RU" dirty="0" smtClean="0"/>
              <a:t> </a:t>
            </a:r>
            <a:r>
              <a:rPr lang="ru-RU" dirty="0" smtClean="0"/>
              <a:t>Андреевна,</a:t>
            </a:r>
          </a:p>
          <a:p>
            <a:pPr algn="r"/>
            <a:r>
              <a:rPr lang="ru-RU" dirty="0" smtClean="0"/>
              <a:t>Педагог дополнительного образования.</a:t>
            </a:r>
          </a:p>
          <a:p>
            <a:pPr algn="r"/>
            <a:r>
              <a:rPr lang="ru-RU" dirty="0" smtClean="0"/>
              <a:t>ГБУ ДО ДДТ « Олимп» Выборгского района.</a:t>
            </a:r>
          </a:p>
          <a:p>
            <a:pPr algn="r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49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Раскрытие смысла цветов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Ниже приведены распространенные трактовки цветов, основанные на психологический особенностях и ассоциациях, типичных для Западной культуры.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КРАСНЫЙ</a:t>
            </a:r>
            <a:r>
              <a:rPr lang="ru-RU" dirty="0" smtClean="0"/>
              <a:t>. Жизненно важный вопрос, «горящая проблема», эмоциональное напряжение или опасность.</a:t>
            </a:r>
          </a:p>
          <a:p>
            <a:pPr algn="just"/>
            <a:r>
              <a:rPr lang="ru-RU" dirty="0" smtClean="0">
                <a:solidFill>
                  <a:srgbClr val="FF3399"/>
                </a:solidFill>
              </a:rPr>
              <a:t>РОЗОВЫЙ</a:t>
            </a:r>
            <a:r>
              <a:rPr lang="ru-RU" dirty="0" smtClean="0"/>
              <a:t>. Являясь более легким оттенком красного, может означать разрешение какой-либо проблемы или только что перенесенное заболевание.</a:t>
            </a:r>
          </a:p>
          <a:p>
            <a:pPr algn="just"/>
            <a:r>
              <a:rPr lang="ru-RU" dirty="0" smtClean="0">
                <a:solidFill>
                  <a:srgbClr val="9900FF"/>
                </a:solidFill>
              </a:rPr>
              <a:t>ПУРПУРНЫЙ</a:t>
            </a:r>
            <a:r>
              <a:rPr lang="ru-RU" dirty="0" smtClean="0"/>
              <a:t>. Символизирует верховную власть, духовность, высшую силу. Может отображать потребность в обладании или контроле над чем-либо или желание, чтобы кто-то осуществил контроль  или оказал поддержку. В физическом аспекте может служить указанием на приступы заболевания или на ситуацию контроля, ограничения.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69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61851"/>
            <a:ext cx="8915400" cy="5249371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FF6600"/>
                </a:solidFill>
              </a:rPr>
              <a:t>ОРАНЖЕВЫЙ</a:t>
            </a:r>
            <a:r>
              <a:rPr lang="ru-RU" dirty="0" smtClean="0"/>
              <a:t>. В некоторых случаях отражает ситуацию с непонятным исходом, борьбу не на жизнь а на смерть; так же может указывать на иссякающую энергию или благополучное разрешение угрожающей ситуации.</a:t>
            </a:r>
          </a:p>
          <a:p>
            <a:pPr algn="just"/>
            <a:r>
              <a:rPr lang="ru-RU" b="1" dirty="0" smtClean="0">
                <a:solidFill>
                  <a:srgbClr val="FFFF66"/>
                </a:solidFill>
              </a:rPr>
              <a:t>БЛЕДНО-ЖЕЛТЫЙ</a:t>
            </a:r>
            <a:r>
              <a:rPr lang="ru-RU" dirty="0" smtClean="0"/>
              <a:t>. Может указывать на наличие опасной жизненной ситуации.</a:t>
            </a:r>
          </a:p>
          <a:p>
            <a:pPr algn="just"/>
            <a:r>
              <a:rPr lang="ru-RU" dirty="0" smtClean="0">
                <a:solidFill>
                  <a:srgbClr val="00B0F0"/>
                </a:solidFill>
              </a:rPr>
              <a:t>ЯРКО-ГОЛУБОЙ</a:t>
            </a:r>
            <a:r>
              <a:rPr lang="ru-RU" dirty="0" smtClean="0"/>
              <a:t>. Может означать здоровье; энергетический поток жизни, энергия.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БЛЕДНО-ГОЛУБОЙ</a:t>
            </a:r>
            <a:r>
              <a:rPr lang="ru-RU" dirty="0" smtClean="0"/>
              <a:t>. Может указывать на дистанцию, удалённость; угасание и отчуждения; размышления.</a:t>
            </a:r>
          </a:p>
          <a:p>
            <a:pPr algn="just"/>
            <a:r>
              <a:rPr lang="ru-RU" dirty="0" smtClean="0">
                <a:solidFill>
                  <a:srgbClr val="336600"/>
                </a:solidFill>
              </a:rPr>
              <a:t>ТЕМНО-ЗЕЛЕНЫЙ. </a:t>
            </a:r>
            <a:r>
              <a:rPr lang="ru-RU" dirty="0" smtClean="0"/>
              <a:t>Здоровое тело и дух; состояние развития, ощущения новизны жизни.</a:t>
            </a:r>
          </a:p>
          <a:p>
            <a:pPr algn="just"/>
            <a:r>
              <a:rPr lang="ru-RU" dirty="0" smtClean="0"/>
              <a:t>ЧЕРНЫЙ. Может символизировать неизвестное. Использованный для отображение тени, обычно имеет негативный оттенок – темные мысли, страх, угрозу.</a:t>
            </a:r>
          </a:p>
          <a:p>
            <a:pPr algn="just"/>
            <a:r>
              <a:rPr lang="ru-RU" dirty="0" smtClean="0"/>
              <a:t>БЕЛЫЙ. Может указывать на наличие подавленных эмоций.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527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75954"/>
            <a:ext cx="8915400" cy="453526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Цвета не раскрывают содержание рисунка, а только обогащают то, что выражают изображенные объекты и сюжет. </a:t>
            </a:r>
            <a:r>
              <a:rPr lang="ru-RU" dirty="0" err="1" smtClean="0"/>
              <a:t>Йоланде</a:t>
            </a:r>
            <a:r>
              <a:rPr lang="ru-RU" dirty="0" smtClean="0"/>
              <a:t> Якоби указывал на то, что Карл Юнг «уделял ничуть не меньшее внимание цвету и композиции, чем значению образов».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Следует добавить, что при анализе рисунка полезно обращать внимание на такие оперные элементы, как раскрашивание в необычные цвета, интенсивность цвета, а так же цвета, пропущенные в рисунке.</a:t>
            </a:r>
          </a:p>
          <a:p>
            <a:pPr marL="0" indent="0" algn="just">
              <a:buNone/>
            </a:pPr>
            <a:r>
              <a:rPr lang="ru-RU" dirty="0" smtClean="0"/>
              <a:t>	Цвет, употребленный не к месту, выглядит необычно и заслуживает особого внимания и изучения. Черное Солонце, зеленая корова, пурпурный человек – все эти примеры нетрадиционного использования цвета заслуживают внимания.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268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38930"/>
          </a:xfrm>
        </p:spPr>
        <p:txBody>
          <a:bodyPr/>
          <a:lstStyle/>
          <a:p>
            <a:r>
              <a:rPr lang="ru-RU" dirty="0" smtClean="0"/>
              <a:t>Случай из практики автора.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368" y="1542424"/>
            <a:ext cx="4593410" cy="4361419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374674" y="1542424"/>
            <a:ext cx="5129937" cy="436142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cs typeface="Arial" panose="020B0604020202020204" pitchFamily="34" charset="0"/>
              </a:rPr>
              <a:t>«Мне были неприятны многие чувства, которые вызывал этот рисунок при первом знакомстве с ним. Я чувствовал страх и шок, боль и опустошение. Я ощущал подавленность, слабость и абсолютную неспособность справиться с нахлынувшими чувствами.»</a:t>
            </a:r>
          </a:p>
          <a:p>
            <a:pPr marL="0" indent="0" algn="just">
              <a:buNone/>
            </a:pPr>
            <a:r>
              <a:rPr lang="ru-RU" dirty="0" smtClean="0">
                <a:cs typeface="Arial" panose="020B0604020202020204" pitchFamily="34" charset="0"/>
              </a:rPr>
              <a:t>« … контуры тела не замкнуты; тело имеет форму бутылки без дна.  На теле с правой стороны мы видим красно-коричневые и черные штрихи. Это необычно, как с точки зрения использованных цветов, так и их интенсивности, если сравнивать с противоположной стороной туловища. Так же я отметил сходство между коричнево-черным цветом на теле и голове. … Я предположил, что заболевание гнездится в той самой части тела, и что, вероятно, метастазы проникли в голову.»</a:t>
            </a:r>
          </a:p>
        </p:txBody>
      </p:sp>
    </p:spTree>
    <p:extLst>
      <p:ext uri="{BB962C8B-B14F-4D97-AF65-F5344CB8AC3E}">
        <p14:creationId xmlns:p14="http://schemas.microsoft.com/office/powerpoint/2010/main" val="3169114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2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практики автора: «Чего не хватает?».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008" y="1349829"/>
            <a:ext cx="4313237" cy="3705710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799909" y="1349829"/>
            <a:ext cx="5704702" cy="455401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600" dirty="0" smtClean="0"/>
              <a:t>Недостающие или пропущенные объекты могут иметь важное значение для человека, изобразившего рисунок.</a:t>
            </a:r>
            <a:r>
              <a:rPr lang="en-US" sz="1600" dirty="0" smtClean="0"/>
              <a:t> </a:t>
            </a:r>
            <a:r>
              <a:rPr lang="ru-RU" sz="1600" dirty="0" smtClean="0"/>
              <a:t>Эти элементы могут символизировать то, чего недостает человеку в жизни.</a:t>
            </a:r>
          </a:p>
          <a:p>
            <a:pPr marL="0" indent="0" algn="just">
              <a:buNone/>
            </a:pPr>
            <a:r>
              <a:rPr lang="ru-RU" sz="1600" dirty="0" smtClean="0"/>
              <a:t>Кэтрин, 35-ти лет, нарисовала всех членов семьи, занятых своим делом. Отец изображен на работе, он полицейский, брат рисует на мольберте, мать держит на руках младшую сестру, а Кэтрин катит детскую коляску. Следует отметить, что только у матери отсутствуют ступни и кисти рук. По словам Кэтрин, «матери требовалась опора в жизни. В годы моего детства она была очень зависимой женщиной. Без отца она и шагу не могла сделать. Не знала, как подписать чек или управлять автомобилем.»</a:t>
            </a:r>
          </a:p>
          <a:p>
            <a:pPr marL="0" indent="0" algn="just">
              <a:buNone/>
            </a:pPr>
            <a:r>
              <a:rPr lang="ru-RU" sz="1600" dirty="0" smtClean="0"/>
              <a:t>Становится ясно, почему на рисунки матери не изображены руки и ноги. В восприятии Кэтрин, она ими как будто и не пользовалась.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25629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практики автора: «Перспектива»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345" y="2125455"/>
            <a:ext cx="4313237" cy="316753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26034" y="1410789"/>
            <a:ext cx="5678577" cy="44930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Мигель, 11 лет, выполнил этот спонтанный рисунок в двух перспективах. Мы видим хоккейное поле сверху, а также в другом ракурсе, наблюдая двух игроков с боковой линии. Автор рисунка находится в замешательстве или ощущает себя в тупике, испытывая противоречивые чувства и действуя непоследовательно.</a:t>
            </a:r>
          </a:p>
          <a:p>
            <a:pPr marL="0" indent="0" algn="just">
              <a:buNone/>
            </a:pPr>
            <a:r>
              <a:rPr lang="ru-RU" dirty="0" smtClean="0"/>
              <a:t>	Мигель выразил нарушение семейной динамики. Его отец находился в тюрьме. Отец вызывал у матери Мигеля и его братьев и сестер физический страх, и они с ужасом ожидали, когда его выпустят на свободу.</a:t>
            </a:r>
          </a:p>
          <a:p>
            <a:pPr marL="0" indent="0" algn="just">
              <a:buNone/>
            </a:pPr>
            <a:r>
              <a:rPr lang="ru-RU" dirty="0" smtClean="0"/>
              <a:t>	Мигеля раздирают противоречивые чувства – любовь к отцу и страх перед ним.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704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err="1" smtClean="0"/>
              <a:t>Греггу</a:t>
            </a:r>
            <a:r>
              <a:rPr lang="ru-RU" dirty="0" smtClean="0"/>
              <a:t> </a:t>
            </a:r>
            <a:r>
              <a:rPr lang="ru-RU" dirty="0" err="1" smtClean="0"/>
              <a:t>Ферсу</a:t>
            </a:r>
            <a:r>
              <a:rPr lang="ru-RU" dirty="0" smtClean="0"/>
              <a:t> удалось очень убедительно передать чувство уважения к рассматриваемым рисункам, одновременно пробуждая к проведению их методического исследования. Он дает почувствовать, что интерпретация рисунков – это и таинственная игра, и научная работа.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573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Книга </a:t>
            </a:r>
            <a:r>
              <a:rPr lang="ru-RU" dirty="0" err="1" smtClean="0"/>
              <a:t>Грегга</a:t>
            </a:r>
            <a:r>
              <a:rPr lang="ru-RU" dirty="0" smtClean="0"/>
              <a:t> М. </a:t>
            </a:r>
            <a:r>
              <a:rPr lang="ru-RU" dirty="0" err="1" smtClean="0"/>
              <a:t>Ферса</a:t>
            </a:r>
            <a:r>
              <a:rPr lang="ru-RU" dirty="0" smtClean="0"/>
              <a:t> «Тайный мир рисунка» является великолепным пособием по интерпретации рисунков. Она обращена к широкому кругу читателей, всем тем, кто работает или хочет работать с детьми и взрослыми, нуждающимися в психологической помощи и поддержке.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Автор этой книги раскрывает специфику интерпретации рисунков, рассказывает, как устанавливать связь со своим собеседником не на уровне сознательного общения, а на уровне бессознательного диалога двух интуиций, а так же как использовать спонтанные рисунки в качестве диагностического средства.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2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Предпосылки </a:t>
            </a:r>
            <a:r>
              <a:rPr lang="ru-RU" dirty="0" err="1" smtClean="0"/>
              <a:t>арттерапии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2674" y="2133600"/>
            <a:ext cx="9701938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Чтобы понять язык рисунков необходимо исходить из трёх предпосылок:</a:t>
            </a:r>
          </a:p>
          <a:p>
            <a:pPr algn="just"/>
            <a:r>
              <a:rPr lang="ru-RU" dirty="0" smtClean="0"/>
              <a:t>Бессознательное существует, и оно является источником содержаний рисунков и сновидений.</a:t>
            </a:r>
          </a:p>
          <a:p>
            <a:pPr algn="just"/>
            <a:r>
              <a:rPr lang="ru-RU" dirty="0" smtClean="0"/>
              <a:t>Рисунок воспринимается как средство коммуникации  с бессознательным, достоверно передающим его содержание</a:t>
            </a:r>
          </a:p>
          <a:p>
            <a:pPr algn="just"/>
            <a:r>
              <a:rPr lang="ru-RU" dirty="0" smtClean="0"/>
              <a:t>Разум и тело от природы взаимосвязаны.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64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категории рисунков	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Рисунок-экспромт</a:t>
            </a:r>
            <a:endParaRPr lang="en-US" sz="2400" dirty="0" smtClean="0"/>
          </a:p>
          <a:p>
            <a:pPr marL="0" indent="0" algn="ctr">
              <a:buNone/>
            </a:pPr>
            <a:endParaRPr lang="ru-RU" sz="24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Спонтанные</a:t>
            </a:r>
            <a:endParaRPr lang="ru-RU" dirty="0"/>
          </a:p>
        </p:txBody>
      </p:sp>
      <p:pic>
        <p:nvPicPr>
          <p:cNvPr id="13" name="Picture 2" descr="Картинки по запросу &quot;спонтанные рису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580" y="2683626"/>
            <a:ext cx="3789128" cy="267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315" y="2677580"/>
            <a:ext cx="2734727" cy="267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09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принципа при анализе рисунка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AutoNum type="arabicPeriod"/>
            </a:pPr>
            <a:r>
              <a:rPr lang="ru-RU" sz="2100" dirty="0" smtClean="0"/>
              <a:t>Всегда следует запоминать первое впечатление от рисунка</a:t>
            </a:r>
            <a:r>
              <a:rPr lang="ru-RU" dirty="0" smtClean="0"/>
              <a:t>. Сначала  - чувственное восприятие, интерпретация – потом.</a:t>
            </a:r>
          </a:p>
          <a:p>
            <a:pPr algn="just">
              <a:buAutoNum type="arabicPeriod"/>
            </a:pPr>
            <a:r>
              <a:rPr lang="ru-RU" sz="2100" dirty="0" smtClean="0"/>
              <a:t>Аналитик должен быть исследователем. </a:t>
            </a:r>
            <a:r>
              <a:rPr lang="ru-RU" dirty="0"/>
              <a:t>Методичный </a:t>
            </a:r>
            <a:r>
              <a:rPr lang="ru-RU" dirty="0" smtClean="0"/>
              <a:t>обзор опорных элементов, анализ серии рисунков, системный подход (какие материалы использовались, соотношение размеров, положения и ориентации рисунка и использованной бумаги)</a:t>
            </a:r>
          </a:p>
          <a:p>
            <a:pPr algn="just">
              <a:buAutoNum type="arabicPeriod"/>
            </a:pPr>
            <a:r>
              <a:rPr lang="ru-RU" sz="2100" dirty="0"/>
              <a:t>Синтез информации</a:t>
            </a:r>
          </a:p>
          <a:p>
            <a:pPr algn="just"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3658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Опорные элементы.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Опорный элемент – вспомогательные средства для расшифровки бессознательного содержания, это основы, на которые можно опираться, это то, на чем фокусируется наше внимание в рисунке.</a:t>
            </a:r>
          </a:p>
          <a:p>
            <a:pPr algn="just"/>
            <a:r>
              <a:rPr lang="ru-RU" dirty="0" smtClean="0"/>
              <a:t>Опорные элементы не универсальны. Они могу приобретать или терять значимость в зависимости от рисунка.</a:t>
            </a:r>
          </a:p>
          <a:p>
            <a:pPr algn="just"/>
            <a:r>
              <a:rPr lang="ru-RU" dirty="0" smtClean="0"/>
              <a:t>Основные опорные элементы: цвет, очертания, направление движения, симметрия, размещение, количество повторяющихся объектов, недостающие элементы.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5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65760"/>
            <a:ext cx="8915400" cy="5545462"/>
          </a:xfrm>
        </p:spPr>
        <p:txBody>
          <a:bodyPr/>
          <a:lstStyle/>
          <a:p>
            <a:pPr algn="just"/>
            <a:r>
              <a:rPr lang="ru-RU" b="1" dirty="0" smtClean="0"/>
              <a:t>Что выглядит странным? </a:t>
            </a:r>
            <a:r>
              <a:rPr lang="ru-RU" dirty="0" smtClean="0"/>
              <a:t>Например, часы с буквами вместо цифр, трехрукий человек, собака с пятью ногами.</a:t>
            </a:r>
          </a:p>
          <a:p>
            <a:pPr algn="just"/>
            <a:r>
              <a:rPr lang="ru-RU" b="1" dirty="0" smtClean="0"/>
              <a:t>Барьеры</a:t>
            </a:r>
            <a:r>
              <a:rPr lang="ru-RU" dirty="0" smtClean="0"/>
              <a:t>.  Следует обратить внимание , где на рисунке расположены барьеры (стены, машины, деревья). Становится видно, кто служит кому преградой в общении.</a:t>
            </a:r>
          </a:p>
          <a:p>
            <a:pPr algn="just"/>
            <a:r>
              <a:rPr lang="ru-RU" b="1" dirty="0" smtClean="0"/>
              <a:t>Чего не хватает? </a:t>
            </a:r>
            <a:r>
              <a:rPr lang="ru-RU" dirty="0" smtClean="0"/>
              <a:t>Недостающие элементы имеют важное значение для человека, сделавшего рисунок. Эти элементы могут символизировать то, чего так не хватает человеку в жизни.</a:t>
            </a:r>
          </a:p>
          <a:p>
            <a:pPr algn="just"/>
            <a:r>
              <a:rPr lang="ru-RU" b="1" dirty="0" smtClean="0"/>
              <a:t>Что находится в центре? </a:t>
            </a:r>
            <a:r>
              <a:rPr lang="ru-RU" dirty="0" smtClean="0"/>
              <a:t>Указывает на суть проблемы или на то, что для человека является важным.</a:t>
            </a:r>
          </a:p>
          <a:p>
            <a:pPr algn="just"/>
            <a:r>
              <a:rPr lang="ru-RU" b="1" dirty="0" smtClean="0"/>
              <a:t>Повторяющиеся объекты. </a:t>
            </a:r>
            <a:r>
              <a:rPr lang="ru-RU" dirty="0" smtClean="0"/>
              <a:t>Число объектов во многих случаях имеет важное значение. , имеет отношение к единицам отсчета или значимым событиям.</a:t>
            </a:r>
          </a:p>
          <a:p>
            <a:pPr algn="just"/>
            <a:r>
              <a:rPr lang="ru-RU" b="1" dirty="0" smtClean="0"/>
              <a:t>Искажение формы.  </a:t>
            </a:r>
            <a:r>
              <a:rPr lang="ru-RU" dirty="0" smtClean="0"/>
              <a:t>Может символизировать проблемную область</a:t>
            </a:r>
          </a:p>
          <a:p>
            <a:pPr algn="just"/>
            <a:r>
              <a:rPr lang="ru-RU" b="1" dirty="0" smtClean="0"/>
              <a:t>Перспектива. </a:t>
            </a:r>
            <a:r>
              <a:rPr lang="ru-RU" dirty="0" smtClean="0"/>
              <a:t>Совмещение нескольких перспектив может иметь отношение к наличию противоречий в жизни автора.</a:t>
            </a:r>
          </a:p>
        </p:txBody>
      </p:sp>
    </p:spTree>
    <p:extLst>
      <p:ext uri="{BB962C8B-B14F-4D97-AF65-F5344CB8AC3E}">
        <p14:creationId xmlns:p14="http://schemas.microsoft.com/office/powerpoint/2010/main" val="75145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Проективные методы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0754" y="2133600"/>
            <a:ext cx="9823858" cy="377762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	Проективный </a:t>
            </a:r>
            <a:r>
              <a:rPr lang="ru-RU" dirty="0"/>
              <a:t>метод характеризуется созданием экспериментальной ситуации, допускающей множественность возможных интерпретаций при восприятии её испытуемыми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Кинетический рисунок семьи – указывает на первичные нарушения в семье.</a:t>
            </a:r>
          </a:p>
          <a:p>
            <a:pPr algn="just"/>
            <a:r>
              <a:rPr lang="ru-RU" dirty="0" smtClean="0"/>
              <a:t>Проективный рисунок человека – методика разработанная</a:t>
            </a:r>
            <a:r>
              <a:rPr lang="ru-RU" dirty="0"/>
              <a:t> Карен </a:t>
            </a:r>
            <a:r>
              <a:rPr lang="ru-RU" dirty="0" err="1"/>
              <a:t>Маховер</a:t>
            </a:r>
            <a:r>
              <a:rPr lang="ru-RU" dirty="0"/>
              <a:t> и направленная на выяснение субъективного личностно-окрашенного эмоционального мира </a:t>
            </a:r>
            <a:r>
              <a:rPr lang="ru-RU" dirty="0" smtClean="0"/>
              <a:t>обследуемого.</a:t>
            </a:r>
          </a:p>
          <a:p>
            <a:pPr algn="just"/>
            <a:r>
              <a:rPr lang="ru-RU" dirty="0" smtClean="0"/>
              <a:t>Человек под дождем – анализ в обстоятельствах, символизирующих внешние стрессовые условия.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Тест рисунка несуществующего животного. </a:t>
            </a:r>
            <a:r>
              <a:rPr lang="ru-RU" dirty="0"/>
              <a:t>Рисунок несуществующего животного» используют для диагностики детей и взрослых: выявляют их личностные черты, </a:t>
            </a:r>
            <a:r>
              <a:rPr lang="ru-RU" dirty="0" smtClean="0"/>
              <a:t>бессознательные</a:t>
            </a:r>
            <a:r>
              <a:rPr lang="ru-RU" dirty="0"/>
              <a:t> личностные конфликты, установки, влечения и потребности.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9668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 проективных методов.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88869"/>
            <a:ext cx="8915400" cy="4622353"/>
          </a:xfrm>
        </p:spPr>
        <p:txBody>
          <a:bodyPr/>
          <a:lstStyle/>
          <a:p>
            <a:pPr algn="just"/>
            <a:r>
              <a:rPr lang="ru-RU" dirty="0" smtClean="0"/>
              <a:t>Тест </a:t>
            </a:r>
            <a:r>
              <a:rPr lang="ru-RU" dirty="0" err="1" smtClean="0"/>
              <a:t>Роршаха</a:t>
            </a:r>
            <a:r>
              <a:rPr lang="ru-RU" dirty="0" smtClean="0"/>
              <a:t>. Испытуемому </a:t>
            </a:r>
            <a:r>
              <a:rPr lang="ru-RU" dirty="0"/>
              <a:t>предлагается дать интерпретацию десяти симметричных относительно вертикальной оси чернильных клякс. Каждая такая фигура служит стимулом для свободных ассоциаций — испытуемый должен назвать любое возникающее у него слово, образ или идею. </a:t>
            </a:r>
            <a:endParaRPr lang="ru-RU" dirty="0" smtClean="0"/>
          </a:p>
          <a:p>
            <a:pPr algn="just"/>
            <a:r>
              <a:rPr lang="ru-RU" dirty="0" smtClean="0"/>
              <a:t>Цветовой тест отношений. Основывается </a:t>
            </a:r>
            <a:r>
              <a:rPr lang="ru-RU" dirty="0"/>
              <a:t>на предположении о том, что существует прямая взаимосвязь между цветовыми ассоциациями, которые возникают у человека при взаимодействии с различными элементами окружающей действительности, и его отношением к этим элементам. </a:t>
            </a:r>
            <a:endParaRPr lang="ru-RU" dirty="0" smtClean="0"/>
          </a:p>
          <a:p>
            <a:pPr algn="just"/>
            <a:r>
              <a:rPr lang="ru-RU" dirty="0" smtClean="0"/>
              <a:t>Цветовой тест </a:t>
            </a:r>
            <a:r>
              <a:rPr lang="ru-RU" dirty="0" err="1" smtClean="0"/>
              <a:t>Люшера</a:t>
            </a:r>
            <a:r>
              <a:rPr lang="ru-RU" dirty="0" smtClean="0"/>
              <a:t>. </a:t>
            </a:r>
            <a:r>
              <a:rPr lang="ru-RU" dirty="0"/>
              <a:t>В</a:t>
            </a:r>
            <a:r>
              <a:rPr lang="ru-RU" dirty="0" smtClean="0"/>
              <a:t>осприятие </a:t>
            </a:r>
            <a:r>
              <a:rPr lang="ru-RU" dirty="0"/>
              <a:t>цвета объективно и универсально, но цветовые предпочтения являются субъективными, и это различие позволяет объективно измерить субъективные состояния с помощью цветового теста</a:t>
            </a:r>
          </a:p>
        </p:txBody>
      </p:sp>
    </p:spTree>
    <p:extLst>
      <p:ext uri="{BB962C8B-B14F-4D97-AF65-F5344CB8AC3E}">
        <p14:creationId xmlns:p14="http://schemas.microsoft.com/office/powerpoint/2010/main" val="39217145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966</TotalTime>
  <Words>782</Words>
  <Application>Microsoft Office PowerPoint</Application>
  <PresentationFormat>Широкоэкранный</PresentationFormat>
  <Paragraphs>71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Легкий дым</vt:lpstr>
      <vt:lpstr>Государственное бюджетное учреждение дополнительного образования  Дом детского творчества « Олимп» Выборгского района.   Тайный мир рисунка Исцеление через искусство.</vt:lpstr>
      <vt:lpstr>Презентация PowerPoint</vt:lpstr>
      <vt:lpstr>Предпосылки арттерапии</vt:lpstr>
      <vt:lpstr>2 категории рисунков </vt:lpstr>
      <vt:lpstr>Три принципа при анализе рисунка</vt:lpstr>
      <vt:lpstr>Опорные элементы.</vt:lpstr>
      <vt:lpstr>Презентация PowerPoint</vt:lpstr>
      <vt:lpstr>Проективные методы</vt:lpstr>
      <vt:lpstr>Продолжение проективных методов.</vt:lpstr>
      <vt:lpstr>Раскрытие смысла цветов</vt:lpstr>
      <vt:lpstr>Презентация PowerPoint</vt:lpstr>
      <vt:lpstr>Презентация PowerPoint</vt:lpstr>
      <vt:lpstr>Случай из практики автора.</vt:lpstr>
      <vt:lpstr>Из практики автора: «Чего не хватает?».</vt:lpstr>
      <vt:lpstr>Из практики автора: «Перспектива»</vt:lpstr>
      <vt:lpstr>Заключение.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</dc:title>
  <dc:creator>Adelina Sukhovey</dc:creator>
  <cp:lastModifiedBy>Adelina Sukhovey</cp:lastModifiedBy>
  <cp:revision>46</cp:revision>
  <dcterms:created xsi:type="dcterms:W3CDTF">2020-03-11T20:31:31Z</dcterms:created>
  <dcterms:modified xsi:type="dcterms:W3CDTF">2020-04-02T10:57:15Z</dcterms:modified>
</cp:coreProperties>
</file>