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4" d="100"/>
          <a:sy n="84" d="100"/>
        </p:scale>
        <p:origin x="78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AAFF2E9-F5C9-41A6-8B7A-D32FFE3036B0}" type="datetimeFigureOut">
              <a:rPr lang="ru-RU" smtClean="0"/>
              <a:t>27.05.2020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0602C3F-C9E1-445D-A110-C8BEEFA950F6}" type="slidenum">
              <a:rPr lang="ru-RU" smtClean="0"/>
              <a:t>‹#›</a:t>
            </a:fld>
            <a:endParaRPr lang="ru-RU"/>
          </a:p>
        </p:txBody>
      </p:sp>
    </p:spTree>
    <p:extLst>
      <p:ext uri="{BB962C8B-B14F-4D97-AF65-F5344CB8AC3E}">
        <p14:creationId xmlns:p14="http://schemas.microsoft.com/office/powerpoint/2010/main" val="2829141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AAFF2E9-F5C9-41A6-8B7A-D32FFE3036B0}" type="datetimeFigureOut">
              <a:rPr lang="ru-RU" smtClean="0"/>
              <a:t>27.05.2020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0602C3F-C9E1-445D-A110-C8BEEFA950F6}" type="slidenum">
              <a:rPr lang="ru-RU" smtClean="0"/>
              <a:t>‹#›</a:t>
            </a:fld>
            <a:endParaRPr lang="ru-RU"/>
          </a:p>
        </p:txBody>
      </p:sp>
    </p:spTree>
    <p:extLst>
      <p:ext uri="{BB962C8B-B14F-4D97-AF65-F5344CB8AC3E}">
        <p14:creationId xmlns:p14="http://schemas.microsoft.com/office/powerpoint/2010/main" val="21159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AAFF2E9-F5C9-41A6-8B7A-D32FFE3036B0}" type="datetimeFigureOut">
              <a:rPr lang="ru-RU" smtClean="0"/>
              <a:t>27.05.2020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0602C3F-C9E1-445D-A110-C8BEEFA950F6}" type="slidenum">
              <a:rPr lang="ru-RU" smtClean="0"/>
              <a:t>‹#›</a:t>
            </a:fld>
            <a:endParaRPr lang="ru-RU"/>
          </a:p>
        </p:txBody>
      </p:sp>
    </p:spTree>
    <p:extLst>
      <p:ext uri="{BB962C8B-B14F-4D97-AF65-F5344CB8AC3E}">
        <p14:creationId xmlns:p14="http://schemas.microsoft.com/office/powerpoint/2010/main" val="3882204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AAFF2E9-F5C9-41A6-8B7A-D32FFE3036B0}" type="datetimeFigureOut">
              <a:rPr lang="ru-RU" smtClean="0"/>
              <a:t>27.05.2020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0602C3F-C9E1-445D-A110-C8BEEFA950F6}" type="slidenum">
              <a:rPr lang="ru-RU" smtClean="0"/>
              <a:t>‹#›</a:t>
            </a:fld>
            <a:endParaRPr lang="ru-RU"/>
          </a:p>
        </p:txBody>
      </p:sp>
    </p:spTree>
    <p:extLst>
      <p:ext uri="{BB962C8B-B14F-4D97-AF65-F5344CB8AC3E}">
        <p14:creationId xmlns:p14="http://schemas.microsoft.com/office/powerpoint/2010/main" val="805480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AAFF2E9-F5C9-41A6-8B7A-D32FFE3036B0}" type="datetimeFigureOut">
              <a:rPr lang="ru-RU" smtClean="0"/>
              <a:t>27.05.2020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0602C3F-C9E1-445D-A110-C8BEEFA950F6}" type="slidenum">
              <a:rPr lang="ru-RU" smtClean="0"/>
              <a:t>‹#›</a:t>
            </a:fld>
            <a:endParaRPr lang="ru-RU"/>
          </a:p>
        </p:txBody>
      </p:sp>
    </p:spTree>
    <p:extLst>
      <p:ext uri="{BB962C8B-B14F-4D97-AF65-F5344CB8AC3E}">
        <p14:creationId xmlns:p14="http://schemas.microsoft.com/office/powerpoint/2010/main" val="2128042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AAFF2E9-F5C9-41A6-8B7A-D32FFE3036B0}" type="datetimeFigureOut">
              <a:rPr lang="ru-RU" smtClean="0"/>
              <a:t>27.05.2020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0602C3F-C9E1-445D-A110-C8BEEFA950F6}" type="slidenum">
              <a:rPr lang="ru-RU" smtClean="0"/>
              <a:t>‹#›</a:t>
            </a:fld>
            <a:endParaRPr lang="ru-RU"/>
          </a:p>
        </p:txBody>
      </p:sp>
    </p:spTree>
    <p:extLst>
      <p:ext uri="{BB962C8B-B14F-4D97-AF65-F5344CB8AC3E}">
        <p14:creationId xmlns:p14="http://schemas.microsoft.com/office/powerpoint/2010/main" val="1558333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AAFF2E9-F5C9-41A6-8B7A-D32FFE3036B0}" type="datetimeFigureOut">
              <a:rPr lang="ru-RU" smtClean="0"/>
              <a:t>27.05.2020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0602C3F-C9E1-445D-A110-C8BEEFA950F6}" type="slidenum">
              <a:rPr lang="ru-RU" smtClean="0"/>
              <a:t>‹#›</a:t>
            </a:fld>
            <a:endParaRPr lang="ru-RU"/>
          </a:p>
        </p:txBody>
      </p:sp>
    </p:spTree>
    <p:extLst>
      <p:ext uri="{BB962C8B-B14F-4D97-AF65-F5344CB8AC3E}">
        <p14:creationId xmlns:p14="http://schemas.microsoft.com/office/powerpoint/2010/main" val="2786368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AAFF2E9-F5C9-41A6-8B7A-D32FFE3036B0}" type="datetimeFigureOut">
              <a:rPr lang="ru-RU" smtClean="0"/>
              <a:t>27.05.2020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0602C3F-C9E1-445D-A110-C8BEEFA950F6}" type="slidenum">
              <a:rPr lang="ru-RU" smtClean="0"/>
              <a:t>‹#›</a:t>
            </a:fld>
            <a:endParaRPr lang="ru-RU"/>
          </a:p>
        </p:txBody>
      </p:sp>
    </p:spTree>
    <p:extLst>
      <p:ext uri="{BB962C8B-B14F-4D97-AF65-F5344CB8AC3E}">
        <p14:creationId xmlns:p14="http://schemas.microsoft.com/office/powerpoint/2010/main" val="21773978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AAFF2E9-F5C9-41A6-8B7A-D32FFE3036B0}" type="datetimeFigureOut">
              <a:rPr lang="ru-RU" smtClean="0"/>
              <a:t>27.05.2020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0602C3F-C9E1-445D-A110-C8BEEFA950F6}" type="slidenum">
              <a:rPr lang="ru-RU" smtClean="0"/>
              <a:t>‹#›</a:t>
            </a:fld>
            <a:endParaRPr lang="ru-RU"/>
          </a:p>
        </p:txBody>
      </p:sp>
    </p:spTree>
    <p:extLst>
      <p:ext uri="{BB962C8B-B14F-4D97-AF65-F5344CB8AC3E}">
        <p14:creationId xmlns:p14="http://schemas.microsoft.com/office/powerpoint/2010/main" val="35678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AAFF2E9-F5C9-41A6-8B7A-D32FFE3036B0}" type="datetimeFigureOut">
              <a:rPr lang="ru-RU" smtClean="0"/>
              <a:t>27.05.2020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0602C3F-C9E1-445D-A110-C8BEEFA950F6}" type="slidenum">
              <a:rPr lang="ru-RU" smtClean="0"/>
              <a:t>‹#›</a:t>
            </a:fld>
            <a:endParaRPr lang="ru-RU"/>
          </a:p>
        </p:txBody>
      </p:sp>
    </p:spTree>
    <p:extLst>
      <p:ext uri="{BB962C8B-B14F-4D97-AF65-F5344CB8AC3E}">
        <p14:creationId xmlns:p14="http://schemas.microsoft.com/office/powerpoint/2010/main" val="3387108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AAFF2E9-F5C9-41A6-8B7A-D32FFE3036B0}" type="datetimeFigureOut">
              <a:rPr lang="ru-RU" smtClean="0"/>
              <a:t>27.05.2020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0602C3F-C9E1-445D-A110-C8BEEFA950F6}" type="slidenum">
              <a:rPr lang="ru-RU" smtClean="0"/>
              <a:t>‹#›</a:t>
            </a:fld>
            <a:endParaRPr lang="ru-RU"/>
          </a:p>
        </p:txBody>
      </p:sp>
    </p:spTree>
    <p:extLst>
      <p:ext uri="{BB962C8B-B14F-4D97-AF65-F5344CB8AC3E}">
        <p14:creationId xmlns:p14="http://schemas.microsoft.com/office/powerpoint/2010/main" val="3958835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AFF2E9-F5C9-41A6-8B7A-D32FFE3036B0}" type="datetimeFigureOut">
              <a:rPr lang="ru-RU" smtClean="0"/>
              <a:t>27.05.2020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602C3F-C9E1-445D-A110-C8BEEFA950F6}" type="slidenum">
              <a:rPr lang="ru-RU" smtClean="0"/>
              <a:t>‹#›</a:t>
            </a:fld>
            <a:endParaRPr lang="ru-RU"/>
          </a:p>
        </p:txBody>
      </p:sp>
    </p:spTree>
    <p:extLst>
      <p:ext uri="{BB962C8B-B14F-4D97-AF65-F5344CB8AC3E}">
        <p14:creationId xmlns:p14="http://schemas.microsoft.com/office/powerpoint/2010/main" val="2636221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15.jp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95450" y="0"/>
            <a:ext cx="9144000" cy="866457"/>
          </a:xfrm>
        </p:spPr>
        <p:txBody>
          <a:bodyPr>
            <a:normAutofit fontScale="90000"/>
          </a:bodyPr>
          <a:lstStyle/>
          <a:p>
            <a:r>
              <a:rPr lang="ru-RU" b="1" dirty="0" smtClean="0"/>
              <a:t>КАНАДА</a:t>
            </a:r>
            <a:endParaRPr lang="ru-RU" b="1" dirty="0"/>
          </a:p>
        </p:txBody>
      </p:sp>
      <p:sp>
        <p:nvSpPr>
          <p:cNvPr id="3" name="Подзаголовок 2"/>
          <p:cNvSpPr>
            <a:spLocks noGrp="1"/>
          </p:cNvSpPr>
          <p:nvPr>
            <p:ph type="subTitle" idx="1"/>
          </p:nvPr>
        </p:nvSpPr>
        <p:spPr>
          <a:xfrm>
            <a:off x="1840230" y="5989320"/>
            <a:ext cx="8854440" cy="754380"/>
          </a:xfrm>
        </p:spPr>
        <p:txBody>
          <a:bodyPr>
            <a:normAutofit lnSpcReduction="10000"/>
          </a:bodyPr>
          <a:lstStyle/>
          <a:p>
            <a:r>
              <a:rPr lang="ru-RU" sz="5400" dirty="0" smtClean="0"/>
              <a:t>СТРАНА КЛЕНОВОГО ЛИСТА</a:t>
            </a:r>
            <a:endParaRPr lang="ru-RU" sz="54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8340" y="866457"/>
            <a:ext cx="8271510" cy="4652724"/>
          </a:xfrm>
          <a:prstGeom prst="rect">
            <a:avLst/>
          </a:prstGeom>
        </p:spPr>
      </p:pic>
    </p:spTree>
    <p:extLst>
      <p:ext uri="{BB962C8B-B14F-4D97-AF65-F5344CB8AC3E}">
        <p14:creationId xmlns:p14="http://schemas.microsoft.com/office/powerpoint/2010/main" val="1057276418"/>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a:spLocks noGrp="1"/>
          </p:cNvSpPr>
          <p:nvPr>
            <p:ph type="title"/>
          </p:nvPr>
        </p:nvSpPr>
        <p:spPr>
          <a:xfrm>
            <a:off x="217170" y="80010"/>
            <a:ext cx="4602480" cy="1063625"/>
          </a:xfrm>
        </p:spPr>
        <p:txBody>
          <a:bodyPr>
            <a:normAutofit/>
          </a:bodyPr>
          <a:lstStyle/>
          <a:p>
            <a:pPr algn="ctr"/>
            <a:r>
              <a:rPr lang="ru-RU" sz="2400" b="1" dirty="0" smtClean="0">
                <a:solidFill>
                  <a:prstClr val="black"/>
                </a:solidFill>
                <a:latin typeface="Calibri" panose="020F0502020204030204"/>
              </a:rPr>
              <a:t>ПРИРОДНЫН ЗОНЫ СЕВЕРНОЙ АМЕРИКИ</a:t>
            </a:r>
            <a:endParaRPr lang="ru-RU" sz="2400"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268" y="972184"/>
            <a:ext cx="4122461" cy="5714365"/>
          </a:xfrm>
          <a:prstGeom prst="rect">
            <a:avLst/>
          </a:prstGeom>
        </p:spPr>
      </p:pic>
      <p:sp>
        <p:nvSpPr>
          <p:cNvPr id="8" name="TextBox 7"/>
          <p:cNvSpPr txBox="1"/>
          <p:nvPr/>
        </p:nvSpPr>
        <p:spPr>
          <a:xfrm>
            <a:off x="4611828" y="114043"/>
            <a:ext cx="7322874" cy="6463308"/>
          </a:xfrm>
          <a:prstGeom prst="rect">
            <a:avLst/>
          </a:prstGeom>
          <a:noFill/>
        </p:spPr>
        <p:txBody>
          <a:bodyPr wrap="square" rtlCol="0">
            <a:spAutoFit/>
          </a:bodyPr>
          <a:lstStyle/>
          <a:p>
            <a:pPr algn="ctr"/>
            <a:r>
              <a:rPr lang="ru-RU" b="1" dirty="0" smtClean="0">
                <a:solidFill>
                  <a:srgbClr val="000000"/>
                </a:solidFill>
                <a:latin typeface="Verdana" panose="020B0604030504040204" pitchFamily="34" charset="0"/>
              </a:rPr>
              <a:t>ПРИРОДНЫЕ ЗОНЫ КАНАДЫ</a:t>
            </a:r>
          </a:p>
          <a:p>
            <a:endParaRPr lang="ru-RU" dirty="0">
              <a:solidFill>
                <a:srgbClr val="000000"/>
              </a:solidFill>
              <a:latin typeface="Verdana" panose="020B0604030504040204" pitchFamily="34" charset="0"/>
            </a:endParaRPr>
          </a:p>
          <a:p>
            <a:r>
              <a:rPr lang="ru-RU" dirty="0" smtClean="0">
                <a:solidFill>
                  <a:srgbClr val="000000"/>
                </a:solidFill>
                <a:latin typeface="Verdana" panose="020B0604030504040204" pitchFamily="34" charset="0"/>
              </a:rPr>
              <a:t>Растительный и животный мир Канады невероятно разнообразен, поскольку на территории одной страны расположены основные природные зоны.</a:t>
            </a:r>
          </a:p>
          <a:p>
            <a:pPr>
              <a:buFont typeface="Arial" panose="020B0604020202020204" pitchFamily="34" charset="0"/>
              <a:buChar char="•"/>
            </a:pPr>
            <a:r>
              <a:rPr lang="ru-RU" dirty="0" smtClean="0">
                <a:solidFill>
                  <a:srgbClr val="000000"/>
                </a:solidFill>
                <a:latin typeface="Verdana" panose="020B0604030504040204" pitchFamily="34" charset="0"/>
              </a:rPr>
              <a:t>Суровый климат арктических пустынь могут выдержать далеко не все представители флоры и фауны. На чрезвычайно бедных почвах при очень постоянных низких температурах способны расти лишь мхи, лишайники и некоторые травянистые виды.</a:t>
            </a:r>
          </a:p>
          <a:p>
            <a:pPr>
              <a:buFont typeface="Arial" panose="020B0604020202020204" pitchFamily="34" charset="0"/>
              <a:buChar char="•"/>
            </a:pPr>
            <a:r>
              <a:rPr lang="ru-RU" dirty="0" smtClean="0">
                <a:solidFill>
                  <a:srgbClr val="000000"/>
                </a:solidFill>
                <a:latin typeface="Verdana" panose="020B0604030504040204" pitchFamily="34" charset="0"/>
              </a:rPr>
              <a:t>В тундре растительность представлена карликовыми деревьями, небольшими кустарниками. Здесь обитает белый медведь, северный олень, лемминг, полярный заяц, мускусный бык, песец.</a:t>
            </a:r>
          </a:p>
          <a:p>
            <a:pPr>
              <a:buFont typeface="Arial" panose="020B0604020202020204" pitchFamily="34" charset="0"/>
              <a:buChar char="•"/>
            </a:pPr>
            <a:r>
              <a:rPr lang="ru-RU" dirty="0" smtClean="0">
                <a:solidFill>
                  <a:srgbClr val="000000"/>
                </a:solidFill>
                <a:latin typeface="Verdana" panose="020B0604030504040204" pitchFamily="34" charset="0"/>
              </a:rPr>
              <a:t>В лесотундре местная флора становится более разнообразной: появляется черная и белая ель, сосна </a:t>
            </a:r>
            <a:r>
              <a:rPr lang="ru-RU" dirty="0" err="1" smtClean="0">
                <a:solidFill>
                  <a:srgbClr val="000000"/>
                </a:solidFill>
                <a:latin typeface="Verdana" panose="020B0604030504040204" pitchFamily="34" charset="0"/>
              </a:rPr>
              <a:t>Банкса</a:t>
            </a:r>
            <a:r>
              <a:rPr lang="ru-RU" dirty="0" smtClean="0">
                <a:solidFill>
                  <a:srgbClr val="000000"/>
                </a:solidFill>
                <a:latin typeface="Verdana" panose="020B0604030504040204" pitchFamily="34" charset="0"/>
              </a:rPr>
              <a:t>, пихта, американская лиственница. На этой территории обитает куница, красная белка, бизон, лесной олень, лось, заяц, дикобраз и многие другие животные.</a:t>
            </a:r>
          </a:p>
          <a:p>
            <a:pPr>
              <a:buFont typeface="Arial" panose="020B0604020202020204" pitchFamily="34" charset="0"/>
              <a:buChar char="•"/>
            </a:pPr>
            <a:r>
              <a:rPr lang="ru-RU" dirty="0" smtClean="0">
                <a:solidFill>
                  <a:srgbClr val="000000"/>
                </a:solidFill>
                <a:latin typeface="Verdana" panose="020B0604030504040204" pitchFamily="34" charset="0"/>
              </a:rPr>
              <a:t>В зоне смешанных хвойно-широколиственных лесов растет можжевельник, кедр, канадский тис, несколько разновидностей ели. Животный мир очень богат и разнообразен.</a:t>
            </a:r>
            <a:endParaRPr lang="ru-RU" dirty="0">
              <a:solidFill>
                <a:srgbClr val="000000"/>
              </a:solidFill>
              <a:latin typeface="Verdana" panose="020B0604030504040204" pitchFamily="34" charset="0"/>
            </a:endParaRPr>
          </a:p>
        </p:txBody>
      </p:sp>
    </p:spTree>
    <p:extLst>
      <p:ext uri="{BB962C8B-B14F-4D97-AF65-F5344CB8AC3E}">
        <p14:creationId xmlns:p14="http://schemas.microsoft.com/office/powerpoint/2010/main" val="6230962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680982" y="0"/>
            <a:ext cx="6676123" cy="707886"/>
          </a:xfrm>
          <a:prstGeom prst="rect">
            <a:avLst/>
          </a:prstGeom>
        </p:spPr>
        <p:txBody>
          <a:bodyPr wrap="none">
            <a:spAutoFit/>
          </a:bodyPr>
          <a:lstStyle/>
          <a:p>
            <a:r>
              <a:rPr lang="ru-RU" sz="4000" b="1" dirty="0" smtClean="0"/>
              <a:t>ВНУТРЕННИЕ ВОДЫ КАНАДЫ</a:t>
            </a:r>
            <a:endParaRPr lang="ru-RU" sz="4000" b="1"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 y="1565910"/>
            <a:ext cx="5035817" cy="4046220"/>
          </a:xfrm>
          <a:prstGeom prst="rect">
            <a:avLst/>
          </a:prstGeom>
        </p:spPr>
      </p:pic>
      <p:sp>
        <p:nvSpPr>
          <p:cNvPr id="6" name="Прямоугольник 5"/>
          <p:cNvSpPr/>
          <p:nvPr/>
        </p:nvSpPr>
        <p:spPr>
          <a:xfrm>
            <a:off x="5440465" y="959346"/>
            <a:ext cx="6595325" cy="5324535"/>
          </a:xfrm>
          <a:prstGeom prst="rect">
            <a:avLst/>
          </a:prstGeom>
        </p:spPr>
        <p:txBody>
          <a:bodyPr wrap="square">
            <a:spAutoFit/>
          </a:bodyPr>
          <a:lstStyle/>
          <a:p>
            <a:r>
              <a:rPr lang="ru-RU" sz="2000" dirty="0" smtClean="0">
                <a:solidFill>
                  <a:srgbClr val="090909"/>
                </a:solidFill>
                <a:latin typeface="Times New Roman" panose="02020603050405020304" pitchFamily="18" charset="0"/>
              </a:rPr>
              <a:t>Канада занимает одно из первых мест по количеству озер. Около 10 % площади Канады покрыто водой. На ее территории находятся Великие озера (Онтарио, Верхнее, Эри, Гурон), а также более мелкие озера и многочисленные реки по всей территории страны. Самой важной рекой в Канаде является судоходная река Св. Лаврентия, которая соединяет Великие озера с бассейном Атлантического океана. </a:t>
            </a:r>
            <a:r>
              <a:rPr lang="ru-RU" sz="2000" dirty="0" smtClean="0">
                <a:solidFill>
                  <a:srgbClr val="090909"/>
                </a:solidFill>
                <a:latin typeface="Times New Roman" panose="02020603050405020304" pitchFamily="18" charset="0"/>
                <a:cs typeface="Times New Roman" panose="02020603050405020304" pitchFamily="18" charset="0"/>
              </a:rPr>
              <a:t>Благодаря климату Канады, все ее озера и реки покрыты льдом от 5 до 9 месяцев в год.</a:t>
            </a:r>
            <a:r>
              <a:rPr lang="ru-RU" sz="2000" dirty="0" smtClean="0">
                <a:solidFill>
                  <a:srgbClr val="000000"/>
                </a:solidFill>
                <a:latin typeface="Times New Roman" panose="02020603050405020304" pitchFamily="18" charset="0"/>
                <a:cs typeface="Times New Roman" panose="02020603050405020304" pitchFamily="18" charset="0"/>
              </a:rPr>
              <a:t> Пятая часть мирового запаса пресной воды на территории страны. Кроме Великих озер, обширная сеть водоемов находится в Юконе, на Северо-Западе. Территория за полярным кругом покрыта льдами. Озеро Маниту – наибольшее озеро в мире, которое находится в границах другого озера. Маниту входит в пределы озера Гурон. На территории Канады находится наибольшее внутреннее водное пространство – </a:t>
            </a:r>
            <a:r>
              <a:rPr lang="ru-RU" sz="2000" dirty="0" err="1" smtClean="0">
                <a:solidFill>
                  <a:srgbClr val="000000"/>
                </a:solidFill>
                <a:latin typeface="Times New Roman" panose="02020603050405020304" pitchFamily="18" charset="0"/>
                <a:cs typeface="Times New Roman" panose="02020603050405020304" pitchFamily="18" charset="0"/>
              </a:rPr>
              <a:t>Гудзонов</a:t>
            </a:r>
            <a:r>
              <a:rPr lang="ru-RU" sz="2000" dirty="0" smtClean="0">
                <a:solidFill>
                  <a:srgbClr val="000000"/>
                </a:solidFill>
                <a:latin typeface="Times New Roman" panose="02020603050405020304" pitchFamily="18" charset="0"/>
                <a:cs typeface="Times New Roman" panose="02020603050405020304" pitchFamily="18" charset="0"/>
              </a:rPr>
              <a:t> залив. </a:t>
            </a:r>
            <a:endParaRPr lang="ru-RU" sz="2000" dirty="0"/>
          </a:p>
        </p:txBody>
      </p:sp>
    </p:spTree>
    <p:extLst>
      <p:ext uri="{BB962C8B-B14F-4D97-AF65-F5344CB8AC3E}">
        <p14:creationId xmlns:p14="http://schemas.microsoft.com/office/powerpoint/2010/main" val="16194943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54705" y="90805"/>
            <a:ext cx="5482590" cy="709295"/>
          </a:xfrm>
        </p:spPr>
        <p:txBody>
          <a:bodyPr/>
          <a:lstStyle/>
          <a:p>
            <a:r>
              <a:rPr lang="ru-RU" b="1" dirty="0" smtClean="0">
                <a:latin typeface="+mn-lt"/>
              </a:rPr>
              <a:t>НАСЕЛЕНИЕ КАНАДЫ</a:t>
            </a:r>
            <a:endParaRPr lang="ru-RU" b="1" dirty="0">
              <a:latin typeface="+mn-lt"/>
            </a:endParaRPr>
          </a:p>
        </p:txBody>
      </p:sp>
      <p:sp>
        <p:nvSpPr>
          <p:cNvPr id="3" name="Объект 2"/>
          <p:cNvSpPr>
            <a:spLocks noGrp="1"/>
          </p:cNvSpPr>
          <p:nvPr>
            <p:ph idx="1"/>
          </p:nvPr>
        </p:nvSpPr>
        <p:spPr>
          <a:xfrm>
            <a:off x="99060" y="800100"/>
            <a:ext cx="6587490" cy="5932170"/>
          </a:xfrm>
        </p:spPr>
        <p:txBody>
          <a:bodyPr>
            <a:normAutofit fontScale="70000" lnSpcReduction="20000"/>
          </a:bodyPr>
          <a:lstStyle/>
          <a:p>
            <a:pPr marL="0" indent="0">
              <a:buNone/>
            </a:pPr>
            <a:r>
              <a:rPr lang="ru-RU" b="1" dirty="0"/>
              <a:t>Численность населения Канады в 2020 году – 37, 6 млн</a:t>
            </a:r>
            <a:endParaRPr lang="ru-RU" dirty="0"/>
          </a:p>
          <a:p>
            <a:pPr marL="0" indent="0">
              <a:buNone/>
            </a:pPr>
            <a:r>
              <a:rPr lang="ru-RU" dirty="0" smtClean="0"/>
              <a:t>Основная </a:t>
            </a:r>
            <a:r>
              <a:rPr lang="ru-RU" dirty="0"/>
              <a:t>часть населения Канады проживает в таких городах, как:</a:t>
            </a:r>
          </a:p>
          <a:p>
            <a:r>
              <a:rPr lang="ru-RU" dirty="0"/>
              <a:t>Торонто</a:t>
            </a:r>
          </a:p>
          <a:p>
            <a:r>
              <a:rPr lang="ru-RU" dirty="0"/>
              <a:t>Монреаль</a:t>
            </a:r>
          </a:p>
          <a:p>
            <a:r>
              <a:rPr lang="ru-RU" dirty="0"/>
              <a:t>Ванкувер</a:t>
            </a:r>
          </a:p>
          <a:p>
            <a:pPr marL="0" indent="0">
              <a:buNone/>
            </a:pPr>
            <a:r>
              <a:rPr lang="ru-RU" b="1" dirty="0"/>
              <a:t>Какое место занимает Канада по численности населения?</a:t>
            </a:r>
            <a:endParaRPr lang="ru-RU" dirty="0"/>
          </a:p>
          <a:p>
            <a:r>
              <a:rPr lang="ru-RU" dirty="0"/>
              <a:t>Канада занимает 41 место по населению в мире (согласно данным wikipedia.org).</a:t>
            </a:r>
          </a:p>
          <a:p>
            <a:pPr marL="0" indent="0">
              <a:buNone/>
            </a:pPr>
            <a:r>
              <a:rPr lang="ru-RU" b="1" dirty="0"/>
              <a:t>Население Канады статистика:</a:t>
            </a:r>
            <a:endParaRPr lang="ru-RU" dirty="0"/>
          </a:p>
          <a:p>
            <a:r>
              <a:rPr lang="ru-RU" dirty="0"/>
              <a:t>Население Канады составляет 0,48% от общей численности населения мира</a:t>
            </a:r>
          </a:p>
          <a:p>
            <a:r>
              <a:rPr lang="ru-RU" dirty="0"/>
              <a:t>Плотность населения в Канаде составляет 4 человека на 1 км²</a:t>
            </a:r>
          </a:p>
          <a:p>
            <a:r>
              <a:rPr lang="ru-RU" dirty="0"/>
              <a:t>Соотношение полов – 0.98 (18,597,955 мужчин на 18,888,075 женщин)</a:t>
            </a:r>
          </a:p>
          <a:p>
            <a:r>
              <a:rPr lang="ru-RU" dirty="0"/>
              <a:t>82,5% населения живет в городе (30 765 151 человек в 2019 году)</a:t>
            </a:r>
          </a:p>
          <a:p>
            <a:r>
              <a:rPr lang="ru-RU" dirty="0"/>
              <a:t>Средний возраст в Канаде составляет 40,7 </a:t>
            </a:r>
            <a:r>
              <a:rPr lang="ru-RU" dirty="0" smtClean="0"/>
              <a:t>лет</a:t>
            </a:r>
            <a:endParaRPr lang="ru-RU" dirty="0"/>
          </a:p>
          <a:p>
            <a:pPr marL="0" indent="0">
              <a:buNone/>
            </a:pP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86550" y="1074419"/>
            <a:ext cx="4984589" cy="4109085"/>
          </a:xfrm>
          <a:prstGeom prst="rect">
            <a:avLst/>
          </a:prstGeom>
        </p:spPr>
      </p:pic>
      <p:sp>
        <p:nvSpPr>
          <p:cNvPr id="5" name="TextBox 4"/>
          <p:cNvSpPr txBox="1"/>
          <p:nvPr/>
        </p:nvSpPr>
        <p:spPr>
          <a:xfrm>
            <a:off x="7555230" y="5088491"/>
            <a:ext cx="4211538" cy="369332"/>
          </a:xfrm>
          <a:prstGeom prst="rect">
            <a:avLst/>
          </a:prstGeom>
          <a:noFill/>
        </p:spPr>
        <p:txBody>
          <a:bodyPr wrap="none" rtlCol="0">
            <a:spAutoFit/>
          </a:bodyPr>
          <a:lstStyle/>
          <a:p>
            <a:r>
              <a:rPr lang="ru-RU" dirty="0" smtClean="0"/>
              <a:t>КАРТА ПЛОТНОСТИ НАСЕЛЕНИЯ КАНАДЫ</a:t>
            </a:r>
            <a:endParaRPr lang="ru-RU" dirty="0"/>
          </a:p>
        </p:txBody>
      </p:sp>
    </p:spTree>
    <p:extLst>
      <p:ext uri="{BB962C8B-B14F-4D97-AF65-F5344CB8AC3E}">
        <p14:creationId xmlns:p14="http://schemas.microsoft.com/office/powerpoint/2010/main" val="20453041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680982" y="0"/>
            <a:ext cx="7044493" cy="707886"/>
          </a:xfrm>
          <a:prstGeom prst="rect">
            <a:avLst/>
          </a:prstGeom>
        </p:spPr>
        <p:txBody>
          <a:bodyPr wrap="none">
            <a:spAutoFit/>
          </a:bodyPr>
          <a:lstStyle/>
          <a:p>
            <a:r>
              <a:rPr lang="ru-RU" sz="4000" b="1" dirty="0" smtClean="0"/>
              <a:t>ЭТНИЧЕСКИЙ СОСТАВ КАНАДЫ</a:t>
            </a:r>
            <a:endParaRPr lang="ru-RU" sz="4000" b="1" dirty="0"/>
          </a:p>
        </p:txBody>
      </p:sp>
      <p:sp>
        <p:nvSpPr>
          <p:cNvPr id="5" name="Прямоугольник 4"/>
          <p:cNvSpPr/>
          <p:nvPr/>
        </p:nvSpPr>
        <p:spPr>
          <a:xfrm>
            <a:off x="171450" y="1050786"/>
            <a:ext cx="11864340" cy="5324535"/>
          </a:xfrm>
          <a:prstGeom prst="rect">
            <a:avLst/>
          </a:prstGeom>
        </p:spPr>
        <p:txBody>
          <a:bodyPr wrap="square">
            <a:spAutoFit/>
          </a:bodyPr>
          <a:lstStyle/>
          <a:p>
            <a:pPr fontAlgn="base"/>
            <a:r>
              <a:rPr lang="ru-RU" sz="2000" b="0" i="0" dirty="0" smtClean="0">
                <a:effectLst/>
                <a:latin typeface="Open Sans"/>
              </a:rPr>
              <a:t>Более двух третей населения Канады живет в пределах 100 миль от границы с США. Это объясняется историческими и социальными предпосылками, формирующимися в течение продолжительного времени.</a:t>
            </a:r>
          </a:p>
          <a:p>
            <a:pPr fontAlgn="base"/>
            <a:r>
              <a:rPr lang="ru-RU" sz="2000" b="0" i="0" dirty="0" smtClean="0">
                <a:effectLst/>
                <a:latin typeface="Open Sans"/>
              </a:rPr>
              <a:t>Около 28% населения – это британцы, около 23% - французы, 15% - другие европейские народы и около 2% - это коренные индейцы и племена </a:t>
            </a:r>
            <a:r>
              <a:rPr lang="ru-RU" sz="2000" b="0" i="0" dirty="0" err="1" smtClean="0">
                <a:effectLst/>
                <a:latin typeface="Open Sans"/>
              </a:rPr>
              <a:t>инуитов</a:t>
            </a:r>
            <a:r>
              <a:rPr lang="ru-RU" sz="2000" b="0" i="0" dirty="0" smtClean="0">
                <a:effectLst/>
                <a:latin typeface="Open Sans"/>
              </a:rPr>
              <a:t> (эскимосов). В Канаде более шести миллионов франкоговорящих граждан, в основном, потомки колонистов, которые обосновались в стране три столетия назад. Большая часть франкоговорящих граждан живет в провинции Квебек, хотя около 20% обосновались в других частях страны, главным образом, в провинции Онтарио и Нью-</a:t>
            </a:r>
            <a:r>
              <a:rPr lang="ru-RU" sz="2000" b="0" i="0" dirty="0" err="1" smtClean="0">
                <a:effectLst/>
                <a:latin typeface="Open Sans"/>
              </a:rPr>
              <a:t>Брансуик</a:t>
            </a:r>
            <a:r>
              <a:rPr lang="ru-RU" sz="2000" b="0" i="0" dirty="0" smtClean="0">
                <a:effectLst/>
                <a:latin typeface="Open Sans"/>
              </a:rPr>
              <a:t>. Существует также многочисленная французская община в </a:t>
            </a:r>
            <a:r>
              <a:rPr lang="ru-RU" sz="2000" b="0" i="0" dirty="0" err="1" smtClean="0">
                <a:effectLst/>
                <a:latin typeface="Open Sans"/>
              </a:rPr>
              <a:t>Манитобе</a:t>
            </a:r>
            <a:r>
              <a:rPr lang="ru-RU" sz="2000" b="0" i="0" dirty="0" smtClean="0">
                <a:effectLst/>
                <a:latin typeface="Open Sans"/>
              </a:rPr>
              <a:t>.</a:t>
            </a:r>
          </a:p>
          <a:p>
            <a:pPr fontAlgn="base"/>
            <a:endParaRPr lang="ru-RU" sz="2000" b="0" i="0" dirty="0" smtClean="0">
              <a:effectLst/>
              <a:latin typeface="Open Sans"/>
            </a:endParaRPr>
          </a:p>
          <a:p>
            <a:pPr fontAlgn="base"/>
            <a:r>
              <a:rPr lang="ru-RU" sz="2000" b="0" i="0" dirty="0" smtClean="0">
                <a:effectLst/>
                <a:latin typeface="Open Sans"/>
              </a:rPr>
              <a:t>Англоязычное население рассредоточено по многим канадским провинциям, но большая часть англичан живет на Британских островах. Самый большой наплыв англоязычного населения из США произошел во время американской революции, когда тысячи «верноподданных империи» бежали в Канаду. Большинство из них обосновалось в «верхней Канаде» - на юге и юго-востоке от Онтарио. Часть канадцев не имеет ни британского, ни французского происхождения. В основном это немцы, украинцы, скандинавы, итальянцы, голландцы, поляки, китайцы, индусы и пакистанцы.</a:t>
            </a:r>
            <a:endParaRPr lang="ru-RU" sz="2000" b="0" i="0" dirty="0">
              <a:effectLst/>
              <a:latin typeface="Open Sans"/>
            </a:endParaRPr>
          </a:p>
        </p:txBody>
      </p:sp>
    </p:spTree>
    <p:extLst>
      <p:ext uri="{BB962C8B-B14F-4D97-AF65-F5344CB8AC3E}">
        <p14:creationId xmlns:p14="http://schemas.microsoft.com/office/powerpoint/2010/main" val="27894241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20912" y="0"/>
            <a:ext cx="7494424" cy="707886"/>
          </a:xfrm>
          <a:prstGeom prst="rect">
            <a:avLst/>
          </a:prstGeom>
        </p:spPr>
        <p:txBody>
          <a:bodyPr wrap="none">
            <a:spAutoFit/>
          </a:bodyPr>
          <a:lstStyle/>
          <a:p>
            <a:r>
              <a:rPr lang="ru-RU" sz="4000" b="1" dirty="0" smtClean="0"/>
              <a:t>РЕЛИГИОЗНЫЙ СОСТАВ КАНАДЫ</a:t>
            </a:r>
            <a:endParaRPr lang="ru-RU" sz="4000" b="1" dirty="0"/>
          </a:p>
        </p:txBody>
      </p:sp>
      <p:sp>
        <p:nvSpPr>
          <p:cNvPr id="5" name="Прямоугольник 4"/>
          <p:cNvSpPr/>
          <p:nvPr/>
        </p:nvSpPr>
        <p:spPr>
          <a:xfrm>
            <a:off x="167640" y="707886"/>
            <a:ext cx="6404610" cy="2554545"/>
          </a:xfrm>
          <a:prstGeom prst="rect">
            <a:avLst/>
          </a:prstGeom>
        </p:spPr>
        <p:txBody>
          <a:bodyPr wrap="square">
            <a:spAutoFit/>
          </a:bodyPr>
          <a:lstStyle/>
          <a:p>
            <a:r>
              <a:rPr lang="ru-RU" sz="2000" b="0" i="0" dirty="0" smtClean="0">
                <a:effectLst/>
                <a:latin typeface="Open Sans"/>
              </a:rPr>
              <a:t>Религия играет важную, но не основную роль в жизни Канады. Около 42% всего населения являются католиками. Крупнейшая Протестантская деноминация, около 17% населения, входит в состав Объединенной Церкви Канады. Это объединение методистов, конгрегационалистов и пресвитериан. Почти 10% составляют англикане, лютеране, баптисты, евреи.</a:t>
            </a:r>
            <a:endParaRPr lang="ru-RU" sz="2000"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05382" y="707886"/>
            <a:ext cx="3773158" cy="2952496"/>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5382" y="3765532"/>
            <a:ext cx="4309110" cy="2877201"/>
          </a:xfrm>
          <a:prstGeom prst="rect">
            <a:avLst/>
          </a:prstGeom>
        </p:spPr>
      </p:pic>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05711" y="3765532"/>
            <a:ext cx="3838939" cy="2877201"/>
          </a:xfrm>
          <a:prstGeom prst="rect">
            <a:avLst/>
          </a:prstGeom>
        </p:spPr>
      </p:pic>
      <p:pic>
        <p:nvPicPr>
          <p:cNvPr id="10" name="Рисунок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3229" y="3262431"/>
            <a:ext cx="2571750" cy="3429000"/>
          </a:xfrm>
          <a:prstGeom prst="rect">
            <a:avLst/>
          </a:prstGeom>
        </p:spPr>
      </p:pic>
    </p:spTree>
    <p:extLst>
      <p:ext uri="{BB962C8B-B14F-4D97-AF65-F5344CB8AC3E}">
        <p14:creationId xmlns:p14="http://schemas.microsoft.com/office/powerpoint/2010/main" val="1429567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8190" y="90805"/>
            <a:ext cx="10515600" cy="1325563"/>
          </a:xfrm>
        </p:spPr>
        <p:txBody>
          <a:bodyPr>
            <a:normAutofit/>
          </a:bodyPr>
          <a:lstStyle/>
          <a:p>
            <a:pPr algn="ctr"/>
            <a:r>
              <a:rPr lang="ru-RU" sz="3200" b="0" i="0" dirty="0" smtClean="0">
                <a:solidFill>
                  <a:srgbClr val="222222"/>
                </a:solidFill>
                <a:effectLst/>
                <a:latin typeface="Arial" panose="020B0604020202020204" pitchFamily="34" charset="0"/>
              </a:rPr>
              <a:t>Канада - это вторая по размеру территории страна мира, она уступает в этом только России.</a:t>
            </a:r>
            <a:endParaRPr lang="ru-RU" sz="32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1565910"/>
            <a:ext cx="3048000" cy="171450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5056" y="4034790"/>
            <a:ext cx="1507454" cy="2023110"/>
          </a:xfrm>
          <a:prstGeom prst="rect">
            <a:avLst/>
          </a:prstGeom>
        </p:spPr>
      </p:pic>
      <p:sp>
        <p:nvSpPr>
          <p:cNvPr id="6" name="TextBox 5"/>
          <p:cNvSpPr txBox="1"/>
          <p:nvPr/>
        </p:nvSpPr>
        <p:spPr>
          <a:xfrm>
            <a:off x="665567" y="3280410"/>
            <a:ext cx="2166427" cy="461665"/>
          </a:xfrm>
          <a:prstGeom prst="rect">
            <a:avLst/>
          </a:prstGeom>
          <a:noFill/>
        </p:spPr>
        <p:txBody>
          <a:bodyPr wrap="none" rtlCol="0">
            <a:spAutoFit/>
          </a:bodyPr>
          <a:lstStyle/>
          <a:p>
            <a:r>
              <a:rPr lang="ru-RU" sz="2400" b="1" dirty="0" smtClean="0"/>
              <a:t>ФЛАГ КАНАДЫ</a:t>
            </a:r>
            <a:endParaRPr lang="ru-RU" sz="2400" b="1" dirty="0"/>
          </a:p>
        </p:txBody>
      </p:sp>
      <p:sp>
        <p:nvSpPr>
          <p:cNvPr id="7" name="TextBox 6"/>
          <p:cNvSpPr txBox="1"/>
          <p:nvPr/>
        </p:nvSpPr>
        <p:spPr>
          <a:xfrm>
            <a:off x="717089" y="6057900"/>
            <a:ext cx="2063385" cy="461665"/>
          </a:xfrm>
          <a:prstGeom prst="rect">
            <a:avLst/>
          </a:prstGeom>
          <a:noFill/>
        </p:spPr>
        <p:txBody>
          <a:bodyPr wrap="none" rtlCol="0">
            <a:spAutoFit/>
          </a:bodyPr>
          <a:lstStyle/>
          <a:p>
            <a:r>
              <a:rPr lang="ru-RU" sz="2400" b="1" dirty="0" smtClean="0"/>
              <a:t>ГЕРБ КАНАДЫ</a:t>
            </a:r>
            <a:endParaRPr lang="ru-RU" sz="2400" b="1" dirty="0"/>
          </a:p>
        </p:txBody>
      </p:sp>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29778" y="1565910"/>
            <a:ext cx="7144012" cy="3922713"/>
          </a:xfrm>
          <a:prstGeom prst="rect">
            <a:avLst/>
          </a:prstGeom>
        </p:spPr>
      </p:pic>
      <p:sp>
        <p:nvSpPr>
          <p:cNvPr id="9" name="TextBox 8"/>
          <p:cNvSpPr txBox="1"/>
          <p:nvPr/>
        </p:nvSpPr>
        <p:spPr>
          <a:xfrm>
            <a:off x="5427560" y="5473125"/>
            <a:ext cx="5272213" cy="584775"/>
          </a:xfrm>
          <a:prstGeom prst="rect">
            <a:avLst/>
          </a:prstGeom>
          <a:noFill/>
        </p:spPr>
        <p:txBody>
          <a:bodyPr wrap="none" rtlCol="0">
            <a:spAutoFit/>
          </a:bodyPr>
          <a:lstStyle/>
          <a:p>
            <a:r>
              <a:rPr lang="ru-RU" sz="3200" b="1" dirty="0" smtClean="0"/>
              <a:t>СТОЛИЦА КАНАДЫ - ОТТАВА</a:t>
            </a:r>
            <a:endParaRPr lang="ru-RU" sz="3200" b="1" dirty="0"/>
          </a:p>
        </p:txBody>
      </p:sp>
    </p:spTree>
    <p:extLst>
      <p:ext uri="{BB962C8B-B14F-4D97-AF65-F5344CB8AC3E}">
        <p14:creationId xmlns:p14="http://schemas.microsoft.com/office/powerpoint/2010/main" val="32994788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77640" y="-91440"/>
            <a:ext cx="4391330" cy="830997"/>
          </a:xfrm>
          <a:prstGeom prst="rect">
            <a:avLst/>
          </a:prstGeom>
          <a:noFill/>
        </p:spPr>
        <p:txBody>
          <a:bodyPr wrap="none" rtlCol="0">
            <a:spAutoFit/>
          </a:bodyPr>
          <a:lstStyle/>
          <a:p>
            <a:r>
              <a:rPr lang="ru-RU" sz="4800" b="1" dirty="0" smtClean="0"/>
              <a:t>КАРТА КАНАДЫ</a:t>
            </a:r>
            <a:endParaRPr lang="ru-RU" sz="4800" b="1"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359" y="643524"/>
            <a:ext cx="7019551" cy="6008736"/>
          </a:xfrm>
          <a:prstGeom prst="rect">
            <a:avLst/>
          </a:prstGeom>
        </p:spPr>
      </p:pic>
      <p:sp>
        <p:nvSpPr>
          <p:cNvPr id="6" name="TextBox 5"/>
          <p:cNvSpPr txBox="1"/>
          <p:nvPr/>
        </p:nvSpPr>
        <p:spPr>
          <a:xfrm>
            <a:off x="7280910" y="1019949"/>
            <a:ext cx="4469129" cy="5632311"/>
          </a:xfrm>
          <a:prstGeom prst="rect">
            <a:avLst/>
          </a:prstGeom>
          <a:noFill/>
        </p:spPr>
        <p:txBody>
          <a:bodyPr wrap="square" rtlCol="0">
            <a:spAutoFit/>
          </a:bodyPr>
          <a:lstStyle/>
          <a:p>
            <a:r>
              <a:rPr lang="ru-RU" sz="2400" b="1" dirty="0" smtClean="0"/>
              <a:t>Площадь территории: 9</a:t>
            </a:r>
            <a:r>
              <a:rPr lang="ru-RU" sz="2400" b="1" dirty="0"/>
              <a:t> 984 670 </a:t>
            </a:r>
            <a:r>
              <a:rPr lang="ru-RU" sz="2400" b="1" dirty="0" smtClean="0"/>
              <a:t>км²</a:t>
            </a:r>
          </a:p>
          <a:p>
            <a:endParaRPr lang="ru-RU" sz="2400" b="1" dirty="0"/>
          </a:p>
          <a:p>
            <a:r>
              <a:rPr lang="ru-RU" sz="2400" b="1" dirty="0" smtClean="0"/>
              <a:t>Население: </a:t>
            </a:r>
          </a:p>
          <a:p>
            <a:r>
              <a:rPr lang="ru-RU" sz="2400" b="1" dirty="0" smtClean="0"/>
              <a:t>37,6 млн.человек</a:t>
            </a:r>
          </a:p>
          <a:p>
            <a:endParaRPr lang="ru-RU" sz="2400" b="1" dirty="0"/>
          </a:p>
          <a:p>
            <a:r>
              <a:rPr lang="ru-RU" sz="2400" b="1" dirty="0"/>
              <a:t> </a:t>
            </a:r>
            <a:r>
              <a:rPr lang="ru-RU" sz="2400" b="1" dirty="0" smtClean="0"/>
              <a:t>Форма правления: парламентская монархия</a:t>
            </a:r>
          </a:p>
          <a:p>
            <a:endParaRPr lang="ru-RU" sz="2400" b="1" dirty="0"/>
          </a:p>
          <a:p>
            <a:r>
              <a:rPr lang="ru-RU" sz="2400" b="1" dirty="0" smtClean="0"/>
              <a:t>Монарх:</a:t>
            </a:r>
          </a:p>
          <a:p>
            <a:r>
              <a:rPr lang="ru-RU" sz="2400" b="1" dirty="0" smtClean="0"/>
              <a:t>Елизавета </a:t>
            </a:r>
            <a:r>
              <a:rPr lang="en-US" sz="2400" b="1" dirty="0" smtClean="0"/>
              <a:t>II</a:t>
            </a:r>
            <a:endParaRPr lang="ru-RU" sz="2400" b="1" dirty="0" smtClean="0"/>
          </a:p>
          <a:p>
            <a:endParaRPr lang="ru-RU" sz="2400" b="1" dirty="0"/>
          </a:p>
          <a:p>
            <a:r>
              <a:rPr lang="ru-RU" sz="2400" b="1" dirty="0" smtClean="0"/>
              <a:t>Премьер-министр:</a:t>
            </a:r>
          </a:p>
          <a:p>
            <a:r>
              <a:rPr lang="ru-RU" sz="2400" b="1" dirty="0" err="1" smtClean="0"/>
              <a:t>Джастин</a:t>
            </a:r>
            <a:r>
              <a:rPr lang="ru-RU" sz="2400" b="1" dirty="0" smtClean="0"/>
              <a:t> </a:t>
            </a:r>
            <a:r>
              <a:rPr lang="ru-RU" sz="2400" b="1" dirty="0" err="1" smtClean="0"/>
              <a:t>Трюдо</a:t>
            </a:r>
            <a:endParaRPr lang="ru-RU" sz="2400" b="1" dirty="0" smtClean="0"/>
          </a:p>
          <a:p>
            <a:endParaRPr lang="ru-RU" sz="2400" b="1" dirty="0"/>
          </a:p>
        </p:txBody>
      </p:sp>
    </p:spTree>
    <p:extLst>
      <p:ext uri="{BB962C8B-B14F-4D97-AF65-F5344CB8AC3E}">
        <p14:creationId xmlns:p14="http://schemas.microsoft.com/office/powerpoint/2010/main" val="9190156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53615" y="125095"/>
            <a:ext cx="7684770" cy="709295"/>
          </a:xfrm>
        </p:spPr>
        <p:txBody>
          <a:bodyPr>
            <a:normAutofit fontScale="90000"/>
          </a:bodyPr>
          <a:lstStyle/>
          <a:p>
            <a:r>
              <a:rPr lang="ru-RU" b="1" dirty="0" smtClean="0">
                <a:latin typeface="+mn-lt"/>
              </a:rPr>
              <a:t>ГЕОГРАФИЧЕСКОЕ ПОЛОЖЕНИЕ</a:t>
            </a:r>
            <a:endParaRPr lang="ru-RU" b="1" dirty="0">
              <a:latin typeface="+mn-lt"/>
            </a:endParaRPr>
          </a:p>
        </p:txBody>
      </p:sp>
      <p:sp>
        <p:nvSpPr>
          <p:cNvPr id="3" name="Объект 2"/>
          <p:cNvSpPr>
            <a:spLocks noGrp="1"/>
          </p:cNvSpPr>
          <p:nvPr>
            <p:ph idx="1"/>
          </p:nvPr>
        </p:nvSpPr>
        <p:spPr>
          <a:xfrm>
            <a:off x="838200" y="1254125"/>
            <a:ext cx="10515600" cy="4351338"/>
          </a:xfrm>
        </p:spPr>
        <p:txBody>
          <a:bodyPr>
            <a:noAutofit/>
          </a:bodyPr>
          <a:lstStyle/>
          <a:p>
            <a:pPr marL="0" indent="0" algn="ctr">
              <a:buNone/>
            </a:pPr>
            <a:r>
              <a:rPr lang="ru-RU" sz="3600" dirty="0" smtClean="0"/>
              <a:t>Канада - государство в Северной Америке, занимает второе место в мире по площади. Омывается Атлантическим, Тихим и Северным Ледовитым океанами, имея самую длинную береговую линию в мире. Граничит с США на юге и на северо-западе, также имеет морские границы с Данией (Гренландия) на северо-востоке и с Францией (Сен-Пьер и Микелон) на востоке. Граница Канады и США является самой протяжённой общей границей в мире.</a:t>
            </a:r>
            <a:endParaRPr lang="ru-RU" sz="3600" dirty="0"/>
          </a:p>
        </p:txBody>
      </p:sp>
    </p:spTree>
    <p:extLst>
      <p:ext uri="{BB962C8B-B14F-4D97-AF65-F5344CB8AC3E}">
        <p14:creationId xmlns:p14="http://schemas.microsoft.com/office/powerpoint/2010/main" val="27411063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970" y="708660"/>
            <a:ext cx="6854190" cy="5897880"/>
          </a:xfrm>
        </p:spPr>
        <p:txBody>
          <a:bodyPr>
            <a:normAutofit fontScale="85000" lnSpcReduction="10000"/>
          </a:bodyPr>
          <a:lstStyle/>
          <a:p>
            <a:pPr marL="0" indent="0">
              <a:buNone/>
            </a:pPr>
            <a:r>
              <a:rPr lang="ru-RU" dirty="0" smtClean="0"/>
              <a:t>Рельеф страны сложен и многообразен, большую часть территории занимают холмистые равнины, которые в западной части, вдоль побережья Тихого океана, ограничены Кордильерами (здесь находится высочайшая точка Канады – гора </a:t>
            </a:r>
            <a:r>
              <a:rPr lang="ru-RU" dirty="0" err="1" smtClean="0"/>
              <a:t>Логан</a:t>
            </a:r>
            <a:r>
              <a:rPr lang="ru-RU" dirty="0" smtClean="0"/>
              <a:t>, высотой 5956 м), в восточной части (побережье Атлантического океана) – северными отрогами невысоких гор Аппалачей, расположенные и на территории США. К востоку от Скалистых гор, являющихся частью Тихоокеанских Кордильер, располагаются Канадские Прерии (часть Великих Равнин), это предгорные плато, имеющие протяженность с севера на юг более чем 3,6 тысячи километров. В северной части страны, начиная от реки Святого Лаврентия и озера Верхнего расположен Канадский кристаллический щит, который тянется до самого Северного Ледовитого океана, он сложен из таких твердых кристаллических пород как гранит, гнейс, сланец.</a:t>
            </a:r>
          </a:p>
          <a:p>
            <a:pPr marL="0" indent="0">
              <a:buNone/>
            </a:pPr>
            <a:endParaRPr lang="ru-RU" dirty="0"/>
          </a:p>
        </p:txBody>
      </p:sp>
      <p:sp>
        <p:nvSpPr>
          <p:cNvPr id="4" name="Заголовок 1"/>
          <p:cNvSpPr>
            <a:spLocks noGrp="1"/>
          </p:cNvSpPr>
          <p:nvPr>
            <p:ph type="title"/>
          </p:nvPr>
        </p:nvSpPr>
        <p:spPr>
          <a:xfrm>
            <a:off x="4450080" y="90805"/>
            <a:ext cx="2990850" cy="617855"/>
          </a:xfrm>
        </p:spPr>
        <p:txBody>
          <a:bodyPr>
            <a:noAutofit/>
          </a:bodyPr>
          <a:lstStyle/>
          <a:p>
            <a:pPr algn="ctr"/>
            <a:r>
              <a:rPr lang="ru-RU" sz="4800" b="1" dirty="0" smtClean="0">
                <a:latin typeface="+mn-lt"/>
              </a:rPr>
              <a:t>РЕЛЬЕФ</a:t>
            </a:r>
            <a:endParaRPr lang="ru-RU" sz="4800" b="1" dirty="0">
              <a:latin typeface="+mn-lt"/>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2812" y="1184722"/>
            <a:ext cx="5418698" cy="4688615"/>
          </a:xfrm>
          <a:prstGeom prst="rect">
            <a:avLst/>
          </a:prstGeom>
        </p:spPr>
      </p:pic>
    </p:spTree>
    <p:extLst>
      <p:ext uri="{BB962C8B-B14F-4D97-AF65-F5344CB8AC3E}">
        <p14:creationId xmlns:p14="http://schemas.microsoft.com/office/powerpoint/2010/main" val="37269911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49680" y="90805"/>
            <a:ext cx="8968740" cy="514985"/>
          </a:xfrm>
        </p:spPr>
        <p:txBody>
          <a:bodyPr>
            <a:noAutofit/>
          </a:bodyPr>
          <a:lstStyle/>
          <a:p>
            <a:r>
              <a:rPr lang="ru-RU" b="1" dirty="0" smtClean="0">
                <a:latin typeface="+mn-lt"/>
              </a:rPr>
              <a:t>ПОЛЕЗНЫЕ ИСКОПАЕМЫЕ КАНАДЫ</a:t>
            </a:r>
            <a:endParaRPr lang="ru-RU" b="1" dirty="0">
              <a:latin typeface="+mn-lt"/>
            </a:endParaRPr>
          </a:p>
        </p:txBody>
      </p:sp>
      <p:sp>
        <p:nvSpPr>
          <p:cNvPr id="3" name="Объект 2"/>
          <p:cNvSpPr>
            <a:spLocks noGrp="1"/>
          </p:cNvSpPr>
          <p:nvPr>
            <p:ph idx="1"/>
          </p:nvPr>
        </p:nvSpPr>
        <p:spPr>
          <a:xfrm>
            <a:off x="163830" y="994410"/>
            <a:ext cx="4659630" cy="5737860"/>
          </a:xfrm>
        </p:spPr>
        <p:txBody>
          <a:bodyPr>
            <a:noAutofit/>
          </a:bodyPr>
          <a:lstStyle/>
          <a:p>
            <a:pPr marL="0" indent="0">
              <a:buNone/>
            </a:pPr>
            <a:r>
              <a:rPr lang="ru-RU" sz="1600" dirty="0" smtClean="0"/>
              <a:t>▪ Уран ( 1 место в мире по добыче)</a:t>
            </a:r>
          </a:p>
          <a:p>
            <a:pPr marL="0" indent="0">
              <a:buNone/>
            </a:pPr>
            <a:r>
              <a:rPr lang="ru-RU" sz="1600" dirty="0" smtClean="0"/>
              <a:t>▪ Калийная соль ( 1 место в мире по добыче)</a:t>
            </a:r>
          </a:p>
          <a:p>
            <a:pPr marL="0" indent="0">
              <a:buNone/>
            </a:pPr>
            <a:r>
              <a:rPr lang="ru-RU" sz="1600" dirty="0" smtClean="0"/>
              <a:t>▪ Асбест ( 1 место в мире по добыче)</a:t>
            </a:r>
          </a:p>
          <a:p>
            <a:pPr marL="0" indent="0">
              <a:buNone/>
            </a:pPr>
            <a:r>
              <a:rPr lang="ru-RU" sz="1600" dirty="0" smtClean="0"/>
              <a:t>▪ Никель ( 2 место в мире по добыче)</a:t>
            </a:r>
          </a:p>
          <a:p>
            <a:pPr marL="0" indent="0">
              <a:buNone/>
            </a:pPr>
            <a:r>
              <a:rPr lang="ru-RU" sz="1600" dirty="0" smtClean="0"/>
              <a:t>▪ Кобальт ( 2 место в мире по добыче)</a:t>
            </a:r>
          </a:p>
          <a:p>
            <a:pPr marL="0" indent="0">
              <a:buNone/>
            </a:pPr>
            <a:r>
              <a:rPr lang="ru-RU" sz="1600" dirty="0" smtClean="0"/>
              <a:t>▪ Сера самородная ( 2 место в мире по добыче)</a:t>
            </a:r>
          </a:p>
          <a:p>
            <a:pPr marL="0" indent="0">
              <a:buNone/>
            </a:pPr>
            <a:r>
              <a:rPr lang="ru-RU" sz="1600" dirty="0" smtClean="0"/>
              <a:t>▪ Природный газ ( 3 место в мире по добыче)</a:t>
            </a:r>
          </a:p>
          <a:p>
            <a:pPr marL="0" indent="0">
              <a:buNone/>
            </a:pPr>
            <a:r>
              <a:rPr lang="ru-RU" sz="1600" dirty="0" smtClean="0"/>
              <a:t>▪ Золото ( 3 место в мире по добыче)</a:t>
            </a:r>
          </a:p>
          <a:p>
            <a:pPr marL="0" indent="0">
              <a:buNone/>
            </a:pPr>
            <a:r>
              <a:rPr lang="ru-RU" sz="1600" dirty="0" smtClean="0"/>
              <a:t>▪ Платина (3 место в мире по добыче)</a:t>
            </a:r>
          </a:p>
          <a:p>
            <a:pPr marL="0" indent="0">
              <a:buNone/>
            </a:pPr>
            <a:r>
              <a:rPr lang="ru-RU" sz="1600" dirty="0" smtClean="0"/>
              <a:t>▪ Цинк (5 место в мире по добыче)</a:t>
            </a:r>
          </a:p>
          <a:p>
            <a:pPr marL="0" indent="0">
              <a:buNone/>
            </a:pPr>
            <a:r>
              <a:rPr lang="ru-RU" sz="1600" dirty="0" smtClean="0"/>
              <a:t>▪ Свинец (6 место в мире по добыче)</a:t>
            </a:r>
          </a:p>
          <a:p>
            <a:pPr marL="0" indent="0">
              <a:buNone/>
            </a:pPr>
            <a:r>
              <a:rPr lang="ru-RU" sz="1600" dirty="0" smtClean="0"/>
              <a:t>▪ Нефть (8 место в мире по добыче)</a:t>
            </a:r>
          </a:p>
          <a:p>
            <a:pPr marL="0" indent="0">
              <a:buNone/>
            </a:pPr>
            <a:r>
              <a:rPr lang="ru-RU" sz="1600" dirty="0" smtClean="0"/>
              <a:t>▪ Медь (8 место в мире по добыче)</a:t>
            </a:r>
          </a:p>
          <a:p>
            <a:pPr marL="0" indent="0">
              <a:buNone/>
            </a:pPr>
            <a:r>
              <a:rPr lang="ru-RU" sz="1600" dirty="0" smtClean="0"/>
              <a:t>▪ Серебро (8 место в мире по добыче)</a:t>
            </a:r>
          </a:p>
          <a:p>
            <a:pPr marL="0" indent="0">
              <a:buNone/>
            </a:pPr>
            <a:r>
              <a:rPr lang="ru-RU" sz="1600" dirty="0" smtClean="0"/>
              <a:t>▪ Железная руда (9 место в мире по добыче)</a:t>
            </a:r>
          </a:p>
          <a:p>
            <a:pPr marL="0" indent="0">
              <a:buNone/>
            </a:pPr>
            <a:r>
              <a:rPr lang="ru-RU" sz="1600" dirty="0" smtClean="0"/>
              <a:t>▪ Каменный уголь (12 место в мире по добыче)</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2140" y="1428750"/>
            <a:ext cx="7640320" cy="4297680"/>
          </a:xfrm>
          <a:prstGeom prst="rect">
            <a:avLst/>
          </a:prstGeom>
        </p:spPr>
      </p:pic>
    </p:spTree>
    <p:extLst>
      <p:ext uri="{BB962C8B-B14F-4D97-AF65-F5344CB8AC3E}">
        <p14:creationId xmlns:p14="http://schemas.microsoft.com/office/powerpoint/2010/main" val="2822780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94760" y="0"/>
            <a:ext cx="4602480" cy="1063625"/>
          </a:xfrm>
        </p:spPr>
        <p:txBody>
          <a:bodyPr/>
          <a:lstStyle/>
          <a:p>
            <a:r>
              <a:rPr lang="ru-RU" b="1" dirty="0" smtClean="0">
                <a:solidFill>
                  <a:prstClr val="black"/>
                </a:solidFill>
                <a:latin typeface="Calibri" panose="020F0502020204030204"/>
              </a:rPr>
              <a:t>КЛИМАТ КАНАДЫ</a:t>
            </a:r>
            <a:endParaRPr lang="ru-RU" dirty="0"/>
          </a:p>
        </p:txBody>
      </p:sp>
      <p:sp>
        <p:nvSpPr>
          <p:cNvPr id="3" name="Объект 2"/>
          <p:cNvSpPr>
            <a:spLocks noGrp="1"/>
          </p:cNvSpPr>
          <p:nvPr>
            <p:ph idx="1"/>
          </p:nvPr>
        </p:nvSpPr>
        <p:spPr>
          <a:xfrm>
            <a:off x="175260" y="865504"/>
            <a:ext cx="11883390" cy="5775325"/>
          </a:xfrm>
        </p:spPr>
        <p:txBody>
          <a:bodyPr>
            <a:normAutofit fontScale="85000" lnSpcReduction="20000"/>
          </a:bodyPr>
          <a:lstStyle/>
          <a:p>
            <a:pPr marL="0" indent="0">
              <a:buNone/>
            </a:pPr>
            <a:r>
              <a:rPr lang="ru-RU" dirty="0" smtClean="0"/>
              <a:t>Основными факторами канадского климата являются протяжённость по широте (от параллели 35° с. ш. до 40° с. ш.), препятствование Скалистыми горами распространению западных океанических ветров, протяжённость континентальных территорий на относительно высоких широтах, приводящая к сильному охлаждению зимой, и близость Северного Ледовитого океана, что делает лето прохладным. Канадский климат характеризуется холодной зимой и прохладным или умеренным и влажным летом с большой продолжительностью дня. Климат и температуры сильно изменяются в зависимости от области, так, на севере климат полярный, в Прериях велик размах колебаний температур в разные времена года или даже дни, тогда как на западе, в Британской Колумбии, климат более мягкий и умеренный, так как арктический воздух не пропускается туда канадскими Скалистыми горами. На западном побережье и острове Ванкувер климат морской, а зимы мягкие и дождливые, благодаря влиянию Тихого океана.</a:t>
            </a:r>
          </a:p>
          <a:p>
            <a:pPr marL="0" indent="0">
              <a:buNone/>
            </a:pPr>
            <a:r>
              <a:rPr lang="ru-RU" dirty="0" smtClean="0"/>
              <a:t>Среднемесячная зимняя температура может опускаться до −15 °C даже в южной части страны, хотя там можно ожидать и температуры −40 °C с сильными ледяными ветрами. Среднегодовые осадки в виде снега могут достигать нескольких сотен сантиметров (например, в Квебеке — 337 см). Летом же реальные температуры могут подниматься до +35 °C, а в канадских Прериях даже до +40 °C. Индекс влажности часто высок летом на востоке страны. В некоторых деревнях на крайнем севере страны фиксировались температуры до −50 °C зимой. Температура в </a:t>
            </a:r>
            <a:r>
              <a:rPr lang="ru-RU" dirty="0" err="1" smtClean="0"/>
              <a:t>Алерте</a:t>
            </a:r>
            <a:r>
              <a:rPr lang="ru-RU" dirty="0" smtClean="0"/>
              <a:t> летом редко достигает +5 °C. К тому же сильные ледяные ветры могут резко понижать температуру даже до −60 °C.</a:t>
            </a:r>
            <a:endParaRPr lang="ru-RU" dirty="0"/>
          </a:p>
        </p:txBody>
      </p:sp>
    </p:spTree>
    <p:extLst>
      <p:ext uri="{BB962C8B-B14F-4D97-AF65-F5344CB8AC3E}">
        <p14:creationId xmlns:p14="http://schemas.microsoft.com/office/powerpoint/2010/main" val="29148014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800100" y="0"/>
            <a:ext cx="10687050" cy="1063625"/>
          </a:xfrm>
        </p:spPr>
        <p:txBody>
          <a:bodyPr>
            <a:normAutofit/>
          </a:bodyPr>
          <a:lstStyle/>
          <a:p>
            <a:r>
              <a:rPr lang="ru-RU" sz="3200" b="1" dirty="0" smtClean="0">
                <a:solidFill>
                  <a:prstClr val="black"/>
                </a:solidFill>
                <a:latin typeface="Calibri" panose="020F0502020204030204"/>
              </a:rPr>
              <a:t>КАРТА КЛИМАТИЧЕСКИХ ПОЯСОВ СЕВЕРНОЙ АМЕРИКИ</a:t>
            </a:r>
            <a:endParaRPr lang="ru-RU" sz="3200"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0243" y="846284"/>
            <a:ext cx="5006763" cy="5703106"/>
          </a:xfrm>
          <a:prstGeom prst="rect">
            <a:avLst/>
          </a:prstGeom>
        </p:spPr>
      </p:pic>
    </p:spTree>
    <p:extLst>
      <p:ext uri="{BB962C8B-B14F-4D97-AF65-F5344CB8AC3E}">
        <p14:creationId xmlns:p14="http://schemas.microsoft.com/office/powerpoint/2010/main" val="18978372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1908810" y="102235"/>
            <a:ext cx="8374380" cy="960755"/>
          </a:xfrm>
        </p:spPr>
        <p:txBody>
          <a:bodyPr>
            <a:normAutofit/>
          </a:bodyPr>
          <a:lstStyle/>
          <a:p>
            <a:r>
              <a:rPr lang="ru-RU" sz="3200" b="1" dirty="0" smtClean="0">
                <a:solidFill>
                  <a:prstClr val="black"/>
                </a:solidFill>
                <a:latin typeface="Calibri" panose="020F0502020204030204"/>
              </a:rPr>
              <a:t>КЛИМАТИЧЕСКАЯ КАРТА СЕВЕРНОЙ АМЕРИКИ</a:t>
            </a:r>
            <a:endParaRPr lang="ru-RU" sz="3200"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9700" y="752539"/>
            <a:ext cx="9643110" cy="5907545"/>
          </a:xfrm>
          <a:prstGeom prst="rect">
            <a:avLst/>
          </a:prstGeom>
        </p:spPr>
      </p:pic>
    </p:spTree>
    <p:extLst>
      <p:ext uri="{BB962C8B-B14F-4D97-AF65-F5344CB8AC3E}">
        <p14:creationId xmlns:p14="http://schemas.microsoft.com/office/powerpoint/2010/main" val="193803750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TotalTime>
  <Words>1395</Words>
  <Application>Microsoft Office PowerPoint</Application>
  <PresentationFormat>Широкоэкранный</PresentationFormat>
  <Paragraphs>77</Paragraphs>
  <Slides>14</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14</vt:i4>
      </vt:variant>
    </vt:vector>
  </HeadingPairs>
  <TitlesOfParts>
    <vt:vector size="21" baseType="lpstr">
      <vt:lpstr>Arial</vt:lpstr>
      <vt:lpstr>Calibri</vt:lpstr>
      <vt:lpstr>Calibri Light</vt:lpstr>
      <vt:lpstr>Open Sans</vt:lpstr>
      <vt:lpstr>Times New Roman</vt:lpstr>
      <vt:lpstr>Verdana</vt:lpstr>
      <vt:lpstr>Тема Office</vt:lpstr>
      <vt:lpstr>КАНАДА</vt:lpstr>
      <vt:lpstr>Канада - это вторая по размеру территории страна мира, она уступает в этом только России.</vt:lpstr>
      <vt:lpstr>Презентация PowerPoint</vt:lpstr>
      <vt:lpstr>ГЕОГРАФИЧЕСКОЕ ПОЛОЖЕНИЕ</vt:lpstr>
      <vt:lpstr>РЕЛЬЕФ</vt:lpstr>
      <vt:lpstr>ПОЛЕЗНЫЕ ИСКОПАЕМЫЕ КАНАДЫ</vt:lpstr>
      <vt:lpstr>КЛИМАТ КАНАДЫ</vt:lpstr>
      <vt:lpstr>КАРТА КЛИМАТИЧЕСКИХ ПОЯСОВ СЕВЕРНОЙ АМЕРИКИ</vt:lpstr>
      <vt:lpstr>КЛИМАТИЧЕСКАЯ КАРТА СЕВЕРНОЙ АМЕРИКИ</vt:lpstr>
      <vt:lpstr>ПРИРОДНЫН ЗОНЫ СЕВЕРНОЙ АМЕРИКИ</vt:lpstr>
      <vt:lpstr>Презентация PowerPoint</vt:lpstr>
      <vt:lpstr>НАСЕЛЕНИЕ КАНАДЫ</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Asus</dc:creator>
  <cp:lastModifiedBy>Asus</cp:lastModifiedBy>
  <cp:revision>11</cp:revision>
  <dcterms:created xsi:type="dcterms:W3CDTF">2020-05-27T04:44:46Z</dcterms:created>
  <dcterms:modified xsi:type="dcterms:W3CDTF">2020-05-27T07:14:51Z</dcterms:modified>
</cp:coreProperties>
</file>