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84" r:id="rId4"/>
    <p:sldId id="279" r:id="rId5"/>
    <p:sldId id="274" r:id="rId6"/>
    <p:sldId id="281" r:id="rId7"/>
    <p:sldId id="285" r:id="rId8"/>
    <p:sldId id="278" r:id="rId9"/>
    <p:sldId id="276" r:id="rId10"/>
    <p:sldId id="282" r:id="rId11"/>
    <p:sldId id="283" r:id="rId12"/>
    <p:sldId id="286" r:id="rId13"/>
    <p:sldId id="28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5D2884"/>
    <a:srgbClr val="DFC9EF"/>
    <a:srgbClr val="CFAFE7"/>
    <a:srgbClr val="CC99FF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222" autoAdjust="0"/>
  </p:normalViewPr>
  <p:slideViewPr>
    <p:cSldViewPr>
      <p:cViewPr>
        <p:scale>
          <a:sx n="70" d="100"/>
          <a:sy n="70" d="100"/>
        </p:scale>
        <p:origin x="-516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753630-1E75-4764-A826-0D696EA38D44}" type="doc">
      <dgm:prSet loTypeId="urn:microsoft.com/office/officeart/2005/8/layout/pyramid2" loCatId="list" qsTypeId="urn:microsoft.com/office/officeart/2005/8/quickstyle/simple3" qsCatId="simple" csTypeId="urn:microsoft.com/office/officeart/2005/8/colors/colorful4" csCatId="colorful" phldr="1"/>
      <dgm:spPr/>
    </dgm:pt>
    <dgm:pt modelId="{09563CB7-6916-412C-9511-F6513C8F0590}">
      <dgm:prSet phldrT="[Текст]"/>
      <dgm:spPr>
        <a:xfrm>
          <a:off x="0" y="2776197"/>
          <a:ext cx="5123293" cy="1862477"/>
        </a:xfrm>
        <a:prstGeom prst="roundRect">
          <a:avLst/>
        </a:prstGeom>
        <a:solidFill>
          <a:srgbClr val="8064A2">
            <a:lumMod val="40000"/>
            <a:lumOff val="60000"/>
            <a:alpha val="89000"/>
          </a:srgbClr>
        </a:solidFill>
        <a:ln w="9525" cap="flat" cmpd="sng" algn="ctr">
          <a:solidFill>
            <a:srgbClr val="8064A2">
              <a:hueOff val="-4464770"/>
              <a:satOff val="26899"/>
              <a:lumOff val="2156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u="sng" baseline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rebuchet MS" panose="020B0603020202020204" pitchFamily="34" charset="0"/>
              <a:ea typeface="+mn-ea"/>
              <a:cs typeface="+mn-cs"/>
            </a:rPr>
            <a:t>предварительный этап</a:t>
          </a:r>
        </a:p>
        <a:p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rebuchet MS" panose="020B0603020202020204" pitchFamily="34" charset="0"/>
              <a:ea typeface="+mn-ea"/>
              <a:cs typeface="+mn-cs"/>
            </a:rPr>
            <a:t>РАБОТА НАД СЦЕНАРИЕМ</a:t>
          </a:r>
        </a:p>
        <a:p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rebuchet MS" panose="020B0603020202020204" pitchFamily="34" charset="0"/>
              <a:ea typeface="+mn-ea"/>
              <a:cs typeface="+mn-cs"/>
            </a:rPr>
            <a:t>ВЫБОР ТЕХНИКИ АНИМАЦИИ</a:t>
          </a:r>
        </a:p>
        <a:p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rebuchet MS" panose="020B0603020202020204" pitchFamily="34" charset="0"/>
              <a:ea typeface="+mn-ea"/>
              <a:cs typeface="+mn-cs"/>
            </a:rPr>
            <a:t>СОЗДАНИЕ ПЕРСОНАЖЕЙ, ДЕКАРАЦИЙ</a:t>
          </a:r>
        </a:p>
      </dgm:t>
    </dgm:pt>
    <dgm:pt modelId="{79383261-281F-4EB9-9CE0-82A92A567953}" type="parTrans" cxnId="{B24AABB0-F2FC-4DC9-A9B3-05C0F9CC3F0A}">
      <dgm:prSet/>
      <dgm:spPr/>
      <dgm:t>
        <a:bodyPr/>
        <a:lstStyle/>
        <a:p>
          <a:endParaRPr lang="ru-RU"/>
        </a:p>
      </dgm:t>
    </dgm:pt>
    <dgm:pt modelId="{13A13A32-70E5-4D36-91E4-E70459634772}" type="sibTrans" cxnId="{B24AABB0-F2FC-4DC9-A9B3-05C0F9CC3F0A}">
      <dgm:prSet/>
      <dgm:spPr/>
      <dgm:t>
        <a:bodyPr/>
        <a:lstStyle/>
        <a:p>
          <a:endParaRPr lang="ru-RU"/>
        </a:p>
      </dgm:t>
    </dgm:pt>
    <dgm:pt modelId="{9D394B3F-66FA-4D0E-9E30-2FCF15460D96}">
      <dgm:prSet/>
      <dgm:spPr>
        <a:xfrm>
          <a:off x="1457318" y="1862591"/>
          <a:ext cx="3752219" cy="547554"/>
        </a:xfrm>
        <a:prstGeom prst="roundRect">
          <a:avLst/>
        </a:prstGeom>
        <a:solidFill>
          <a:srgbClr val="8064A2">
            <a:lumMod val="20000"/>
            <a:lumOff val="80000"/>
            <a:alpha val="90000"/>
          </a:srgbClr>
        </a:solidFill>
        <a:ln w="9525" cap="flat" cmpd="sng" algn="ctr">
          <a:solidFill>
            <a:srgbClr val="8064A2">
              <a:hueOff val="-2976513"/>
              <a:satOff val="17933"/>
              <a:lumOff val="1437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rebuchet MS" panose="020B0603020202020204" pitchFamily="34" charset="0"/>
              <a:ea typeface="+mn-ea"/>
              <a:cs typeface="+mn-cs"/>
            </a:rPr>
            <a:t>СЪЕМКА/монтаж</a:t>
          </a:r>
        </a:p>
      </dgm:t>
    </dgm:pt>
    <dgm:pt modelId="{E722C806-A7F4-4070-A675-AC1BB660C1CD}" type="parTrans" cxnId="{B4207790-4ECC-44E9-8C3F-07CF93ADB4DB}">
      <dgm:prSet/>
      <dgm:spPr/>
      <dgm:t>
        <a:bodyPr/>
        <a:lstStyle/>
        <a:p>
          <a:endParaRPr lang="ru-RU"/>
        </a:p>
      </dgm:t>
    </dgm:pt>
    <dgm:pt modelId="{9CF33ACC-92D7-472F-84AF-100422354BF5}" type="sibTrans" cxnId="{B4207790-4ECC-44E9-8C3F-07CF93ADB4DB}">
      <dgm:prSet/>
      <dgm:spPr/>
      <dgm:t>
        <a:bodyPr/>
        <a:lstStyle/>
        <a:p>
          <a:endParaRPr lang="ru-RU"/>
        </a:p>
      </dgm:t>
    </dgm:pt>
    <dgm:pt modelId="{0C8CD10F-9831-4F61-B6DB-BF74A2FE7CF8}">
      <dgm:prSet/>
      <dgm:spPr>
        <a:xfrm>
          <a:off x="2266340" y="576234"/>
          <a:ext cx="3620096" cy="461545"/>
        </a:xfrm>
        <a:prstGeom prst="roundRect">
          <a:avLst/>
        </a:prstGeom>
        <a:solidFill>
          <a:srgbClr val="8064A2">
            <a:lumMod val="20000"/>
            <a:lumOff val="80000"/>
            <a:alpha val="90000"/>
          </a:srgb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rebuchet MS" panose="020B0603020202020204" pitchFamily="34" charset="0"/>
              <a:ea typeface="+mn-ea"/>
              <a:cs typeface="+mn-cs"/>
            </a:rPr>
            <a:t>ПОКАЗ ГОТОВОГО МУЛЬТФИЛЬМА</a:t>
          </a:r>
        </a:p>
      </dgm:t>
    </dgm:pt>
    <dgm:pt modelId="{564655E6-B9FA-4181-B61D-0FDC48EE1CFB}" type="parTrans" cxnId="{51C94D17-CA32-4512-A2E1-4F3EFB3CFF36}">
      <dgm:prSet/>
      <dgm:spPr/>
      <dgm:t>
        <a:bodyPr/>
        <a:lstStyle/>
        <a:p>
          <a:endParaRPr lang="ru-RU"/>
        </a:p>
      </dgm:t>
    </dgm:pt>
    <dgm:pt modelId="{C7BECC87-FCE2-4A39-A3FF-69887C47C78E}" type="sibTrans" cxnId="{51C94D17-CA32-4512-A2E1-4F3EFB3CFF36}">
      <dgm:prSet/>
      <dgm:spPr/>
      <dgm:t>
        <a:bodyPr/>
        <a:lstStyle/>
        <a:p>
          <a:endParaRPr lang="ru-RU"/>
        </a:p>
      </dgm:t>
    </dgm:pt>
    <dgm:pt modelId="{6998C57A-40FE-494D-9D16-28C15795DCF3}">
      <dgm:prSet/>
      <dgm:spPr>
        <a:xfrm>
          <a:off x="1876438" y="1209320"/>
          <a:ext cx="3580808" cy="432030"/>
        </a:xfrm>
        <a:prstGeom prst="roundRect">
          <a:avLst/>
        </a:prstGeom>
        <a:solidFill>
          <a:srgbClr val="8064A2">
            <a:lumMod val="20000"/>
            <a:lumOff val="80000"/>
            <a:alpha val="90000"/>
          </a:srgbClr>
        </a:solidFill>
        <a:ln w="9525" cap="flat" cmpd="sng" algn="ctr">
          <a:solidFill>
            <a:srgbClr val="8064A2">
              <a:lumMod val="60000"/>
              <a:lumOff val="40000"/>
            </a:srgbClr>
          </a:solidFill>
          <a:prstDash val="solid"/>
        </a:ln>
        <a:effectLst/>
      </dgm:spPr>
      <dgm:t>
        <a:bodyPr/>
        <a:lstStyle/>
        <a:p>
          <a:r>
            <a:rPr lang="ru-RU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rebuchet MS" panose="020B0603020202020204" pitchFamily="34" charset="0"/>
              <a:ea typeface="+mn-ea"/>
              <a:cs typeface="+mn-cs"/>
            </a:rPr>
            <a:t>ОЗВУЧИВАНИЕ</a:t>
          </a:r>
        </a:p>
      </dgm:t>
    </dgm:pt>
    <dgm:pt modelId="{2BB86F0B-2340-4B79-96CE-3777BE3361E9}" type="parTrans" cxnId="{2F80725F-569E-41F6-B399-C55D2D0C94A6}">
      <dgm:prSet/>
      <dgm:spPr/>
      <dgm:t>
        <a:bodyPr/>
        <a:lstStyle/>
        <a:p>
          <a:endParaRPr lang="ru-RU"/>
        </a:p>
      </dgm:t>
    </dgm:pt>
    <dgm:pt modelId="{E208EA8F-664C-4AC2-9123-6BB801E20CCB}" type="sibTrans" cxnId="{2F80725F-569E-41F6-B399-C55D2D0C94A6}">
      <dgm:prSet/>
      <dgm:spPr/>
      <dgm:t>
        <a:bodyPr/>
        <a:lstStyle/>
        <a:p>
          <a:endParaRPr lang="ru-RU"/>
        </a:p>
      </dgm:t>
    </dgm:pt>
    <dgm:pt modelId="{75791557-D24C-45DE-A250-7CAB2CAF468E}" type="pres">
      <dgm:prSet presAssocID="{3C753630-1E75-4764-A826-0D696EA38D44}" presName="compositeShape" presStyleCnt="0">
        <dgm:presLayoutVars>
          <dgm:dir/>
          <dgm:resizeHandles/>
        </dgm:presLayoutVars>
      </dgm:prSet>
      <dgm:spPr/>
    </dgm:pt>
    <dgm:pt modelId="{A9E51382-5B52-42BA-A937-47792095F8B5}" type="pres">
      <dgm:prSet presAssocID="{3C753630-1E75-4764-A826-0D696EA38D44}" presName="pyramid" presStyleLbl="node1" presStyleIdx="0" presStyleCnt="1" custScaleX="76633" custScaleY="59754" custLinFactNeighborX="18780" custLinFactNeighborY="-20123"/>
      <dgm:spPr>
        <a:xfrm>
          <a:off x="891071" y="0"/>
          <a:ext cx="3554755" cy="2771793"/>
        </a:xfrm>
        <a:prstGeom prst="triangl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8064A2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</dgm:pt>
    <dgm:pt modelId="{B612DBBC-8908-42A8-B6F9-E81E254BA231}" type="pres">
      <dgm:prSet presAssocID="{3C753630-1E75-4764-A826-0D696EA38D44}" presName="theList" presStyleCnt="0"/>
      <dgm:spPr/>
    </dgm:pt>
    <dgm:pt modelId="{FEC031BF-4313-4CB0-A342-C95194CFDDD5}" type="pres">
      <dgm:prSet presAssocID="{0C8CD10F-9831-4F61-B6DB-BF74A2FE7CF8}" presName="aNode" presStyleLbl="fgAcc1" presStyleIdx="0" presStyleCnt="4" custScaleX="120064" custScaleY="56984" custLinFactY="1228" custLinFactNeighborX="2558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6615F2-5FC1-4896-ADC5-7533562A1F34}" type="pres">
      <dgm:prSet presAssocID="{0C8CD10F-9831-4F61-B6DB-BF74A2FE7CF8}" presName="aSpace" presStyleCnt="0"/>
      <dgm:spPr/>
    </dgm:pt>
    <dgm:pt modelId="{E7352082-6ED3-416D-B347-4891AF439262}" type="pres">
      <dgm:prSet presAssocID="{6998C57A-40FE-494D-9D16-28C15795DCF3}" presName="aNode" presStyleLbl="fgAcc1" presStyleIdx="1" presStyleCnt="4" custScaleX="118761" custScaleY="53340" custLinFactY="9907" custLinFactNeighborX="1200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2D7E4B-0E14-4146-BA04-B003387B4752}" type="pres">
      <dgm:prSet presAssocID="{6998C57A-40FE-494D-9D16-28C15795DCF3}" presName="aSpace" presStyleCnt="0"/>
      <dgm:spPr/>
    </dgm:pt>
    <dgm:pt modelId="{82B93965-B6D8-438E-87C8-57C37A2E5EBC}" type="pres">
      <dgm:prSet presAssocID="{9D394B3F-66FA-4D0E-9E30-2FCF15460D96}" presName="aNode" presStyleLbl="fgAcc1" presStyleIdx="2" presStyleCnt="4" custScaleX="124446" custScaleY="67603" custLinFactY="24722" custLinFactNeighborX="94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7CBC24-8BF0-4BB6-A2E7-DC2652CE2B4A}" type="pres">
      <dgm:prSet presAssocID="{9D394B3F-66FA-4D0E-9E30-2FCF15460D96}" presName="aSpace" presStyleCnt="0"/>
      <dgm:spPr/>
    </dgm:pt>
    <dgm:pt modelId="{CF2E926A-FD8F-4739-AB6D-973052FD7859}" type="pres">
      <dgm:prSet presAssocID="{09563CB7-6916-412C-9511-F6513C8F0590}" presName="aNode" presStyleLbl="fgAcc1" presStyleIdx="3" presStyleCnt="4" custScaleX="169919" custScaleY="229948" custLinFactY="103037" custLinFactNeighborX="-28399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D1A98C-AA23-4DFA-B856-DB92C826E8D1}" type="pres">
      <dgm:prSet presAssocID="{09563CB7-6916-412C-9511-F6513C8F0590}" presName="aSpace" presStyleCnt="0"/>
      <dgm:spPr/>
    </dgm:pt>
  </dgm:ptLst>
  <dgm:cxnLst>
    <dgm:cxn modelId="{2F80725F-569E-41F6-B399-C55D2D0C94A6}" srcId="{3C753630-1E75-4764-A826-0D696EA38D44}" destId="{6998C57A-40FE-494D-9D16-28C15795DCF3}" srcOrd="1" destOrd="0" parTransId="{2BB86F0B-2340-4B79-96CE-3777BE3361E9}" sibTransId="{E208EA8F-664C-4AC2-9123-6BB801E20CCB}"/>
    <dgm:cxn modelId="{9D48B283-07CF-4153-9D65-F7CDB5CD5A0E}" type="presOf" srcId="{9D394B3F-66FA-4D0E-9E30-2FCF15460D96}" destId="{82B93965-B6D8-438E-87C8-57C37A2E5EBC}" srcOrd="0" destOrd="0" presId="urn:microsoft.com/office/officeart/2005/8/layout/pyramid2"/>
    <dgm:cxn modelId="{2E14F510-B5EC-4790-B468-F8C2A942D830}" type="presOf" srcId="{09563CB7-6916-412C-9511-F6513C8F0590}" destId="{CF2E926A-FD8F-4739-AB6D-973052FD7859}" srcOrd="0" destOrd="0" presId="urn:microsoft.com/office/officeart/2005/8/layout/pyramid2"/>
    <dgm:cxn modelId="{B57C2837-E9EF-42C4-A905-6C02FB3535AB}" type="presOf" srcId="{3C753630-1E75-4764-A826-0D696EA38D44}" destId="{75791557-D24C-45DE-A250-7CAB2CAF468E}" srcOrd="0" destOrd="0" presId="urn:microsoft.com/office/officeart/2005/8/layout/pyramid2"/>
    <dgm:cxn modelId="{B4207790-4ECC-44E9-8C3F-07CF93ADB4DB}" srcId="{3C753630-1E75-4764-A826-0D696EA38D44}" destId="{9D394B3F-66FA-4D0E-9E30-2FCF15460D96}" srcOrd="2" destOrd="0" parTransId="{E722C806-A7F4-4070-A675-AC1BB660C1CD}" sibTransId="{9CF33ACC-92D7-472F-84AF-100422354BF5}"/>
    <dgm:cxn modelId="{51C94D17-CA32-4512-A2E1-4F3EFB3CFF36}" srcId="{3C753630-1E75-4764-A826-0D696EA38D44}" destId="{0C8CD10F-9831-4F61-B6DB-BF74A2FE7CF8}" srcOrd="0" destOrd="0" parTransId="{564655E6-B9FA-4181-B61D-0FDC48EE1CFB}" sibTransId="{C7BECC87-FCE2-4A39-A3FF-69887C47C78E}"/>
    <dgm:cxn modelId="{314460FC-C2A2-4704-9C45-6C5371867F04}" type="presOf" srcId="{0C8CD10F-9831-4F61-B6DB-BF74A2FE7CF8}" destId="{FEC031BF-4313-4CB0-A342-C95194CFDDD5}" srcOrd="0" destOrd="0" presId="urn:microsoft.com/office/officeart/2005/8/layout/pyramid2"/>
    <dgm:cxn modelId="{D2FF1D3E-0DA6-48D9-952A-7AE39EED3745}" type="presOf" srcId="{6998C57A-40FE-494D-9D16-28C15795DCF3}" destId="{E7352082-6ED3-416D-B347-4891AF439262}" srcOrd="0" destOrd="0" presId="urn:microsoft.com/office/officeart/2005/8/layout/pyramid2"/>
    <dgm:cxn modelId="{B24AABB0-F2FC-4DC9-A9B3-05C0F9CC3F0A}" srcId="{3C753630-1E75-4764-A826-0D696EA38D44}" destId="{09563CB7-6916-412C-9511-F6513C8F0590}" srcOrd="3" destOrd="0" parTransId="{79383261-281F-4EB9-9CE0-82A92A567953}" sibTransId="{13A13A32-70E5-4D36-91E4-E70459634772}"/>
    <dgm:cxn modelId="{D6AF44A1-BEE6-46CC-97AD-3F61946F5650}" type="presParOf" srcId="{75791557-D24C-45DE-A250-7CAB2CAF468E}" destId="{A9E51382-5B52-42BA-A937-47792095F8B5}" srcOrd="0" destOrd="0" presId="urn:microsoft.com/office/officeart/2005/8/layout/pyramid2"/>
    <dgm:cxn modelId="{05EFDAFE-A4D0-4262-B65A-C5450CC17430}" type="presParOf" srcId="{75791557-D24C-45DE-A250-7CAB2CAF468E}" destId="{B612DBBC-8908-42A8-B6F9-E81E254BA231}" srcOrd="1" destOrd="0" presId="urn:microsoft.com/office/officeart/2005/8/layout/pyramid2"/>
    <dgm:cxn modelId="{2670EA7B-64A4-416F-92CE-1CE34930EF8E}" type="presParOf" srcId="{B612DBBC-8908-42A8-B6F9-E81E254BA231}" destId="{FEC031BF-4313-4CB0-A342-C95194CFDDD5}" srcOrd="0" destOrd="0" presId="urn:microsoft.com/office/officeart/2005/8/layout/pyramid2"/>
    <dgm:cxn modelId="{06F03967-FCCC-4FF7-AB71-F9BFDB3C5922}" type="presParOf" srcId="{B612DBBC-8908-42A8-B6F9-E81E254BA231}" destId="{666615F2-5FC1-4896-ADC5-7533562A1F34}" srcOrd="1" destOrd="0" presId="urn:microsoft.com/office/officeart/2005/8/layout/pyramid2"/>
    <dgm:cxn modelId="{BA54A946-9176-42E6-884A-CA1690EEFC67}" type="presParOf" srcId="{B612DBBC-8908-42A8-B6F9-E81E254BA231}" destId="{E7352082-6ED3-416D-B347-4891AF439262}" srcOrd="2" destOrd="0" presId="urn:microsoft.com/office/officeart/2005/8/layout/pyramid2"/>
    <dgm:cxn modelId="{F164795D-F48A-440B-A91F-A31E0EE76072}" type="presParOf" srcId="{B612DBBC-8908-42A8-B6F9-E81E254BA231}" destId="{552D7E4B-0E14-4146-BA04-B003387B4752}" srcOrd="3" destOrd="0" presId="urn:microsoft.com/office/officeart/2005/8/layout/pyramid2"/>
    <dgm:cxn modelId="{8519CA51-2AC7-40C3-8407-7044D36630E6}" type="presParOf" srcId="{B612DBBC-8908-42A8-B6F9-E81E254BA231}" destId="{82B93965-B6D8-438E-87C8-57C37A2E5EBC}" srcOrd="4" destOrd="0" presId="urn:microsoft.com/office/officeart/2005/8/layout/pyramid2"/>
    <dgm:cxn modelId="{D17FAC63-1D77-4316-B095-946670475F8F}" type="presParOf" srcId="{B612DBBC-8908-42A8-B6F9-E81E254BA231}" destId="{467CBC24-8BF0-4BB6-A2E7-DC2652CE2B4A}" srcOrd="5" destOrd="0" presId="urn:microsoft.com/office/officeart/2005/8/layout/pyramid2"/>
    <dgm:cxn modelId="{9C9856F1-7FA8-48D0-B598-5ADAB68FB87C}" type="presParOf" srcId="{B612DBBC-8908-42A8-B6F9-E81E254BA231}" destId="{CF2E926A-FD8F-4739-AB6D-973052FD7859}" srcOrd="6" destOrd="0" presId="urn:microsoft.com/office/officeart/2005/8/layout/pyramid2"/>
    <dgm:cxn modelId="{68227653-A4E5-4D70-AAA9-1A483EF3EC2A}" type="presParOf" srcId="{B612DBBC-8908-42A8-B6F9-E81E254BA231}" destId="{D4D1A98C-AA23-4DFA-B856-DB92C826E8D1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E51382-5B52-42BA-A937-47792095F8B5}">
      <dsp:nvSpPr>
        <dsp:cNvPr id="0" name=""/>
        <dsp:cNvSpPr/>
      </dsp:nvSpPr>
      <dsp:spPr>
        <a:xfrm>
          <a:off x="746119" y="0"/>
          <a:ext cx="3463003" cy="2700250"/>
        </a:xfrm>
        <a:prstGeom prst="triangl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8064A2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EC031BF-4313-4CB0-A342-C95194CFDDD5}">
      <dsp:nvSpPr>
        <dsp:cNvPr id="0" name=""/>
        <dsp:cNvSpPr/>
      </dsp:nvSpPr>
      <dsp:spPr>
        <a:xfrm>
          <a:off x="1963952" y="561361"/>
          <a:ext cx="3526657" cy="449632"/>
        </a:xfrm>
        <a:prstGeom prst="roundRect">
          <a:avLst/>
        </a:prstGeom>
        <a:solidFill>
          <a:srgbClr val="8064A2">
            <a:lumMod val="20000"/>
            <a:lumOff val="80000"/>
            <a:alpha val="90000"/>
          </a:srgb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rebuchet MS" panose="020B0603020202020204" pitchFamily="34" charset="0"/>
              <a:ea typeface="+mn-ea"/>
              <a:cs typeface="+mn-cs"/>
            </a:rPr>
            <a:t>ПОКАЗ ГОТОВОГО МУЛЬТФИЛЬМА</a:t>
          </a:r>
        </a:p>
      </dsp:txBody>
      <dsp:txXfrm>
        <a:off x="1985901" y="583310"/>
        <a:ext cx="3482759" cy="405734"/>
      </dsp:txXfrm>
    </dsp:sp>
    <dsp:sp modelId="{E7352082-6ED3-416D-B347-4891AF439262}">
      <dsp:nvSpPr>
        <dsp:cNvPr id="0" name=""/>
        <dsp:cNvSpPr/>
      </dsp:nvSpPr>
      <dsp:spPr>
        <a:xfrm>
          <a:off x="1706053" y="1178107"/>
          <a:ext cx="3488384" cy="420879"/>
        </a:xfrm>
        <a:prstGeom prst="roundRect">
          <a:avLst/>
        </a:prstGeom>
        <a:solidFill>
          <a:srgbClr val="8064A2">
            <a:lumMod val="20000"/>
            <a:lumOff val="80000"/>
            <a:alpha val="90000"/>
          </a:srgbClr>
        </a:solidFill>
        <a:ln w="9525" cap="flat" cmpd="sng" algn="ctr">
          <a:solidFill>
            <a:srgbClr val="8064A2">
              <a:lumMod val="60000"/>
              <a:lumOff val="4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rebuchet MS" panose="020B0603020202020204" pitchFamily="34" charset="0"/>
              <a:ea typeface="+mn-ea"/>
              <a:cs typeface="+mn-cs"/>
            </a:rPr>
            <a:t>ОЗВУЧИВАНИЕ</a:t>
          </a:r>
        </a:p>
      </dsp:txBody>
      <dsp:txXfrm>
        <a:off x="1726599" y="1198653"/>
        <a:ext cx="3447292" cy="379787"/>
      </dsp:txXfrm>
    </dsp:sp>
    <dsp:sp modelId="{82B93965-B6D8-438E-87C8-57C37A2E5EBC}">
      <dsp:nvSpPr>
        <dsp:cNvPr id="0" name=""/>
        <dsp:cNvSpPr/>
      </dsp:nvSpPr>
      <dsp:spPr>
        <a:xfrm>
          <a:off x="1297751" y="1814515"/>
          <a:ext cx="3655370" cy="533421"/>
        </a:xfrm>
        <a:prstGeom prst="roundRect">
          <a:avLst/>
        </a:prstGeom>
        <a:solidFill>
          <a:srgbClr val="8064A2">
            <a:lumMod val="20000"/>
            <a:lumOff val="80000"/>
            <a:alpha val="90000"/>
          </a:srgbClr>
        </a:solidFill>
        <a:ln w="9525" cap="flat" cmpd="sng" algn="ctr">
          <a:solidFill>
            <a:srgbClr val="8064A2">
              <a:hueOff val="-2976513"/>
              <a:satOff val="17933"/>
              <a:lumOff val="1437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rebuchet MS" panose="020B0603020202020204" pitchFamily="34" charset="0"/>
              <a:ea typeface="+mn-ea"/>
              <a:cs typeface="+mn-cs"/>
            </a:rPr>
            <a:t>СЪЕМКА/монтаж</a:t>
          </a:r>
        </a:p>
      </dsp:txBody>
      <dsp:txXfrm>
        <a:off x="1323790" y="1840554"/>
        <a:ext cx="3603292" cy="481343"/>
      </dsp:txXfrm>
    </dsp:sp>
    <dsp:sp modelId="{CF2E926A-FD8F-4739-AB6D-973052FD7859}">
      <dsp:nvSpPr>
        <dsp:cNvPr id="0" name=""/>
        <dsp:cNvSpPr/>
      </dsp:nvSpPr>
      <dsp:spPr>
        <a:xfrm>
          <a:off x="0" y="2704540"/>
          <a:ext cx="4991056" cy="1814405"/>
        </a:xfrm>
        <a:prstGeom prst="roundRect">
          <a:avLst/>
        </a:prstGeom>
        <a:solidFill>
          <a:srgbClr val="8064A2">
            <a:lumMod val="40000"/>
            <a:lumOff val="60000"/>
            <a:alpha val="89000"/>
          </a:srgbClr>
        </a:solidFill>
        <a:ln w="9525" cap="flat" cmpd="sng" algn="ctr">
          <a:solidFill>
            <a:srgbClr val="8064A2">
              <a:hueOff val="-4464770"/>
              <a:satOff val="26899"/>
              <a:lumOff val="2156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u="sng" kern="1200" baseline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rebuchet MS" panose="020B0603020202020204" pitchFamily="34" charset="0"/>
              <a:ea typeface="+mn-ea"/>
              <a:cs typeface="+mn-cs"/>
            </a:rPr>
            <a:t>предварительный этап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rebuchet MS" panose="020B0603020202020204" pitchFamily="34" charset="0"/>
              <a:ea typeface="+mn-ea"/>
              <a:cs typeface="+mn-cs"/>
            </a:rPr>
            <a:t>РАБОТА НАД СЦЕНАРИЕМ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rebuchet MS" panose="020B0603020202020204" pitchFamily="34" charset="0"/>
              <a:ea typeface="+mn-ea"/>
              <a:cs typeface="+mn-cs"/>
            </a:rPr>
            <a:t>ВЫБОР ТЕХНИКИ АНИМАЦИИ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rebuchet MS" panose="020B0603020202020204" pitchFamily="34" charset="0"/>
              <a:ea typeface="+mn-ea"/>
              <a:cs typeface="+mn-cs"/>
            </a:rPr>
            <a:t>СОЗДАНИЕ ПЕРСОНАЖЕЙ, ДЕКАРАЦИЙ</a:t>
          </a:r>
        </a:p>
      </dsp:txBody>
      <dsp:txXfrm>
        <a:off x="88572" y="2793112"/>
        <a:ext cx="4813912" cy="16372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09C1B-6903-44D6-A305-AF4E8BBCD297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9A2106-B541-485E-8DD6-7D592B3BE3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823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A2106-B541-485E-8DD6-7D592B3BE3EA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6213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6ada453562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6ada453562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6ada453562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6ada453562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ada453562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6ada453562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6ada453562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6ada453562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974B-E247-46F0-A876-73C88C430638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10342-6C12-47BC-BECA-6BC75672DC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263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974B-E247-46F0-A876-73C88C430638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10342-6C12-47BC-BECA-6BC75672DC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792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974B-E247-46F0-A876-73C88C430638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10342-6C12-47BC-BECA-6BC75672DC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68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974B-E247-46F0-A876-73C88C430638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10342-6C12-47BC-BECA-6BC75672DC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088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974B-E247-46F0-A876-73C88C430638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10342-6C12-47BC-BECA-6BC75672DC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01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974B-E247-46F0-A876-73C88C430638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10342-6C12-47BC-BECA-6BC75672DC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93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974B-E247-46F0-A876-73C88C430638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10342-6C12-47BC-BECA-6BC75672DC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257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974B-E247-46F0-A876-73C88C430638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10342-6C12-47BC-BECA-6BC75672DC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920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974B-E247-46F0-A876-73C88C430638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10342-6C12-47BC-BECA-6BC75672DC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132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974B-E247-46F0-A876-73C88C430638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10342-6C12-47BC-BECA-6BC75672DC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979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974B-E247-46F0-A876-73C88C430638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10342-6C12-47BC-BECA-6BC75672DC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480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A974B-E247-46F0-A876-73C88C430638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10342-6C12-47BC-BECA-6BC75672DC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888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4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79909"/>
            <a:ext cx="9144000" cy="240101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решение </a:t>
            </a:r>
            <a:b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мультстудия </a:t>
            </a:r>
            <a:br>
              <a:rPr lang="ru-RU" sz="31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31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Kids</a:t>
            </a:r>
            <a:r>
              <a:rPr lang="ru-RU" sz="31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Animation</a:t>
            </a:r>
            <a:r>
              <a:rPr lang="ru-RU" sz="31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Desk 2.0»</a:t>
            </a:r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Дмитрий\Desktop\Информация по детской киностудии\Фото\лого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564904"/>
            <a:ext cx="6984776" cy="396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28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мультфильма, как метод инновационных технологий в диагностической, коррекционной и развивающей работе педагога-психолога с детьми и их семьями</a:t>
            </a:r>
            <a:endParaRPr lang="ru-RU" sz="20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96752"/>
            <a:ext cx="878497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мультфильмов расширяет у детей объем разнообразных умений и навыков; 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 уровень осведомленности и, как следствие, самооценку;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эмоциональное отношение к созданию фильмов требует значительного расхода психической энергии, что автоматически уменьшает степень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гипердинамии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поведении детей;</a:t>
            </a:r>
          </a:p>
          <a:p>
            <a:pPr>
              <a:buFontTx/>
              <a:buChar char="-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положительная динамика в развитии коммуникативных компетенций детей;</a:t>
            </a:r>
          </a:p>
          <a:p>
            <a:pPr>
              <a:buFontTx/>
              <a:buChar char="-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нравственных качеств и интеллектуального развития;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диагностика детей;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психологической поддержки в безопасной среде;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поддержка в доведении дела до конца</a:t>
            </a:r>
            <a:endParaRPr lang="ru-RU" sz="20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700714"/>
            <a:ext cx="91440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45624" cy="1143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мультфильма, как метод инновационных технологий в диагностической, коррекционной и развивающей работе педагога-психолога с детьми и их семьями</a:t>
            </a:r>
            <a:endParaRPr lang="ru-RU" sz="20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268760"/>
            <a:ext cx="8208911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техники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1.Арттерапия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2.Психогимнастика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3.Беседа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4.Ролевая игра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5.Мимические и пантомимические этюды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6.Этюды и игры, на выражение отдельных качеств характера, эмоций.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Использование ИКТ</a:t>
            </a: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700714"/>
            <a:ext cx="91440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47142" y="359032"/>
            <a:ext cx="8996858" cy="6437476"/>
            <a:chOff x="147142" y="269274"/>
            <a:chExt cx="8996858" cy="4828107"/>
          </a:xfrm>
        </p:grpSpPr>
        <p:pic>
          <p:nvPicPr>
            <p:cNvPr id="2" name="Рисунок 1" descr="2019-10-29_01-42-48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8069" y="459186"/>
              <a:ext cx="7020909" cy="3947334"/>
            </a:xfrm>
            <a:prstGeom prst="rect">
              <a:avLst/>
            </a:prstGeom>
          </p:spPr>
        </p:pic>
        <p:sp useBgFill="1">
          <p:nvSpPr>
            <p:cNvPr id="4" name="Скругленная прямоугольная выноска 3"/>
            <p:cNvSpPr/>
            <p:nvPr/>
          </p:nvSpPr>
          <p:spPr>
            <a:xfrm>
              <a:off x="7672550" y="3942330"/>
              <a:ext cx="1345325" cy="766167"/>
            </a:xfrm>
            <a:prstGeom prst="wedgeRoundRectCallout">
              <a:avLst>
                <a:gd name="adj1" fmla="val -89959"/>
                <a:gd name="adj2" fmla="val -104185"/>
                <a:gd name="adj3" fmla="val 16667"/>
              </a:avLst>
            </a:prstGeom>
            <a:ln w="38100">
              <a:solidFill>
                <a:srgbClr val="4A206A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ru-RU" b="1" dirty="0" smtClean="0">
                  <a:solidFill>
                    <a:schemeClr val="tx1"/>
                  </a:solidFill>
                </a:rPr>
                <a:t> звуковые дорожки!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 useBgFill="1">
          <p:nvSpPr>
            <p:cNvPr id="5" name="Скругленная прямоугольная выноска 4"/>
            <p:cNvSpPr/>
            <p:nvPr/>
          </p:nvSpPr>
          <p:spPr>
            <a:xfrm flipH="1">
              <a:off x="147142" y="2334246"/>
              <a:ext cx="1975947" cy="766167"/>
            </a:xfrm>
            <a:prstGeom prst="wedgeRoundRectCallout">
              <a:avLst>
                <a:gd name="adj1" fmla="val 5897"/>
                <a:gd name="adj2" fmla="val 121860"/>
                <a:gd name="adj3" fmla="val 16667"/>
              </a:avLst>
            </a:prstGeom>
            <a:ln w="38100">
              <a:solidFill>
                <a:srgbClr val="4A206A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ru-RU" b="1" dirty="0" smtClean="0">
                  <a:solidFill>
                    <a:schemeClr val="tx1"/>
                  </a:solidFill>
                </a:rPr>
                <a:t> варианта масштабирования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 useBgFill="1">
          <p:nvSpPr>
            <p:cNvPr id="6" name="Скругленная прямоугольная выноска 5"/>
            <p:cNvSpPr/>
            <p:nvPr/>
          </p:nvSpPr>
          <p:spPr>
            <a:xfrm>
              <a:off x="472965" y="4331214"/>
              <a:ext cx="1818290" cy="766167"/>
            </a:xfrm>
            <a:prstGeom prst="wedgeRoundRectCallout">
              <a:avLst>
                <a:gd name="adj1" fmla="val -14389"/>
                <a:gd name="adj2" fmla="val -78766"/>
                <a:gd name="adj3" fmla="val 16667"/>
              </a:avLst>
            </a:prstGeom>
            <a:ln w="38100">
              <a:solidFill>
                <a:srgbClr val="4A206A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Звук, субтитры, подпись кадра…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 useBgFill="1">
          <p:nvSpPr>
            <p:cNvPr id="8" name="Скругленная прямоугольная выноска 7"/>
            <p:cNvSpPr/>
            <p:nvPr/>
          </p:nvSpPr>
          <p:spPr>
            <a:xfrm>
              <a:off x="1219200" y="792794"/>
              <a:ext cx="1818290" cy="766167"/>
            </a:xfrm>
            <a:prstGeom prst="wedgeRoundRectCallout">
              <a:avLst>
                <a:gd name="adj1" fmla="val -74505"/>
                <a:gd name="adj2" fmla="val -65073"/>
                <a:gd name="adj3" fmla="val 16667"/>
              </a:avLst>
            </a:prstGeom>
            <a:ln w="38100">
              <a:solidFill>
                <a:srgbClr val="4A206A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Выгрузка </a:t>
              </a:r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готового</a:t>
              </a:r>
              <a:r>
                <a:rPr lang="ru-RU" b="1" dirty="0" smtClean="0">
                  <a:solidFill>
                    <a:schemeClr val="tx1"/>
                  </a:solidFill>
                </a:rPr>
                <a:t> мультфильма!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 useBgFill="1">
          <p:nvSpPr>
            <p:cNvPr id="9" name="Скругленная прямоугольная выноска 8"/>
            <p:cNvSpPr/>
            <p:nvPr/>
          </p:nvSpPr>
          <p:spPr>
            <a:xfrm>
              <a:off x="3373820" y="4247130"/>
              <a:ext cx="2259724" cy="766167"/>
            </a:xfrm>
            <a:prstGeom prst="wedgeRoundRectCallout">
              <a:avLst>
                <a:gd name="adj1" fmla="val 111947"/>
                <a:gd name="adj2" fmla="val -247620"/>
                <a:gd name="adj3" fmla="val 16667"/>
              </a:avLst>
            </a:prstGeom>
            <a:ln w="38100">
              <a:solidFill>
                <a:srgbClr val="4A206A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Возможность </a:t>
              </a:r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плавной</a:t>
              </a:r>
              <a:r>
                <a:rPr lang="ru-RU" b="1" dirty="0" smtClean="0">
                  <a:solidFill>
                    <a:schemeClr val="tx1"/>
                  </a:solidFill>
                </a:rPr>
                <a:t> смены сцены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 useBgFill="1">
          <p:nvSpPr>
            <p:cNvPr id="10" name="Скругленная прямоугольная выноска 9"/>
            <p:cNvSpPr/>
            <p:nvPr/>
          </p:nvSpPr>
          <p:spPr>
            <a:xfrm>
              <a:off x="7609490" y="410855"/>
              <a:ext cx="1534510" cy="766167"/>
            </a:xfrm>
            <a:prstGeom prst="wedgeRoundRectCallout">
              <a:avLst>
                <a:gd name="adj1" fmla="val -77592"/>
                <a:gd name="adj2" fmla="val 1122"/>
                <a:gd name="adj3" fmla="val 16667"/>
              </a:avLst>
            </a:prstGeom>
            <a:ln w="38100">
              <a:solidFill>
                <a:srgbClr val="4A206A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Вставка и </a:t>
              </a:r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запись</a:t>
              </a:r>
              <a:r>
                <a:rPr lang="ru-RU" b="1" dirty="0" smtClean="0">
                  <a:solidFill>
                    <a:schemeClr val="tx1"/>
                  </a:solidFill>
                </a:rPr>
                <a:t> звуков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 useBgFill="1">
          <p:nvSpPr>
            <p:cNvPr id="11" name="Скругленная прямоугольная выноска 10"/>
            <p:cNvSpPr/>
            <p:nvPr/>
          </p:nvSpPr>
          <p:spPr>
            <a:xfrm>
              <a:off x="3615558" y="269274"/>
              <a:ext cx="1818290" cy="306467"/>
            </a:xfrm>
            <a:prstGeom prst="wedgeRoundRectCallout">
              <a:avLst>
                <a:gd name="adj1" fmla="val 115669"/>
                <a:gd name="adj2" fmla="val 301971"/>
                <a:gd name="adj3" fmla="val 16667"/>
              </a:avLst>
            </a:prstGeom>
            <a:ln w="38100">
              <a:solidFill>
                <a:srgbClr val="4A206A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Автозахват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 useBgFill="1">
          <p:nvSpPr>
            <p:cNvPr id="12" name="Скругленная прямоугольная выноска 11"/>
            <p:cNvSpPr/>
            <p:nvPr/>
          </p:nvSpPr>
          <p:spPr>
            <a:xfrm>
              <a:off x="7283667" y="2060291"/>
              <a:ext cx="1597572" cy="536317"/>
            </a:xfrm>
            <a:prstGeom prst="wedgeRoundRectCallout">
              <a:avLst>
                <a:gd name="adj1" fmla="val -66963"/>
                <a:gd name="adj2" fmla="val 10394"/>
                <a:gd name="adj3" fmla="val 16667"/>
              </a:avLst>
            </a:prstGeom>
            <a:ln w="38100">
              <a:solidFill>
                <a:srgbClr val="4A206A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Сразу виден результат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 useBgFill="1">
          <p:nvSpPr>
            <p:cNvPr id="13" name="Скругленная прямоугольная выноска 12"/>
            <p:cNvSpPr/>
            <p:nvPr/>
          </p:nvSpPr>
          <p:spPr>
            <a:xfrm>
              <a:off x="4092653" y="2079681"/>
              <a:ext cx="1818290" cy="306467"/>
            </a:xfrm>
            <a:prstGeom prst="wedgeRoundRectCallout">
              <a:avLst>
                <a:gd name="adj1" fmla="val 70313"/>
                <a:gd name="adj2" fmla="val 108399"/>
                <a:gd name="adj3" fmla="val 16667"/>
              </a:avLst>
            </a:prstGeom>
            <a:ln w="38100">
              <a:solidFill>
                <a:srgbClr val="4A206A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Калька</a:t>
              </a:r>
              <a:r>
                <a:rPr lang="ru-RU" dirty="0" smtClean="0"/>
                <a:t> </a:t>
              </a:r>
              <a:endParaRPr lang="ru-RU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0" y="0"/>
            <a:ext cx="35630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latin typeface="Merriweather Black" charset="-52"/>
              </a:rPr>
              <a:t>Программное обеспечение</a:t>
            </a:r>
            <a:endParaRPr lang="ru-RU" sz="1800" b="1" dirty="0">
              <a:latin typeface="Merriweather Black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4"/>
          <p:cNvGrpSpPr/>
          <p:nvPr/>
        </p:nvGrpSpPr>
        <p:grpSpPr>
          <a:xfrm>
            <a:off x="899592" y="332656"/>
            <a:ext cx="8034419" cy="5517085"/>
            <a:chOff x="244333" y="275720"/>
            <a:chExt cx="8617670" cy="4705652"/>
          </a:xfrm>
        </p:grpSpPr>
        <p:grpSp>
          <p:nvGrpSpPr>
            <p:cNvPr id="6" name="Группа 4"/>
            <p:cNvGrpSpPr/>
            <p:nvPr/>
          </p:nvGrpSpPr>
          <p:grpSpPr>
            <a:xfrm>
              <a:off x="244333" y="275720"/>
              <a:ext cx="8617670" cy="4705652"/>
              <a:chOff x="244333" y="275720"/>
              <a:chExt cx="8617670" cy="4705652"/>
            </a:xfrm>
          </p:grpSpPr>
          <p:pic>
            <p:nvPicPr>
              <p:cNvPr id="2" name="Рисунок 1" descr="весы итог.png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69131" y="3015728"/>
                <a:ext cx="7457871" cy="1965644"/>
              </a:xfrm>
              <a:prstGeom prst="rect">
                <a:avLst/>
              </a:prstGeom>
            </p:spPr>
          </p:pic>
          <p:pic>
            <p:nvPicPr>
              <p:cNvPr id="3" name="Picture 14" descr="https://avatars.mds.yandex.net/get-zen_doc/39788/pub_5b5add4dec664600a93c1958_5b5add61920ffd00a92ea1d2/scale_1200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333" y="275720"/>
                <a:ext cx="4010280" cy="266282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" name="Рисунок 3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54620" y="1020666"/>
                <a:ext cx="3907383" cy="257538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grpSp>
          <p:nvGrpSpPr>
            <p:cNvPr id="7" name="Группа 5"/>
            <p:cNvGrpSpPr/>
            <p:nvPr/>
          </p:nvGrpSpPr>
          <p:grpSpPr>
            <a:xfrm>
              <a:off x="6716242" y="3864963"/>
              <a:ext cx="808446" cy="376134"/>
              <a:chOff x="1703117" y="4046706"/>
              <a:chExt cx="808446" cy="376134"/>
            </a:xfrm>
          </p:grpSpPr>
          <p:grpSp>
            <p:nvGrpSpPr>
              <p:cNvPr id="12" name="Группа 6"/>
              <p:cNvGrpSpPr/>
              <p:nvPr/>
            </p:nvGrpSpPr>
            <p:grpSpPr>
              <a:xfrm>
                <a:off x="1703117" y="4046706"/>
                <a:ext cx="677054" cy="376134"/>
                <a:chOff x="1703117" y="4046706"/>
                <a:chExt cx="677054" cy="376134"/>
              </a:xfrm>
            </p:grpSpPr>
            <p:sp>
              <p:nvSpPr>
                <p:cNvPr id="9" name="Блок-схема: магнитный диск 8"/>
                <p:cNvSpPr/>
                <p:nvPr/>
              </p:nvSpPr>
              <p:spPr>
                <a:xfrm>
                  <a:off x="1703117" y="4046706"/>
                  <a:ext cx="390796" cy="330738"/>
                </a:xfrm>
                <a:prstGeom prst="flowChartMagneticDisk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" name="Блок-схема: магнитный диск 9"/>
                <p:cNvSpPr/>
                <p:nvPr/>
              </p:nvSpPr>
              <p:spPr>
                <a:xfrm>
                  <a:off x="2141775" y="4160678"/>
                  <a:ext cx="238396" cy="262162"/>
                </a:xfrm>
                <a:prstGeom prst="flowChartMagneticDisk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1703117" y="4115834"/>
                  <a:ext cx="390796" cy="1962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100" dirty="0" smtClean="0"/>
                    <a:t>5кг</a:t>
                  </a:r>
                  <a:endParaRPr lang="ru-RU" sz="1100" dirty="0"/>
                </a:p>
              </p:txBody>
            </p:sp>
          </p:grpSp>
          <p:sp>
            <p:nvSpPr>
              <p:cNvPr id="8" name="TextBox 7"/>
              <p:cNvSpPr txBox="1"/>
              <p:nvPr/>
            </p:nvSpPr>
            <p:spPr>
              <a:xfrm>
                <a:off x="2081080" y="4209315"/>
                <a:ext cx="430483" cy="173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900" dirty="0" smtClean="0"/>
                  <a:t>1кг</a:t>
                </a:r>
                <a:endParaRPr lang="ru-RU" sz="900" dirty="0"/>
              </a:p>
            </p:txBody>
          </p:sp>
        </p:grpSp>
        <p:grpSp>
          <p:nvGrpSpPr>
            <p:cNvPr id="15" name="Группа 11"/>
            <p:cNvGrpSpPr/>
            <p:nvPr/>
          </p:nvGrpSpPr>
          <p:grpSpPr>
            <a:xfrm>
              <a:off x="2025896" y="3251410"/>
              <a:ext cx="447153" cy="330738"/>
              <a:chOff x="6932589" y="3373283"/>
              <a:chExt cx="447153" cy="330738"/>
            </a:xfrm>
          </p:grpSpPr>
          <p:sp>
            <p:nvSpPr>
              <p:cNvPr id="13" name="Блок-схема: магнитный диск 12"/>
              <p:cNvSpPr/>
              <p:nvPr/>
            </p:nvSpPr>
            <p:spPr>
              <a:xfrm>
                <a:off x="7029558" y="3373283"/>
                <a:ext cx="253216" cy="330738"/>
              </a:xfrm>
              <a:prstGeom prst="flowChartMagneticDisk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932589" y="3459038"/>
                <a:ext cx="447153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000" dirty="0" smtClean="0"/>
                  <a:t>2кг</a:t>
                </a:r>
                <a:endParaRPr lang="ru-RU" sz="1000" dirty="0"/>
              </a:p>
            </p:txBody>
          </p:sp>
        </p:grpSp>
      </p:grp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700714"/>
            <a:ext cx="91440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53217" y="264082"/>
            <a:ext cx="237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95536" y="620688"/>
            <a:ext cx="8424936" cy="1012024"/>
          </a:xfrm>
          <a:prstGeom prst="roundRect">
            <a:avLst/>
          </a:prstGeom>
          <a:noFill/>
          <a:ln>
            <a:solidFill>
              <a:srgbClr val="5D28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805139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5D28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Цифровые технологии, а точнее электронные устройства, вытесняют разнообразную творческую деятельность не только из повседневной жизни, но и из образовательного процесса</a:t>
            </a:r>
            <a:r>
              <a:rPr lang="ru-RU" b="1" dirty="0" smtClean="0">
                <a:solidFill>
                  <a:srgbClr val="5D2884"/>
                </a:solidFill>
                <a:latin typeface="+mj-lt"/>
              </a:rPr>
              <a:t>.</a:t>
            </a:r>
            <a:endParaRPr lang="ru-RU" b="1" dirty="0">
              <a:solidFill>
                <a:srgbClr val="5D2884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40327" y="6467803"/>
            <a:ext cx="22732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Kids Animation Desk 2.0</a:t>
            </a:r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9832" y="48639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30120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способы передачи информации уступают место использованию информационно-коммуникативным технологиям.</a:t>
            </a:r>
          </a:p>
          <a:p>
            <a:pPr algn="ctr"/>
            <a:endParaRPr lang="ru-RU" b="1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важных мотивов к познанию у ребенка является интерес.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696744" cy="3639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11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AutoShape 4" descr="https://e.mail.ru/cgi-bin/getattach?file=%d0%b2%d0%b5%d1%81%d1%8b1.png&amp;id=15731499560977242879;0;1&amp;mode=attachment&amp;x-email=gelya.shubina.01%40mail.ru"/>
          <p:cNvSpPr>
            <a:spLocks noChangeAspect="1" noChangeArrowheads="1"/>
          </p:cNvSpPr>
          <p:nvPr/>
        </p:nvSpPr>
        <p:spPr bwMode="auto">
          <a:xfrm>
            <a:off x="155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e.mail.ru/cgi-bin/getattach?file=%d0%b2%d0%b5%d1%81%d1%8b1.png&amp;id=15731499560977242879;0;1&amp;mode=attachment&amp;x-email=gelya.shubina.01%40mail.ru"/>
          <p:cNvSpPr>
            <a:spLocks noChangeAspect="1" noChangeArrowheads="1"/>
          </p:cNvSpPr>
          <p:nvPr/>
        </p:nvSpPr>
        <p:spPr bwMode="auto">
          <a:xfrm>
            <a:off x="155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3"/>
          <p:cNvGrpSpPr/>
          <p:nvPr/>
        </p:nvGrpSpPr>
        <p:grpSpPr>
          <a:xfrm>
            <a:off x="0" y="332656"/>
            <a:ext cx="9144000" cy="5637848"/>
            <a:chOff x="0" y="310125"/>
            <a:chExt cx="9144000" cy="4441950"/>
          </a:xfrm>
        </p:grpSpPr>
        <p:sp>
          <p:nvSpPr>
            <p:cNvPr id="5" name="Google Shape;54;p13"/>
            <p:cNvSpPr txBox="1"/>
            <p:nvPr/>
          </p:nvSpPr>
          <p:spPr>
            <a:xfrm>
              <a:off x="170025" y="550225"/>
              <a:ext cx="7343100" cy="109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3600" b="1" dirty="0">
                  <a:highlight>
                    <a:srgbClr val="F3F3F3"/>
                  </a:highlight>
                  <a:latin typeface="Merriweather Black"/>
                  <a:ea typeface="Merriweather Black"/>
                  <a:cs typeface="Merriweather Black"/>
                  <a:sym typeface="Merriweather Black"/>
                </a:rPr>
                <a:t>Как отвлечь  современного ребенка от гаджетов?</a:t>
              </a:r>
              <a:endParaRPr sz="3600" b="1" dirty="0">
                <a:highlight>
                  <a:srgbClr val="F3F3F3"/>
                </a:highlight>
                <a:latin typeface="Merriweather Black"/>
                <a:ea typeface="Merriweather Black"/>
                <a:cs typeface="Merriweather Black"/>
                <a:sym typeface="Merriweather Black"/>
              </a:endParaRPr>
            </a:p>
          </p:txBody>
        </p:sp>
        <p:sp>
          <p:nvSpPr>
            <p:cNvPr id="6" name="Google Shape;55;p13"/>
            <p:cNvSpPr txBox="1"/>
            <p:nvPr/>
          </p:nvSpPr>
          <p:spPr>
            <a:xfrm>
              <a:off x="3633429" y="2150965"/>
              <a:ext cx="5510571" cy="117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2400" dirty="0">
                  <a:solidFill>
                    <a:srgbClr val="FFFFFF"/>
                  </a:solidFill>
                  <a:highlight>
                    <a:srgbClr val="000000"/>
                  </a:highlight>
                  <a:latin typeface="Merriweather Black"/>
                  <a:ea typeface="Merriweather Black"/>
                  <a:cs typeface="Merriweather Black"/>
                  <a:sym typeface="Merriweather Black"/>
                </a:rPr>
                <a:t>Как совместить IT-технологии с детским творчеством?</a:t>
              </a:r>
              <a:r>
                <a:rPr lang="ru" sz="3000" dirty="0">
                  <a:solidFill>
                    <a:srgbClr val="FFFFFF"/>
                  </a:solidFill>
                  <a:highlight>
                    <a:srgbClr val="000000"/>
                  </a:highlight>
                  <a:latin typeface="Merriweather Black"/>
                  <a:ea typeface="Merriweather Black"/>
                  <a:cs typeface="Merriweather Black"/>
                  <a:sym typeface="Merriweather Black"/>
                </a:rPr>
                <a:t> </a:t>
              </a:r>
              <a:endParaRPr sz="3000" dirty="0">
                <a:solidFill>
                  <a:srgbClr val="FFFFFF"/>
                </a:solidFill>
                <a:highlight>
                  <a:srgbClr val="000000"/>
                </a:highlight>
                <a:latin typeface="Merriweather Black"/>
                <a:ea typeface="Merriweather Black"/>
                <a:cs typeface="Merriweather Black"/>
                <a:sym typeface="Merriweather Black"/>
              </a:endParaRPr>
            </a:p>
          </p:txBody>
        </p:sp>
        <p:cxnSp>
          <p:nvCxnSpPr>
            <p:cNvPr id="7" name="Google Shape;56;p13"/>
            <p:cNvCxnSpPr/>
            <p:nvPr/>
          </p:nvCxnSpPr>
          <p:spPr>
            <a:xfrm>
              <a:off x="0" y="310125"/>
              <a:ext cx="3931800" cy="0"/>
            </a:xfrm>
            <a:prstGeom prst="straightConnector1">
              <a:avLst/>
            </a:prstGeom>
            <a:noFill/>
            <a:ln w="28575" cap="flat" cmpd="sng">
              <a:solidFill>
                <a:srgbClr val="741B47"/>
              </a:solidFill>
              <a:prstDash val="lgDash"/>
              <a:round/>
              <a:headEnd type="none" w="med" len="med"/>
              <a:tailEnd type="diamond" w="med" len="med"/>
            </a:ln>
          </p:spPr>
        </p:cxnSp>
        <p:cxnSp>
          <p:nvCxnSpPr>
            <p:cNvPr id="8" name="Google Shape;57;p13"/>
            <p:cNvCxnSpPr/>
            <p:nvPr/>
          </p:nvCxnSpPr>
          <p:spPr>
            <a:xfrm rot="10800000" flipH="1">
              <a:off x="5262300" y="4751475"/>
              <a:ext cx="3881700" cy="600"/>
            </a:xfrm>
            <a:prstGeom prst="straightConnector1">
              <a:avLst/>
            </a:prstGeom>
            <a:noFill/>
            <a:ln w="28575" cap="flat" cmpd="sng">
              <a:solidFill>
                <a:srgbClr val="741B47"/>
              </a:solidFill>
              <a:prstDash val="lgDash"/>
              <a:round/>
              <a:headEnd type="diamond" w="med" len="med"/>
              <a:tailEnd type="none" w="med" len="med"/>
            </a:ln>
          </p:spPr>
        </p:cxnSp>
        <p:pic>
          <p:nvPicPr>
            <p:cNvPr id="9" name="Google Shape;58;p13"/>
            <p:cNvPicPr preferRelativeResize="0"/>
            <p:nvPr/>
          </p:nvPicPr>
          <p:blipFill>
            <a:blip r:embed="rId3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8776" y="2469245"/>
              <a:ext cx="3121799" cy="209152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700714"/>
            <a:ext cx="91440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80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br>
              <a:rPr lang="ru-RU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340768"/>
            <a:ext cx="82089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необходимость обновления и повышения качества дошкольного образования, введения программно-методического обеспечения дошкольного образования нового поколения, направленное на выявление и развитие творческих и познавательных способностей детей, а так же выравнивание стартовых возможностей выпускников дошкольных образовательных учреждений при переходе на новый возрастной этап систематического обучения в школе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700714"/>
            <a:ext cx="91440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3781" y="6524674"/>
            <a:ext cx="23225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453218" y="264082"/>
            <a:ext cx="237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0571" y="1785900"/>
            <a:ext cx="84133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5D28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Идёт в ногу со временем, не исключая цифровые технологии, даёт развиваться творческим способностям</a:t>
            </a:r>
            <a:endParaRPr lang="ru-RU" b="1" dirty="0">
              <a:solidFill>
                <a:srgbClr val="5D288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620688"/>
            <a:ext cx="8185675" cy="95410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решение – 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мультстудия «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Kids Animation Desk 2.0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7837" y="1876703"/>
            <a:ext cx="8359701" cy="776480"/>
          </a:xfrm>
          <a:prstGeom prst="roundRect">
            <a:avLst/>
          </a:prstGeom>
          <a:noFill/>
          <a:ln>
            <a:solidFill>
              <a:srgbClr val="5D28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043608" y="4609828"/>
            <a:ext cx="6907241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925083"/>
            <a:ext cx="3171999" cy="2081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C:\Users\Дмитрий\Desktop\Информация по детской киностудии\Фото\самолетик\IMG_977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3729" y="3360176"/>
            <a:ext cx="3068671" cy="2043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700714"/>
            <a:ext cx="91440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502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еобходимо противопоставить обрушившемуся на детей потоку информации сформированность у них «внутреннего фильтра»: эстетический вкус, зрительная культура, чувство прекрасного.</a:t>
            </a:r>
            <a:br>
              <a:rPr lang="ru-RU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708920"/>
            <a:ext cx="82089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требовать от ребенка сделать осознанный выбор в пользу настоящих произведений искусства, необходимо научить его понимать сюжет мультфильма, различать изобразительные средства, которыми он передается, воспринимать юмор и красоту созданных образов.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700714"/>
            <a:ext cx="91440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0333" y="264071"/>
            <a:ext cx="848192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rebuchet MS" panose="020B0603020202020204" pitchFamily="34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Merriweather Black" panose="020B0604020202020204" charset="-52"/>
              </a:rPr>
              <a:t>HARD Skills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4A206A"/>
                </a:solidFill>
                <a:latin typeface="Trebuchet MS" panose="020B0603020202020204" pitchFamily="34" charset="0"/>
              </a:rPr>
              <a:t>  </a:t>
            </a:r>
            <a:r>
              <a:rPr lang="ru-RU" b="1" dirty="0" smtClean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видов и использование различных средств изобразительного искусства;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умение создавать сюжетные композиции и законченные образы;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использование мотивов народных промыслов;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навык решения межпредметных задач;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первичная профориентация.</a:t>
            </a:r>
          </a:p>
          <a:p>
            <a:r>
              <a:rPr lang="ru-RU" b="1" dirty="0" smtClean="0">
                <a:solidFill>
                  <a:srgbClr val="9A57C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 smtClean="0">
              <a:solidFill>
                <a:srgbClr val="9A57C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rgbClr val="9A57CD"/>
                </a:solidFill>
                <a:latin typeface="Trebuchet MS" panose="020B0603020202020204" pitchFamily="34" charset="0"/>
              </a:rPr>
              <a:t> </a:t>
            </a:r>
            <a:r>
              <a:rPr lang="en-US" sz="2000" b="1" dirty="0" smtClean="0">
                <a:solidFill>
                  <a:srgbClr val="9A57CD"/>
                </a:solidFill>
                <a:latin typeface="Trebuchet MS" panose="020B0603020202020204" pitchFamily="34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Merriweather Black" panose="020B0604020202020204" charset="-52"/>
              </a:rPr>
              <a:t>SOFT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подход к решению задач;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b="1" dirty="0" smtClean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мение работать в команде;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b="1" dirty="0" smtClean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идерские качества;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усидчивость и самоконтроль;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dirty="0" smtClean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абота с большим объемом информации</a:t>
            </a:r>
            <a:r>
              <a:rPr lang="ru-RU" b="1" dirty="0" smtClean="0">
                <a:solidFill>
                  <a:srgbClr val="4A206A"/>
                </a:solidFill>
                <a:latin typeface="Trebuchet MS" panose="020B0603020202020204" pitchFamily="34" charset="0"/>
              </a:rPr>
              <a:t>.</a:t>
            </a:r>
            <a:endParaRPr lang="ru-RU" b="1" dirty="0">
              <a:solidFill>
                <a:srgbClr val="4A206A"/>
              </a:solidFill>
              <a:latin typeface="Trebuchet MS" panose="020B0603020202020204" pitchFamily="34" charset="0"/>
            </a:endParaRPr>
          </a:p>
          <a:p>
            <a:endParaRPr lang="ru-RU" b="1" dirty="0" smtClean="0">
              <a:solidFill>
                <a:srgbClr val="9A57CD"/>
              </a:solidFill>
              <a:latin typeface="Trebuchet MS" panose="020B0603020202020204" pitchFamily="34" charset="0"/>
            </a:endParaRPr>
          </a:p>
          <a:p>
            <a:r>
              <a:rPr lang="ru-RU" b="1" dirty="0">
                <a:solidFill>
                  <a:srgbClr val="9A57CD"/>
                </a:solidFill>
                <a:latin typeface="Trebuchet MS" panose="020B0603020202020204" pitchFamily="34" charset="0"/>
              </a:rPr>
              <a:t> </a:t>
            </a:r>
            <a:r>
              <a:rPr lang="ru-RU" b="1" dirty="0" smtClean="0">
                <a:solidFill>
                  <a:srgbClr val="9A57CD"/>
                </a:solidFill>
                <a:latin typeface="Trebuchet MS" panose="020B0603020202020204" pitchFamily="34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Merriweather Black" panose="020B0604020202020204" charset="-52"/>
              </a:rPr>
              <a:t>LIFE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ланирование времени и материалов для решения задачи;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оиск необходимой информации;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dirty="0" smtClean="0">
                <a:solidFill>
                  <a:srgbClr val="4A20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ритическое мышление</a:t>
            </a:r>
            <a:r>
              <a:rPr lang="ru-RU" b="1" dirty="0" smtClean="0">
                <a:solidFill>
                  <a:srgbClr val="4A206A"/>
                </a:solidFill>
                <a:latin typeface="Trebuchet MS" panose="020B0603020202020204" pitchFamily="34" charset="0"/>
              </a:rPr>
              <a:t>.</a:t>
            </a:r>
            <a:endParaRPr lang="ru-RU" b="1" dirty="0">
              <a:solidFill>
                <a:srgbClr val="4A206A"/>
              </a:solidFill>
              <a:latin typeface="Trebuchet MS" panose="020B0603020202020204" pitchFamily="34" charset="0"/>
            </a:endParaRPr>
          </a:p>
          <a:p>
            <a:endParaRPr lang="en-US" b="1" dirty="0">
              <a:solidFill>
                <a:srgbClr val="4A206A"/>
              </a:solidFill>
              <a:latin typeface="Trebuchet MS" panose="020B0603020202020204" pitchFamily="34" charset="0"/>
            </a:endParaRPr>
          </a:p>
          <a:p>
            <a:endParaRPr lang="ru-RU" b="1" dirty="0">
              <a:solidFill>
                <a:srgbClr val="9A57CD"/>
              </a:solidFill>
              <a:latin typeface="Trebuchet MS" panose="020B0603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9A57CD"/>
              </a:solidFill>
              <a:latin typeface="Trebuchet MS" panose="020B0603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b="1" dirty="0">
              <a:solidFill>
                <a:srgbClr val="9A57CD"/>
              </a:solidFill>
              <a:latin typeface="Trebuchet MS" panose="020B0603020202020204" pitchFamily="34" charset="0"/>
            </a:endParaRPr>
          </a:p>
        </p:txBody>
      </p:sp>
      <p:pic>
        <p:nvPicPr>
          <p:cNvPr id="5" name="Рисунок 4" descr="моторик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8537" y="1510815"/>
            <a:ext cx="878046" cy="7660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внимат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2784" y="5223837"/>
            <a:ext cx="842850" cy="8694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воображ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1803" y="1544515"/>
            <a:ext cx="875995" cy="8043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вместе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827" y="3372255"/>
            <a:ext cx="879252" cy="7768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сидит2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140968"/>
            <a:ext cx="844129" cy="7048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сидит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4492" y="3372255"/>
            <a:ext cx="775308" cy="7768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 descr="план кр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6658" y="5223837"/>
            <a:ext cx="855669" cy="7974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 descr="лампа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844824"/>
            <a:ext cx="897283" cy="8640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398814" y="252951"/>
            <a:ext cx="1601721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HARD Skills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4499" y="2366704"/>
            <a:ext cx="151054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 Skills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978" y="4434761"/>
            <a:ext cx="147989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LIFE Skills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700714"/>
            <a:ext cx="91440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митрий\Desktop\Информация по детской киностудии\Фото\Проф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79" y="323158"/>
            <a:ext cx="5931175" cy="624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6461231" y="4333455"/>
            <a:ext cx="1838161" cy="756084"/>
          </a:xfrm>
          <a:prstGeom prst="wedgeRoundRectCallout">
            <a:avLst>
              <a:gd name="adj1" fmla="val -48177"/>
              <a:gd name="adj2" fmla="val 129287"/>
              <a:gd name="adj3" fmla="val 16667"/>
            </a:avLst>
          </a:prstGeom>
          <a:noFill/>
          <a:ln>
            <a:solidFill>
              <a:srgbClr val="5D28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36196" y="4419109"/>
            <a:ext cx="20882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5D2884"/>
                </a:solidFill>
              </a:rPr>
              <a:t>Жесткая фиксация съемочной камеры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5833924" y="1876728"/>
            <a:ext cx="2592288" cy="900100"/>
          </a:xfrm>
          <a:prstGeom prst="wedgeRoundRectCallout">
            <a:avLst>
              <a:gd name="adj1" fmla="val -88222"/>
              <a:gd name="adj2" fmla="val 310407"/>
              <a:gd name="adj3" fmla="val 16667"/>
            </a:avLst>
          </a:prstGeom>
          <a:noFill/>
          <a:ln>
            <a:solidFill>
              <a:srgbClr val="5D28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33924" y="2003612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5D2884"/>
                </a:solidFill>
              </a:rPr>
              <a:t>Вращающаяся сцена и подвижные элементы </a:t>
            </a: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505901" y="372478"/>
            <a:ext cx="3067351" cy="773217"/>
          </a:xfrm>
          <a:prstGeom prst="wedgeRoundRectCallout">
            <a:avLst>
              <a:gd name="adj1" fmla="val -7952"/>
              <a:gd name="adj2" fmla="val 378197"/>
              <a:gd name="adj3" fmla="val 16667"/>
            </a:avLst>
          </a:prstGeom>
          <a:noFill/>
          <a:ln>
            <a:solidFill>
              <a:srgbClr val="5D28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5D288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35421" y="435920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5D2884"/>
                </a:solidFill>
              </a:rPr>
              <a:t>Место установки ноутбука (с фиксацией)</a:t>
            </a:r>
            <a:endParaRPr lang="ru-RU" dirty="0">
              <a:solidFill>
                <a:srgbClr val="5D2884"/>
              </a:solidFill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287016" y="5337542"/>
            <a:ext cx="2160240" cy="670913"/>
          </a:xfrm>
          <a:prstGeom prst="wedgeRoundRectCallout">
            <a:avLst>
              <a:gd name="adj1" fmla="val 163644"/>
              <a:gd name="adj2" fmla="val -21618"/>
              <a:gd name="adj3" fmla="val 16667"/>
            </a:avLst>
          </a:prstGeom>
          <a:noFill/>
          <a:ln>
            <a:solidFill>
              <a:srgbClr val="5D28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5D288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9268" y="5367017"/>
            <a:ext cx="2195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5D2884"/>
                </a:solidFill>
              </a:rPr>
              <a:t>Съёмка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5D2884"/>
                </a:solidFill>
              </a:rPr>
              <a:t>с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5D2884"/>
                </a:solidFill>
              </a:rPr>
              <a:t>любого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5D2884"/>
                </a:solidFill>
              </a:rPr>
              <a:t>ракурса</a:t>
            </a:r>
            <a:endParaRPr lang="ru-RU" dirty="0">
              <a:solidFill>
                <a:srgbClr val="5D2884"/>
              </a:solidFill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755576" y="2564905"/>
            <a:ext cx="1441216" cy="856208"/>
          </a:xfrm>
          <a:prstGeom prst="wedgeRoundRectCallout">
            <a:avLst>
              <a:gd name="adj1" fmla="val 127495"/>
              <a:gd name="adj2" fmla="val 248873"/>
              <a:gd name="adj3" fmla="val 16667"/>
            </a:avLst>
          </a:prstGeom>
          <a:noFill/>
          <a:ln>
            <a:solidFill>
              <a:srgbClr val="5D28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5D2884"/>
                </a:solidFill>
              </a:rPr>
              <a:t>Лёгкая смена фона</a:t>
            </a:r>
            <a:endParaRPr lang="ru-RU" dirty="0">
              <a:solidFill>
                <a:srgbClr val="5D2884"/>
              </a:solidFill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094309" y="6018192"/>
            <a:ext cx="1402219" cy="212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Прямая со стрелкой 29"/>
          <p:cNvCxnSpPr/>
          <p:nvPr/>
        </p:nvCxnSpPr>
        <p:spPr>
          <a:xfrm>
            <a:off x="6118170" y="6111930"/>
            <a:ext cx="542062" cy="15380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8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5699231" y="6081607"/>
            <a:ext cx="762000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2" name="Прямоугольник 2061"/>
          <p:cNvSpPr/>
          <p:nvPr/>
        </p:nvSpPr>
        <p:spPr>
          <a:xfrm>
            <a:off x="5580112" y="78585"/>
            <a:ext cx="33372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ru-RU" b="1" dirty="0">
                <a:solidFill>
                  <a:srgbClr val="C00000"/>
                </a:solidFill>
                <a:latin typeface="+mj-lt"/>
              </a:rPr>
              <a:t>Эргономика</a:t>
            </a:r>
            <a:r>
              <a:rPr lang="ru-RU" sz="1400" dirty="0">
                <a:solidFill>
                  <a:srgbClr val="5D2884"/>
                </a:solidFill>
                <a:latin typeface="+mj-lt"/>
              </a:rPr>
              <a:t> - всё оборудование универсальность – возможность съемки не только кукольной, но и рисованной/перекладной анимации.</a:t>
            </a:r>
          </a:p>
        </p:txBody>
      </p:sp>
      <p:pic>
        <p:nvPicPr>
          <p:cNvPr id="2063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9511" y="6445725"/>
            <a:ext cx="23225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71542">
            <a:off x="6755554" y="6042207"/>
            <a:ext cx="511064" cy="16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147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8878" y="6424614"/>
            <a:ext cx="23225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64025"/>
            <a:ext cx="78358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Легко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творить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«Kids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Animation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Desk </a:t>
            </a:r>
            <a:r>
              <a:rPr 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2.0»</a:t>
            </a:r>
            <a:br>
              <a:rPr 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60848"/>
            <a:ext cx="9144000" cy="3639312"/>
          </a:xfrm>
          <a:prstGeom prst="rect">
            <a:avLst/>
          </a:prstGeom>
        </p:spPr>
      </p:pic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505555670"/>
              </p:ext>
            </p:extLst>
          </p:nvPr>
        </p:nvGraphicFramePr>
        <p:xfrm>
          <a:off x="1763688" y="1412776"/>
          <a:ext cx="5490610" cy="45189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620688"/>
            <a:ext cx="89289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работы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 и открыт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творчества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Дает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поддержать детскую инициативу 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700714"/>
            <a:ext cx="91440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419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5385</TotalTime>
  <Words>534</Words>
  <Application>Microsoft Office PowerPoint</Application>
  <PresentationFormat>Экран (4:3)</PresentationFormat>
  <Paragraphs>95</Paragraphs>
  <Slides>13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Образовательное решение  Детская мультстудия  «Kids Animation Desk 2.0» </vt:lpstr>
      <vt:lpstr>Презентация PowerPoint</vt:lpstr>
      <vt:lpstr>Презентация PowerPoint</vt:lpstr>
      <vt:lpstr>ЗАДАЧА </vt:lpstr>
      <vt:lpstr>Презентация PowerPoint</vt:lpstr>
      <vt:lpstr>Необходимо противопоставить обрушившемуся на детей потоку информации сформированность у них «внутреннего фильтра»: эстетический вкус, зрительная культура, чувство прекрасного. </vt:lpstr>
      <vt:lpstr>Презентация PowerPoint</vt:lpstr>
      <vt:lpstr>Презентация PowerPoint</vt:lpstr>
      <vt:lpstr>Презентация PowerPoint</vt:lpstr>
      <vt:lpstr>Создание мультфильма, как метод инновационных технологий в диагностической, коррекционной и развивающей работе педагога-психолога с детьми и их семьями</vt:lpstr>
      <vt:lpstr>Создание мультфильма, как метод инновационных технологий в диагностической, коррекционной и развивающей работе педагога-психолога с детьми и их семьями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Студия для детской мультипликации «Kids Animation Desk 2.0»</dc:title>
  <dc:creator>Анна</dc:creator>
  <cp:lastModifiedBy>1</cp:lastModifiedBy>
  <cp:revision>162</cp:revision>
  <dcterms:created xsi:type="dcterms:W3CDTF">2019-08-03T16:45:01Z</dcterms:created>
  <dcterms:modified xsi:type="dcterms:W3CDTF">2020-05-28T06:14:50Z</dcterms:modified>
</cp:coreProperties>
</file>