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7" r:id="rId3"/>
    <p:sldId id="308" r:id="rId4"/>
    <p:sldId id="258" r:id="rId5"/>
    <p:sldId id="259" r:id="rId6"/>
    <p:sldId id="260" r:id="rId7"/>
    <p:sldId id="311" r:id="rId8"/>
    <p:sldId id="312" r:id="rId9"/>
    <p:sldId id="297" r:id="rId10"/>
    <p:sldId id="307" r:id="rId11"/>
    <p:sldId id="294" r:id="rId12"/>
    <p:sldId id="296" r:id="rId13"/>
    <p:sldId id="313" r:id="rId14"/>
    <p:sldId id="299" r:id="rId15"/>
    <p:sldId id="315" r:id="rId16"/>
    <p:sldId id="301" r:id="rId17"/>
    <p:sldId id="303" r:id="rId18"/>
    <p:sldId id="286" r:id="rId19"/>
    <p:sldId id="293" r:id="rId20"/>
    <p:sldId id="304" r:id="rId21"/>
    <p:sldId id="310" r:id="rId22"/>
    <p:sldId id="287" r:id="rId23"/>
    <p:sldId id="316" r:id="rId24"/>
    <p:sldId id="317" r:id="rId25"/>
    <p:sldId id="291" r:id="rId26"/>
    <p:sldId id="305" r:id="rId27"/>
    <p:sldId id="26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9900"/>
    <a:srgbClr val="66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80" autoAdjust="0"/>
  </p:normalViewPr>
  <p:slideViewPr>
    <p:cSldViewPr>
      <p:cViewPr varScale="1">
        <p:scale>
          <a:sx n="115" d="100"/>
          <a:sy n="115" d="100"/>
        </p:scale>
        <p:origin x="-15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2909-9920-47C4-AFB5-F6BEFDA468B7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1DAA7-ED0E-4FD2-84D6-9382560C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2909-9920-47C4-AFB5-F6BEFDA468B7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1DAA7-ED0E-4FD2-84D6-9382560C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2909-9920-47C4-AFB5-F6BEFDA468B7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1DAA7-ED0E-4FD2-84D6-9382560C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2909-9920-47C4-AFB5-F6BEFDA468B7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1DAA7-ED0E-4FD2-84D6-9382560C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2909-9920-47C4-AFB5-F6BEFDA468B7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1DAA7-ED0E-4FD2-84D6-9382560C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2909-9920-47C4-AFB5-F6BEFDA468B7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1DAA7-ED0E-4FD2-84D6-9382560C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2909-9920-47C4-AFB5-F6BEFDA468B7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1DAA7-ED0E-4FD2-84D6-9382560C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2909-9920-47C4-AFB5-F6BEFDA468B7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1DAA7-ED0E-4FD2-84D6-9382560C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2909-9920-47C4-AFB5-F6BEFDA468B7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1DAA7-ED0E-4FD2-84D6-9382560C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2909-9920-47C4-AFB5-F6BEFDA468B7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1DAA7-ED0E-4FD2-84D6-9382560C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2909-9920-47C4-AFB5-F6BEFDA468B7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1DAA7-ED0E-4FD2-84D6-9382560C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32909-9920-47C4-AFB5-F6BEFDA468B7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1DAA7-ED0E-4FD2-84D6-9382560C7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7" Type="http://schemas.openxmlformats.org/officeDocument/2006/relationships/image" Target="../media/image82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7" Type="http://schemas.openxmlformats.org/officeDocument/2006/relationships/image" Target="../media/image92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jpeg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7" Type="http://schemas.openxmlformats.org/officeDocument/2006/relationships/image" Target="../media/image98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jpeg"/><Relationship Id="rId5" Type="http://schemas.openxmlformats.org/officeDocument/2006/relationships/image" Target="../media/image96.jpeg"/><Relationship Id="rId4" Type="http://schemas.openxmlformats.org/officeDocument/2006/relationships/image" Target="../media/image9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7" Type="http://schemas.openxmlformats.org/officeDocument/2006/relationships/image" Target="../media/image104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jpeg"/><Relationship Id="rId5" Type="http://schemas.openxmlformats.org/officeDocument/2006/relationships/image" Target="../media/image102.jpeg"/><Relationship Id="rId4" Type="http://schemas.openxmlformats.org/officeDocument/2006/relationships/image" Target="../media/image101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jpeg"/><Relationship Id="rId3" Type="http://schemas.openxmlformats.org/officeDocument/2006/relationships/image" Target="../media/image106.jpeg"/><Relationship Id="rId7" Type="http://schemas.openxmlformats.org/officeDocument/2006/relationships/image" Target="../media/image110.jpe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jpeg"/><Relationship Id="rId5" Type="http://schemas.openxmlformats.org/officeDocument/2006/relationships/image" Target="../media/image108.jpeg"/><Relationship Id="rId4" Type="http://schemas.openxmlformats.org/officeDocument/2006/relationships/image" Target="../media/image10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64692534_slgg_20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357159" y="285728"/>
            <a:ext cx="8429684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«Центр развития ребенка «Дубравушка»– детский сад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 31»</a:t>
            </a:r>
          </a:p>
          <a:p>
            <a:pPr algn="ctr"/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Построение развивающей предметно – пространственной среды 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Старшая  группа № 12</a:t>
            </a:r>
          </a:p>
          <a:p>
            <a:pPr algn="r"/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algn="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Науменко Людмила Николаевна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Железногорск</a:t>
            </a:r>
          </a:p>
        </p:txBody>
      </p:sp>
      <p:pic>
        <p:nvPicPr>
          <p:cNvPr id="6" name="Picture 2" descr="C:\Users\Детсад\Desktop\Фото_Видео Дубравушк31\вид детского сада\dscn14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07" y="4077072"/>
            <a:ext cx="3211753" cy="27809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Зона познавательно – исследовательской деятельности</a:t>
            </a:r>
            <a:r>
              <a:rPr lang="ru-RU" sz="3600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b="1" i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000" b="1" i="1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0066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Людмила Николаевна\Desktop\100NIKON\DSCN126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437112"/>
            <a:ext cx="1656184" cy="2276872"/>
          </a:xfrm>
          <a:prstGeom prst="rect">
            <a:avLst/>
          </a:prstGeom>
          <a:ln w="38100" cap="sq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C:\Users\Людмила Николаевна\Desktop\100NIKON\DSCN128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56176" y="980728"/>
            <a:ext cx="2592287" cy="2952328"/>
          </a:xfrm>
          <a:prstGeom prst="rect">
            <a:avLst/>
          </a:prstGeom>
          <a:ln w="38100" cap="sq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C:\Users\Людмила Николаевна\Desktop\100NIKON\DSCN123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1268760"/>
            <a:ext cx="4752528" cy="2880320"/>
          </a:xfrm>
          <a:prstGeom prst="rect">
            <a:avLst/>
          </a:prstGeom>
          <a:ln w="38100" cap="sq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C:\Users\Людмила Николаевна\Desktop\все фото\прогулка закаливание, шарики безоп забава мед с\DSCN048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080" y="4293096"/>
            <a:ext cx="3528392" cy="2376264"/>
          </a:xfrm>
          <a:prstGeom prst="rect">
            <a:avLst/>
          </a:prstGeom>
          <a:ln w="38100" cap="sq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https://www.maam.ru/upload/blogs/detsad-193814-144147366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67744" y="4653136"/>
            <a:ext cx="2664296" cy="1944216"/>
          </a:xfrm>
          <a:prstGeom prst="rect">
            <a:avLst/>
          </a:prstGeom>
          <a:ln w="38100" cap="sq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0b89f77a148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80528" y="0"/>
            <a:ext cx="9324528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971399" y="31541"/>
            <a:ext cx="7201202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1" u="none" strike="noStrike" normalizeH="0" baseline="0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Наши</a:t>
            </a:r>
            <a:r>
              <a:rPr kumimoji="0" lang="ru-RU" sz="3200" b="1" i="1" u="none" strike="noStrike" normalizeH="0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коллекции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Будьте заняты.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самое дешевое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лекарство на земле -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одно из самых эффективных.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Дейл Карнеги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 descr="http://www.maam.ru/upload/blogs/detsad-281737-144147618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04248" y="5157192"/>
            <a:ext cx="1907704" cy="1440160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Рисунок 20" descr="http://www.maam.ru/upload/blogs/detsad-75372-144699724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95736" y="4221088"/>
            <a:ext cx="2304256" cy="2376264"/>
          </a:xfrm>
          <a:prstGeom prst="rect">
            <a:avLst/>
          </a:prstGeom>
          <a:ln w="38100" cap="sq">
            <a:solidFill>
              <a:srgbClr val="0099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" name="Рисунок 24" descr="C:\Users\Людмила Николаевна\Desktop\разв среда коллекции\фото Развивающая среда\Науменко коллекции\20180418_10032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260648"/>
            <a:ext cx="1783085" cy="2160240"/>
          </a:xfrm>
          <a:prstGeom prst="rect">
            <a:avLst/>
          </a:prstGeom>
          <a:ln w="38100" cap="sq">
            <a:solidFill>
              <a:srgbClr val="0099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" name="Рисунок 25" descr="C:\Users\Людмила Николаевна\Desktop\разв среда коллекции\фото Развивающая среда\Науменко коллекции\20180418_100053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536" y="2348880"/>
            <a:ext cx="2160240" cy="2016224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" name="Рисунок 27" descr="C:\Users\Людмила Николаевна\Desktop\разв среда коллекции\фото Развивающая среда\Науменко коллекции\IMG_20180418_093443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16016" y="4725144"/>
            <a:ext cx="1728192" cy="1944215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9" name="Рисунок 28" descr="C:\Users\Людмила Николаевна\Desktop\DSCN0629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67544" y="4509120"/>
            <a:ext cx="1508944" cy="2160240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 descr="C:\Users\Людмила Николаевна\Desktop\100NIKON\DSCN1174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948264" y="2492896"/>
            <a:ext cx="1656184" cy="2448272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 descr="C:\Users\Людмила Николаевна\Desktop\100NIKON\DSCN1176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300192" y="188640"/>
            <a:ext cx="2664296" cy="1944216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 descr="C:\Users\Людмила Николаевна\Desktop\разв среда коллекции\фото Развивающая среда\Науменко коллекции\20180418_095743.jpg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843808" y="2204864"/>
            <a:ext cx="2016224" cy="2232248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Рисунок 17" descr="C:\Users\Людмила Николаевна\Desktop\100NIKON\DSCN1175.JPG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076056" y="2060848"/>
            <a:ext cx="1656184" cy="2448272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Зона продуктивной деятельности</a:t>
            </a:r>
            <a:endParaRPr lang="ru-RU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00B0F0"/>
              </a:solidFill>
            </a:endParaRPr>
          </a:p>
        </p:txBody>
      </p:sp>
      <p:pic>
        <p:nvPicPr>
          <p:cNvPr id="6" name="Рисунок 5" descr="C:\Users\Людмила Николаевна\Desktop\100NIKON\DSCN1184.JPG"/>
          <p:cNvPicPr/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6156176" y="3717032"/>
            <a:ext cx="2880320" cy="3024336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C:\Users\Людмила Николаевна\Desktop\разв среда коллекции\DSCN042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56176" y="548680"/>
            <a:ext cx="2880320" cy="3024336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 descr="C:\Users\Людмила Николаевна\Desktop\100NIKON\DSCN127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548680"/>
            <a:ext cx="5832648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C:\Users\Людмила Николаевна\Desktop\100NIKON\DSCN129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51920" y="4581128"/>
            <a:ext cx="2147893" cy="2132978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Зона продуктивной деятельности</a:t>
            </a:r>
            <a:endParaRPr lang="ru-RU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00B0F0"/>
              </a:solidFill>
            </a:endParaRPr>
          </a:p>
        </p:txBody>
      </p:sp>
      <p:pic>
        <p:nvPicPr>
          <p:cNvPr id="15" name="Рисунок 14" descr="C:\Users\Людмила Николаевна\Desktop\все фото\фото 18-19 г осень\DSCN002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36096" y="620688"/>
            <a:ext cx="316835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Людмила Николаевна\Desktop\все фото\прогулка закаливание, шарики безоп забава мед с\DSCN056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4" y="620688"/>
            <a:ext cx="460851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Людмила Николаевна\Desktop\все фото\Театр\DSC0119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3284984"/>
            <a:ext cx="4250549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Людмила Николаевна\Desktop\все фото\дети\DSCN146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4293096"/>
            <a:ext cx="3384376" cy="2441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9144000" cy="685799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 algn="ctr">
              <a:buNone/>
            </a:pPr>
            <a:r>
              <a:rPr lang="ru-RU" b="1" i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Зона конструктивно-строительной деятельности</a:t>
            </a:r>
            <a:endParaRPr lang="ru-RU" b="1" dirty="0" smtClean="0">
              <a:ln w="18000">
                <a:solidFill>
                  <a:srgbClr val="92D050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16" name="Рисунок 15" descr="C:\Users\Людмила Николаевна\Desktop\100NIKON\DSCN119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052736"/>
            <a:ext cx="5400600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C:\Users\Людмила Николаевна\Desktop\разв среда коллекции\DSCN081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112" y="980728"/>
            <a:ext cx="3456384" cy="2952328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Рисунок 18" descr="C:\Users\Людмила Николаевна\Desktop\разв среда коллекции\DSCN036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4797152"/>
            <a:ext cx="2664296" cy="1944216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Рисунок 20" descr="C:\Users\Людмила Николаевна\Desktop\100NIKON\DSCN118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6200000">
            <a:off x="5917840" y="3955368"/>
            <a:ext cx="2780928" cy="28803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9144000" cy="685799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 algn="ctr">
              <a:buNone/>
            </a:pPr>
            <a:r>
              <a:rPr lang="ru-RU" b="1" i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Зона конструктивно-строительной деятельности</a:t>
            </a:r>
            <a:endParaRPr lang="ru-RU" b="1" dirty="0" smtClean="0">
              <a:ln w="18000">
                <a:solidFill>
                  <a:srgbClr val="92D050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14" name="Рисунок 13" descr="C:\Users\Людмила Николаевна\Desktop\все фото\фото безопасность\1 безоп  и констр\DSCN0906.JPG"/>
          <p:cNvPicPr/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179512" y="1484784"/>
            <a:ext cx="4680520" cy="4032448"/>
          </a:xfrm>
          <a:prstGeom prst="rect">
            <a:avLst/>
          </a:prstGeom>
          <a:ln w="38100" cap="sq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Рисунок 14" descr="C:\Users\Людмила Николаевна\Desktop\разв среда коллекции\DSCN077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4005064"/>
            <a:ext cx="3096344" cy="2736304"/>
          </a:xfrm>
          <a:prstGeom prst="rect">
            <a:avLst/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Рисунок 19" descr="C:\Users\Людмила Николаевна\Desktop\разв среда коллекции\DSCN0743.JPG"/>
          <p:cNvPicPr/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5220072" y="980728"/>
            <a:ext cx="3744416" cy="2952328"/>
          </a:xfrm>
          <a:prstGeom prst="rect">
            <a:avLst/>
          </a:prstGeom>
          <a:ln w="38100" cap="sq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99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Зона двигательной активности</a:t>
            </a:r>
            <a:endParaRPr lang="ru-RU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0099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2" name="Рисунок 11" descr="C:\Users\Людмила Николаевна\Desktop\100NIKON\DSCN116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3968" y="4437112"/>
            <a:ext cx="2808312" cy="2307704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 descr="C:\Users\Людмила Николаевна\Desktop\100NIKON\DSCN117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76256" y="2492896"/>
            <a:ext cx="2160240" cy="2304256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 descr="C:\Users\Людмила Николаевна\Desktop\100NIKON\DSCN116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504" y="692696"/>
            <a:ext cx="3528392" cy="5688632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Рисунок 17" descr="C:\Users\Людмила Николаевна\Desktop\разв среда коллекции\IMG_5222.JPG"/>
          <p:cNvPicPr/>
          <p:nvPr/>
        </p:nvPicPr>
        <p:blipFill>
          <a:blip r:embed="rId5" cstate="email">
            <a:lum bright="10000"/>
          </a:blip>
          <a:srcRect/>
          <a:stretch>
            <a:fillRect/>
          </a:stretch>
        </p:blipFill>
        <p:spPr bwMode="auto">
          <a:xfrm>
            <a:off x="5796136" y="548680"/>
            <a:ext cx="3186335" cy="2119591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Рисунок 18" descr="C:\Users\Людмила Николаевна\Desktop\100NIKON\DSCN1165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91880" y="2276872"/>
            <a:ext cx="2448272" cy="2520280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Зона двигательной активности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5" name="Рисунок 14" descr="C:\Users\Людмила Николаевна\Desktop\разв среда коллекции\DSCN054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3933056"/>
            <a:ext cx="4283969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Людмила Николаевна\Desktop\закаливание, шарики безоп забава\DSCN053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764704"/>
            <a:ext cx="4499992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Users\Людмила Николаевна\Desktop\разв среда коллекции\IMG_138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717032"/>
            <a:ext cx="4211960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C:\Users\Людмила Николаевна\Desktop\разв среда коллекции\IMG_1385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080" y="836712"/>
            <a:ext cx="3851920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Людмила Николаевна\Desktop\разв среда коллекции\DSCN0539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851920" y="2636912"/>
            <a:ext cx="1872208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i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Зона  музыкального  творчества</a:t>
            </a: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i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Людмила Николаевна\Desktop\все фото\Театр\DSC0122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4005064"/>
            <a:ext cx="4176464" cy="2736304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C:\Users\Людмила Николаевна\Desktop\100NIKON\DSCN1280.JPG"/>
          <p:cNvPicPr/>
          <p:nvPr/>
        </p:nvPicPr>
        <p:blipFill>
          <a:blip r:embed="rId3" cstate="email"/>
          <a:srcRect b="-2496"/>
          <a:stretch>
            <a:fillRect/>
          </a:stretch>
        </p:blipFill>
        <p:spPr bwMode="auto">
          <a:xfrm>
            <a:off x="107504" y="692696"/>
            <a:ext cx="4320480" cy="3240360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C:\Users\Людмила Николаевна\Desktop\100NIKON\DSCN134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080" y="764704"/>
            <a:ext cx="3491880" cy="4032448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C:\Users\Людмила Николаевна\Desktop\разв среда коллекции\DSCN041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32240" y="4941168"/>
            <a:ext cx="223224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Людмила Николаевна\Desktop\разв среда коллекции\DSCN0965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139952" y="3789040"/>
            <a:ext cx="2653640" cy="2080240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Зона театрализованной деятельности</a:t>
            </a:r>
            <a:r>
              <a:rPr lang="ru-RU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ln w="18000">
                <a:solidFill>
                  <a:srgbClr val="FFFF00"/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Людмила Николаевна\Desktop\2 срада\DSCN0413.JPG"/>
          <p:cNvPicPr>
            <a:picLocks noGrp="1"/>
          </p:cNvPicPr>
          <p:nvPr>
            <p:ph idx="1"/>
          </p:nvPr>
        </p:nvPicPr>
        <p:blipFill>
          <a:blip r:embed="rId2" cstate="email">
            <a:lum bright="10000"/>
          </a:blip>
          <a:stretch>
            <a:fillRect/>
          </a:stretch>
        </p:blipFill>
        <p:spPr bwMode="auto">
          <a:xfrm>
            <a:off x="179512" y="908720"/>
            <a:ext cx="4245365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C:\Users\Людмила Николаевна\Desktop\все фото\Театр\SAM_8693.JPG"/>
          <p:cNvPicPr/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4860032" y="692696"/>
            <a:ext cx="3600400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C:\Users\Людмила Николаевна\Desktop\все фото\Театр\DSC01231.JPG"/>
          <p:cNvPicPr/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 rot="10800000" flipV="1">
            <a:off x="5940152" y="4725144"/>
            <a:ext cx="3059832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C:\Users\Людмила Николаевна\Desktop\Фото Театр\DSC01211.JPG"/>
          <p:cNvPicPr/>
          <p:nvPr/>
        </p:nvPicPr>
        <p:blipFill>
          <a:blip r:embed="rId5" cstate="email">
            <a:lum bright="10000"/>
          </a:blip>
          <a:srcRect/>
          <a:stretch>
            <a:fillRect/>
          </a:stretch>
        </p:blipFill>
        <p:spPr bwMode="auto">
          <a:xfrm>
            <a:off x="6804248" y="2924944"/>
            <a:ext cx="2232248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C:\Users\Людмила Николаевна\Desktop\все фото\Театр\DSC01218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771800" y="4869160"/>
            <a:ext cx="2592288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C:\Users\Людмила Николаевна\Desktop\разв среда коллекции\DSCN0958.JPG"/>
          <p:cNvPicPr/>
          <p:nvPr/>
        </p:nvPicPr>
        <p:blipFill>
          <a:blip r:embed="rId7" cstate="email">
            <a:lum bright="10000"/>
          </a:blip>
          <a:srcRect/>
          <a:stretch>
            <a:fillRect/>
          </a:stretch>
        </p:blipFill>
        <p:spPr bwMode="auto">
          <a:xfrm>
            <a:off x="4067944" y="2852936"/>
            <a:ext cx="2291909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 descr="C:\Users\Людмила Николаевна\Desktop\все фото\Театр\SAM_8655.JPG"/>
          <p:cNvPicPr/>
          <p:nvPr/>
        </p:nvPicPr>
        <p:blipFill>
          <a:blip r:embed="rId8" cstate="email">
            <a:lum bright="10000"/>
          </a:blip>
          <a:srcRect/>
          <a:stretch>
            <a:fillRect/>
          </a:stretch>
        </p:blipFill>
        <p:spPr bwMode="auto">
          <a:xfrm>
            <a:off x="179512" y="4221088"/>
            <a:ext cx="2664296" cy="21649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0b89f77a148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51520" y="753887"/>
            <a:ext cx="864096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«Нет такой стороны воспитания, на которую обстановка не оказывала бы влияния, нет способности. которая не находилась бы в прямой зависимости от непосредственно окружающего ребенка конкретного мира…»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Е.И. Тихеева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	</a:t>
            </a:r>
          </a:p>
          <a:p>
            <a:pPr algn="just"/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«Дети – это одна треть населения нашей страны и все наше будущее. Благодаря детям хочется жить».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Мохаммед Али.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Зона сюжетно-ролевой и режиссерской игры</a:t>
            </a:r>
            <a: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ln w="18000">
                <a:solidFill>
                  <a:srgbClr val="7030A0"/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Людмила Николаевна\Desktop\100NIKON\DSCN121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620688"/>
            <a:ext cx="5688632" cy="3672408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C:\Users\Людмила Николаевна\Desktop\100NIKON\DSCN108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4365104"/>
            <a:ext cx="2808312" cy="2376264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C:\Users\Людмила Николаевна\Desktop\разв среда коллекции\DSC0118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08281">
            <a:off x="5740554" y="4016140"/>
            <a:ext cx="3265968" cy="2467932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Рисунок 14" descr="C:\Users\Людмила Николаевна\Desktop\100NIKON\DSCN120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7504" y="4365104"/>
            <a:ext cx="2736304" cy="2376264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 descr="C:\Users\Людмила Николаевна\Desktop\Жизнь группы\DSCN0011.JPG"/>
          <p:cNvPicPr/>
          <p:nvPr/>
        </p:nvPicPr>
        <p:blipFill>
          <a:blip r:embed="rId6" cstate="email">
            <a:lum bright="10000"/>
          </a:blip>
          <a:srcRect/>
          <a:stretch>
            <a:fillRect/>
          </a:stretch>
        </p:blipFill>
        <p:spPr bwMode="auto">
          <a:xfrm rot="483447">
            <a:off x="5678103" y="1331196"/>
            <a:ext cx="3121314" cy="2491824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Зона сюжетно-ролевой и режиссерской игры</a:t>
            </a:r>
            <a: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ln w="18000">
                <a:solidFill>
                  <a:srgbClr val="7030A0"/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C:\Users\Людмила Николаевна\Desktop\100NIKON\DSCN121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692696"/>
            <a:ext cx="259228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Людмила Николаевна\Desktop\разв среда коллекции\DSC0120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4" y="4509120"/>
            <a:ext cx="252028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Людмила Николаевна\Desktop\разв среда коллекции\фото Развивающая среда\фотографии\IMGP647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848" y="836712"/>
            <a:ext cx="288032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Людмила Николаевна\Desktop\фото безопасность\1 безоп  и констр\DSCN092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15816" y="4293096"/>
            <a:ext cx="223224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Людмила Николаевна\Desktop\все фото\разв среда коллекции\2 среда\IMGP6445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16216" y="692696"/>
            <a:ext cx="244827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Людмила Николаевна\Desktop\фото безопасность\1 безоп  и констр\DSCN0932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364088" y="4581128"/>
            <a:ext cx="252028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i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Зона  патриотического воспитания </a:t>
            </a:r>
            <a:br>
              <a:rPr lang="ru-RU" sz="3200" b="1" i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краеведения</a:t>
            </a:r>
            <a:r>
              <a:rPr lang="ru-RU" sz="4000" b="1" i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Людмила Николаевна\Desktop\разв среда коллекции\фото Развивающая среда\Науменко коллекции\IMG_20180418_09354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5976" y="3933056"/>
            <a:ext cx="2160240" cy="2016224"/>
          </a:xfrm>
          <a:prstGeom prst="rect">
            <a:avLst/>
          </a:prstGeom>
          <a:ln w="38100" cap="sq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>
          <a:xfrm>
            <a:off x="6660232" y="4581128"/>
            <a:ext cx="2339752" cy="2088232"/>
          </a:xfrm>
          <a:prstGeom prst="rect">
            <a:avLst/>
          </a:prstGeom>
          <a:ln w="38100" cap="sq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C:\Users\Людмила Николаевна\Desktop\разв среда коллекции\2 среда\IMGP648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80112" y="1268760"/>
            <a:ext cx="3347864" cy="2520280"/>
          </a:xfrm>
          <a:prstGeom prst="rect">
            <a:avLst/>
          </a:prstGeom>
          <a:ln w="38100" cap="sq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C:\Users\Людмила Николаевна\Desktop\100NIKON\DSCN132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7504" y="1412776"/>
            <a:ext cx="4104456" cy="5184576"/>
          </a:xfrm>
          <a:prstGeom prst="rect">
            <a:avLst/>
          </a:prstGeom>
          <a:ln w="38100" cap="sq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Зона самостоятельной деятельности детей</a:t>
            </a: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i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C:\Users\Людмила Николаевна\Desktop\2 срада\DSCN045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3928" y="4725144"/>
            <a:ext cx="2520280" cy="2016224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pic>
        <p:nvPicPr>
          <p:cNvPr id="16" name="Рисунок 15" descr="C:\Users\Людмила Николаевна\Desktop\фото безопасность\DSCN078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692696"/>
            <a:ext cx="3240360" cy="237626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pic>
        <p:nvPicPr>
          <p:cNvPr id="17" name="Содержимое 7" descr="C:\Users\Людмила Николаевна\Desktop\фото безопасность\1 безоп  и констр\DSCN0878.JPG"/>
          <p:cNvPicPr>
            <a:picLocks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3284984"/>
            <a:ext cx="3240360" cy="309634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pic>
        <p:nvPicPr>
          <p:cNvPr id="21" name="Рисунок 20" descr="C:\Users\Людмила Николаевна\Desktop\100NIKON\DSCN1152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20272" y="4653136"/>
            <a:ext cx="1656184" cy="2088232"/>
          </a:xfrm>
          <a:prstGeom prst="rect">
            <a:avLst/>
          </a:prstGeom>
          <a:ln w="381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Рисунок 22" descr="C:\Users\Людмила Николаевна\Desktop\2 срада\DSCN0957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36096" y="620688"/>
            <a:ext cx="338437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1" descr="C:\Users\Людмила Николаевна\Desktop\разв среда коллекции\DSCN0964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19872" y="764704"/>
            <a:ext cx="3024336" cy="2520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Зона самостоятельной деятельности детей</a:t>
            </a: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i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C:\Users\Людмила Николаевна\Desktop\разв среда коллекции\фото Развивающая среда\фотографии\IMGP646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832" y="4365104"/>
            <a:ext cx="223224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C:\Users\Людмила Николаевна\Desktop\все фото\DSCN013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5816" y="2060848"/>
            <a:ext cx="244827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C:\Users\Людмила Николаевна\Desktop\все фото\фото безопасность\1 безоп  и констр\DSCN086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836712"/>
            <a:ext cx="360040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C:\Users\Людмила Николаевна\Desktop\все фото\фото безопасность\1 безоп  и констр\DSCN0875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36096" y="3717032"/>
            <a:ext cx="363589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C:\Users\Людмила Николаевна\Desktop\100NIKON\DSCN1181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7504" y="836712"/>
            <a:ext cx="2736304" cy="1947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Users\Людмила Николаевна\Desktop\100NIKON\DSCN1233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07504" y="2852936"/>
            <a:ext cx="273630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Зона уединения и отдыха </a:t>
            </a:r>
            <a:br>
              <a:rPr lang="ru-RU" sz="32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000" b="1" i="1" dirty="0">
              <a:ln w="18000">
                <a:solidFill>
                  <a:srgbClr val="009900"/>
                </a:solidFill>
                <a:prstDash val="solid"/>
                <a:miter lim="800000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Людмила Николаевна\Desktop\все фото\DSCN0113.JPG"/>
          <p:cNvPicPr/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5004048" y="3789040"/>
            <a:ext cx="3923928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Людмила Николаевна\Desktop\100NIKON\DSCN097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4" y="836712"/>
            <a:ext cx="3024336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C:\Users\Людмила Николаевна\Desktop\к дс фото 14г\SAM_831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4293096"/>
            <a:ext cx="3347864" cy="2448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C:\Users\Людмила Николаевна\Desktop\все фото\DSCN0126.JPG"/>
          <p:cNvPicPr/>
          <p:nvPr/>
        </p:nvPicPr>
        <p:blipFill>
          <a:blip r:embed="rId5" cstate="email">
            <a:lum bright="10000"/>
          </a:blip>
          <a:srcRect/>
          <a:stretch>
            <a:fillRect/>
          </a:stretch>
        </p:blipFill>
        <p:spPr bwMode="auto">
          <a:xfrm>
            <a:off x="6228184" y="980728"/>
            <a:ext cx="2699792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https://www.maam.ru/upload/blogs/detsad-334881-1438873690.jpg"/>
          <p:cNvPicPr/>
          <p:nvPr/>
        </p:nvPicPr>
        <p:blipFill>
          <a:blip r:embed="rId6" cstate="email">
            <a:lum bright="10000"/>
          </a:blip>
          <a:srcRect/>
          <a:stretch>
            <a:fillRect/>
          </a:stretch>
        </p:blipFill>
        <p:spPr bwMode="auto">
          <a:xfrm>
            <a:off x="3275856" y="764704"/>
            <a:ext cx="2736304" cy="2017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C:\Users\Людмила Николаевна\Desktop\разв среда коллекции\DSCN0147.JPG"/>
          <p:cNvPicPr/>
          <p:nvPr/>
        </p:nvPicPr>
        <p:blipFill>
          <a:blip r:embed="rId7" cstate="email">
            <a:lum bright="10000"/>
          </a:blip>
          <a:srcRect/>
          <a:stretch>
            <a:fillRect/>
          </a:stretch>
        </p:blipFill>
        <p:spPr bwMode="auto">
          <a:xfrm>
            <a:off x="2339752" y="2708920"/>
            <a:ext cx="4464496" cy="2648312"/>
          </a:xfrm>
          <a:prstGeom prst="ellipse">
            <a:avLst/>
          </a:prstGeom>
          <a:ln w="63500" cap="rnd">
            <a:solidFill>
              <a:schemeClr val="accent4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i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Трудовая деятельность</a:t>
            </a:r>
            <a:r>
              <a:rPr lang="ru-RU" b="1" i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000" b="1" i="1" dirty="0">
              <a:ln w="12700">
                <a:solidFill>
                  <a:srgbClr val="660066"/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F:\12 группа\группа №12\SAM_8328.JPG"/>
          <p:cNvPicPr/>
          <p:nvPr/>
        </p:nvPicPr>
        <p:blipFill>
          <a:blip r:embed="rId2" cstate="email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3392959" cy="2567533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C:\Users\Людмила Николаевна\Desktop\все фото\фото безопасность\1 безоп  и констр\DSCN089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3861048"/>
            <a:ext cx="1944216" cy="2304256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 descr="https://www.maam.ru/upload/blogs/detsad-827117-150764526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504" y="4077072"/>
            <a:ext cx="3384376" cy="2664296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 descr="C:\Users\Людмила Николаевна\Desktop\все фото\фото 18-19 г осень\зима\IMG_20181211_110304.jpg"/>
          <p:cNvPicPr/>
          <p:nvPr/>
        </p:nvPicPr>
        <p:blipFill>
          <a:blip r:embed="rId5" cstate="email">
            <a:lum bright="10000"/>
          </a:blip>
          <a:srcRect/>
          <a:stretch>
            <a:fillRect/>
          </a:stretch>
        </p:blipFill>
        <p:spPr bwMode="auto">
          <a:xfrm>
            <a:off x="5940152" y="4293096"/>
            <a:ext cx="3096344" cy="2448272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Рисунок 17" descr="C:\Users\Людмила Николаевна\Desktop\все фото\фото 18-19 г осень\DSCN0230.JPG"/>
          <p:cNvPicPr/>
          <p:nvPr/>
        </p:nvPicPr>
        <p:blipFill>
          <a:blip r:embed="rId6" cstate="email">
            <a:lum bright="10000"/>
          </a:blip>
          <a:srcRect/>
          <a:stretch>
            <a:fillRect/>
          </a:stretch>
        </p:blipFill>
        <p:spPr bwMode="auto">
          <a:xfrm>
            <a:off x="5868144" y="692696"/>
            <a:ext cx="3131840" cy="2592288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Рисунок 19" descr="C:\Users\Людмила Николаевна\Desktop\2019-12-11 08-09-32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07904" y="1124744"/>
            <a:ext cx="1944216" cy="2448272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Рисунок 20" descr="C:\Users\Людмила Николаевна\Desktop\все фото\фото 18-19 г осень\украшен постр на участке\20190129_135727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660232" y="2924944"/>
            <a:ext cx="2160240" cy="1728192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39631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85353"/>
            <a:ext cx="91440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solidFill>
                    <a:srgbClr val="92D050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люблю свой детский сад,</a:t>
            </a:r>
            <a:br>
              <a:rPr kumimoji="0" lang="ru-RU" sz="2400" b="1" i="1" u="none" strike="noStrike" cap="none" normalizeH="0" baseline="0" dirty="0" smtClean="0">
                <a:ln>
                  <a:solidFill>
                    <a:srgbClr val="92D050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solidFill>
                    <a:srgbClr val="92D050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нем полным-полно ребят.</a:t>
            </a:r>
            <a:br>
              <a:rPr kumimoji="0" lang="ru-RU" sz="2400" b="1" i="1" u="none" strike="noStrike" cap="none" normalizeH="0" baseline="0" dirty="0" smtClean="0">
                <a:ln>
                  <a:solidFill>
                    <a:srgbClr val="92D050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solidFill>
                    <a:srgbClr val="92D050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Раз, два, три, четыре, пять</a:t>
            </a:r>
            <a:r>
              <a:rPr kumimoji="0" lang="ru-RU" sz="2400" b="1" i="1" u="none" strike="noStrike" cap="none" normalizeH="0" baseline="0" dirty="0" smtClean="0">
                <a:ln>
                  <a:solidFill>
                    <a:srgbClr val="92D050"/>
                  </a:solidFill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400" b="1" i="1" u="none" strike="noStrike" cap="none" normalizeH="0" baseline="0" dirty="0" smtClean="0">
                <a:ln>
                  <a:solidFill>
                    <a:srgbClr val="92D050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1" i="1" u="none" strike="noStrike" cap="none" normalizeH="0" baseline="0" dirty="0" smtClean="0">
                <a:ln>
                  <a:solidFill>
                    <a:srgbClr val="92D050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solidFill>
                    <a:srgbClr val="92D050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Жаль, что всех не сосчитать!</a:t>
            </a:r>
            <a:br>
              <a:rPr kumimoji="0" lang="ru-RU" sz="2400" b="1" i="1" u="none" strike="noStrike" cap="none" normalizeH="0" baseline="0" dirty="0" smtClean="0">
                <a:ln>
                  <a:solidFill>
                    <a:srgbClr val="92D050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solidFill>
                    <a:srgbClr val="92D050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Может сто, а может двести.</a:t>
            </a:r>
            <a:br>
              <a:rPr kumimoji="0" lang="ru-RU" sz="2400" b="1" i="1" u="none" strike="noStrike" cap="none" normalizeH="0" baseline="0" dirty="0" smtClean="0">
                <a:ln>
                  <a:solidFill>
                    <a:srgbClr val="92D050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solidFill>
                    <a:srgbClr val="92D050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Хорошо, когда мы вместе!</a:t>
            </a:r>
            <a:endParaRPr kumimoji="0" lang="ru-RU" sz="2400" b="0" i="0" u="none" strike="noStrike" cap="none" normalizeH="0" baseline="0" dirty="0" smtClean="0">
              <a:ln>
                <a:solidFill>
                  <a:srgbClr val="92D050"/>
                </a:solidFill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C:\Users\Людмила Николаевна\Desktop\все фото\1 июня-род собр\DSCN06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2420888"/>
            <a:ext cx="6732648" cy="43110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ln w="18000">
                  <a:solidFill>
                    <a:srgbClr val="009900"/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Предметно пространственная среда</a:t>
            </a:r>
            <a:endParaRPr lang="ru-RU" sz="3200" b="1" i="1" dirty="0">
              <a:ln w="18000">
                <a:solidFill>
                  <a:srgbClr val="009900"/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соответствии с ФГОС ДО воспитательно - образовательная деятельность должна строиться с учётом принципа интеграции образовательных областей. Решение программных образовательных задач предусматривается в совместной деятельности взрослого и детей, в самостоятельной деятельности детей, а также при проведении режимных моментов. Интегративным результатом реализации указанных требований является создание развивающей предметно-пространственной среды, так чтобы каждый компонент был предназначен для детского коллектива в целом, но при этом окружающая среда давала возможность каждому ребенку самостоятельно заниматься любимым делом, проявлять и демонстрировать свою индивидуальность и творчество. Правильная организация и умелое включение ребенка в активное взаимодействие с окружающим предметным миром является одним из условий эффективности организационного образовательного процесса дошкольных учреждений.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0b89f77a148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79512" y="1132968"/>
            <a:ext cx="8712968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Цель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Создание развивающей</a:t>
            </a:r>
            <a:r>
              <a:rPr kumimoji="0" lang="ru-RU" sz="2800" b="0" i="1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предметно-пространственной среды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группы, комфортных и благоприятных условий для полноценного проживания детей дошкольного детства, их гармоничного развития и саморазвития, формирования основ базовой культуры личности, всестороннего развитие психических и физических качеств в соответствии с ФГОС ДО. Привлечь внимание родителей к проблеме создания РППС в группе.</a:t>
            </a:r>
            <a:endParaRPr kumimoji="0" lang="ru-RU" sz="2800" b="0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0b89f77a148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57158" y="285728"/>
            <a:ext cx="8358247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Внедрить в практику новые подходы к организации РППС, обеспечивающие полноценное развитие дошкольников.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	Способствовать полноценному развитию детей с учетом их потребностей и интересов.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	Создать условия для обеспечения разных видов деятельности дошкольников (игровой, двигательной, интеллектуальной, самостоятельной, творческой, художественной, театрализованной).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	Содействовать сотрудничеству детей и взрослых для создания комфортной РППС в группе. 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b288fa945b4b6e3b9295a8afcd4b0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14282" y="404665"/>
            <a:ext cx="8643999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Наша группа №12</a:t>
            </a:r>
          </a:p>
          <a:p>
            <a:pPr algn="ctr"/>
            <a:endParaRPr lang="ru-RU" sz="3200" b="1" i="1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Поселились здесь сказки, 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Звучит звонкий смех,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 внимания, ласки хватает для всех.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Стала  домом родным 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Для детей – дошколят,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Неразлучны мы с ней – 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Так про нас говорят!</a:t>
            </a:r>
            <a:r>
              <a:rPr lang="ru-RU" sz="32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 smtClean="0"/>
          </a:p>
          <a:p>
            <a:pPr algn="just"/>
            <a:endParaRPr lang="ru-RU" sz="1200" b="1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Людмила Николаевна\Desktop\все фото\спорт. праздн\Уголок для родителей 12 группа\IMG_646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1340768"/>
            <a:ext cx="7416824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0"/>
            <a:ext cx="9396536" cy="685800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1" name="Рисунок 10" descr="C:\Users\Людмила Николаевна\Desktop\2 срада\DSC0115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36096" y="116632"/>
            <a:ext cx="3519638" cy="2736304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 descr="C:\Users\Людмила Николаевна\Desktop\100NIKON\DSCN1258.JPG"/>
          <p:cNvPicPr/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-108520" y="188640"/>
            <a:ext cx="3528392" cy="288032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Рисунок 14" descr="C:\Users\Людмила Николаевна\Desktop\100NIKON\DSCN126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824" y="2492896"/>
            <a:ext cx="3240360" cy="2132856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 descr="C:\Users\Людмила Николаевна\Desktop\100NIKON\DSCN1160.JPG"/>
          <p:cNvPicPr/>
          <p:nvPr/>
        </p:nvPicPr>
        <p:blipFill>
          <a:blip r:embed="rId5" cstate="email">
            <a:lum bright="10000"/>
          </a:blip>
          <a:srcRect/>
          <a:stretch>
            <a:fillRect/>
          </a:stretch>
        </p:blipFill>
        <p:spPr bwMode="auto">
          <a:xfrm>
            <a:off x="3131840" y="4941168"/>
            <a:ext cx="2736304" cy="180020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 descr="C:\Users\Людмила Николаевна\Desktop\2 срада\IMGP6450.JPG"/>
          <p:cNvPicPr/>
          <p:nvPr/>
        </p:nvPicPr>
        <p:blipFill>
          <a:blip r:embed="rId6" cstate="email">
            <a:lum bright="10000"/>
          </a:blip>
          <a:srcRect/>
          <a:stretch>
            <a:fillRect/>
          </a:stretch>
        </p:blipFill>
        <p:spPr bwMode="auto">
          <a:xfrm>
            <a:off x="-180528" y="3861048"/>
            <a:ext cx="3168352" cy="288032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Рисунок 17" descr="C:\Users\Людмила Николаевна\Desktop\все фото\фото безопасность\1 безоп  и констр\DSCN0919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12160" y="3933056"/>
            <a:ext cx="3013805" cy="2144256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0"/>
            <a:ext cx="9396536" cy="685800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5" name="Рисунок 14" descr="C:\Users\Людмила Николаевна\Desktop\среда 4\IMG_20191206_141342.jpg"/>
          <p:cNvPicPr/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323528" y="260648"/>
            <a:ext cx="8424936" cy="360040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 descr="C:\Users\Людмила Николаевна\Desktop\100NIKON\DSCN1244.JPG"/>
          <p:cNvPicPr/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251520" y="4005064"/>
            <a:ext cx="8516189" cy="2592288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Зона познавательно – исследовательской деятельности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7" name="Рисунок 6" descr="C:\Users\Людмила Николаевна\Desktop\100NIKON\DSCN118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20688"/>
            <a:ext cx="2736304" cy="4104456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C:\Users\Людмила Николаевна\Desktop\100NIKON\DSCN123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4208" y="620688"/>
            <a:ext cx="2524759" cy="4248472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C:\Users\Людмила Николаевна\Desktop\100NIKON\DSCN118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31840" y="1556792"/>
            <a:ext cx="3024336" cy="1512168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909934"/>
            <a:ext cx="2592287" cy="17295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516216" y="5013175"/>
            <a:ext cx="2446500" cy="16561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C:\Users\Людмила Николаевна\Desktop\100NIKON\DSCN1200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19872" y="3429000"/>
            <a:ext cx="2448272" cy="32553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1456</TotalTime>
  <Words>182</Words>
  <Application>Microsoft Office PowerPoint</Application>
  <PresentationFormat>Экран (4:3)</PresentationFormat>
  <Paragraphs>63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Предметно пространственная среда</vt:lpstr>
      <vt:lpstr>Слайд 4</vt:lpstr>
      <vt:lpstr>Слайд 5</vt:lpstr>
      <vt:lpstr>Слайд 6</vt:lpstr>
      <vt:lpstr> </vt:lpstr>
      <vt:lpstr> </vt:lpstr>
      <vt:lpstr>Слайд 9</vt:lpstr>
      <vt:lpstr> Зона познавательно – исследовательской деятельности          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Зона  музыкального  творчества           </vt:lpstr>
      <vt:lpstr>Зона театрализованной деятельности          </vt:lpstr>
      <vt:lpstr>Зона сюжетно-ролевой и режиссерской игры         </vt:lpstr>
      <vt:lpstr>Зона сюжетно-ролевой и режиссерской игры         </vt:lpstr>
      <vt:lpstr>Зона  патриотического воспитания  и краеведения        </vt:lpstr>
      <vt:lpstr>Зона самостоятельной деятельности детей          </vt:lpstr>
      <vt:lpstr>Зона самостоятельной деятельности детей          </vt:lpstr>
      <vt:lpstr>Зона уединения и отдыха           </vt:lpstr>
      <vt:lpstr>Трудовая деятельность          </vt:lpstr>
      <vt:lpstr>Слайд 27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Людмила Николаевна</cp:lastModifiedBy>
  <cp:revision>247</cp:revision>
  <dcterms:created xsi:type="dcterms:W3CDTF">2014-04-11T17:34:34Z</dcterms:created>
  <dcterms:modified xsi:type="dcterms:W3CDTF">2020-05-28T06:07:00Z</dcterms:modified>
</cp:coreProperties>
</file>